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6" r:id="rId2"/>
  </p:sldMasterIdLst>
  <p:notesMasterIdLst>
    <p:notesMasterId r:id="rId21"/>
  </p:notesMasterIdLst>
  <p:sldIdLst>
    <p:sldId id="256" r:id="rId3"/>
    <p:sldId id="279" r:id="rId4"/>
    <p:sldId id="257" r:id="rId5"/>
    <p:sldId id="266" r:id="rId6"/>
    <p:sldId id="287" r:id="rId7"/>
    <p:sldId id="278" r:id="rId8"/>
    <p:sldId id="294" r:id="rId9"/>
    <p:sldId id="288" r:id="rId10"/>
    <p:sldId id="293" r:id="rId11"/>
    <p:sldId id="289" r:id="rId12"/>
    <p:sldId id="290" r:id="rId13"/>
    <p:sldId id="299" r:id="rId14"/>
    <p:sldId id="291" r:id="rId15"/>
    <p:sldId id="297" r:id="rId16"/>
    <p:sldId id="285" r:id="rId17"/>
    <p:sldId id="286" r:id="rId18"/>
    <p:sldId id="295" r:id="rId19"/>
    <p:sldId id="300" r:id="rId2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66"/>
    <a:srgbClr val="FFFF00"/>
    <a:srgbClr val="00FF00"/>
    <a:srgbClr val="00FFFF"/>
    <a:srgbClr val="6600FF"/>
    <a:srgbClr val="FF0000"/>
    <a:srgbClr val="FFCC00"/>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3638" autoAdjust="0"/>
  </p:normalViewPr>
  <p:slideViewPr>
    <p:cSldViewPr>
      <p:cViewPr>
        <p:scale>
          <a:sx n="66" d="100"/>
          <a:sy n="66" d="100"/>
        </p:scale>
        <p:origin x="-128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1F44A-DBE1-47BC-8766-287AD5648914}" type="datetimeFigureOut">
              <a:rPr lang="it-IT" smtClean="0"/>
              <a:pPr/>
              <a:t>07/04/2016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C5058-6E86-431E-BE41-B3557699C825}" type="slidenum">
              <a:rPr lang="it-IT" smtClean="0"/>
              <a:pPr/>
              <a:t>‹N›</a:t>
            </a:fld>
            <a:endParaRPr lang="it-IT"/>
          </a:p>
        </p:txBody>
      </p:sp>
    </p:spTree>
    <p:extLst>
      <p:ext uri="{BB962C8B-B14F-4D97-AF65-F5344CB8AC3E}">
        <p14:creationId xmlns:p14="http://schemas.microsoft.com/office/powerpoint/2010/main" val="73643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15</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solidFill>
                  <a:prstClr val="black"/>
                </a:solidFill>
              </a:rPr>
              <a:pPr/>
              <a:t>18</a:t>
            </a:fld>
            <a:endParaRPr 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10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1AC5058-6E86-431E-BE41-B3557699C825}"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8458200" cy="5943600"/>
            <a:chOff x="0" y="0"/>
            <a:chExt cx="5328" cy="3744"/>
          </a:xfrm>
        </p:grpSpPr>
        <p:sp>
          <p:nvSpPr>
            <p:cNvPr id="5017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it-IT"/>
            </a:p>
          </p:txBody>
        </p:sp>
        <p:sp>
          <p:nvSpPr>
            <p:cNvPr id="5018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it-IT"/>
            </a:p>
          </p:txBody>
        </p:sp>
      </p:grpSp>
      <p:sp>
        <p:nvSpPr>
          <p:cNvPr id="501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50182" name="Rectangle 6"/>
          <p:cNvSpPr>
            <a:spLocks noGrp="1" noChangeArrowheads="1"/>
          </p:cNvSpPr>
          <p:nvPr>
            <p:ph type="dt" sz="quarter" idx="2"/>
          </p:nvPr>
        </p:nvSpPr>
        <p:spPr/>
        <p:txBody>
          <a:bodyPr/>
          <a:lstStyle>
            <a:lvl1pPr>
              <a:defRPr/>
            </a:lvl1pPr>
          </a:lstStyle>
          <a:p>
            <a:endParaRPr lang="it-IT"/>
          </a:p>
        </p:txBody>
      </p:sp>
      <p:sp>
        <p:nvSpPr>
          <p:cNvPr id="50183" name="Rectangle 7"/>
          <p:cNvSpPr>
            <a:spLocks noGrp="1" noChangeArrowheads="1"/>
          </p:cNvSpPr>
          <p:nvPr>
            <p:ph type="ftr" sz="quarter" idx="3"/>
          </p:nvPr>
        </p:nvSpPr>
        <p:spPr/>
        <p:txBody>
          <a:bodyPr/>
          <a:lstStyle>
            <a:lvl1pPr>
              <a:defRPr/>
            </a:lvl1pPr>
          </a:lstStyle>
          <a:p>
            <a:endParaRPr lang="it-IT"/>
          </a:p>
        </p:txBody>
      </p:sp>
      <p:sp>
        <p:nvSpPr>
          <p:cNvPr id="50184" name="Rectangle 8"/>
          <p:cNvSpPr>
            <a:spLocks noGrp="1" noChangeArrowheads="1"/>
          </p:cNvSpPr>
          <p:nvPr>
            <p:ph type="sldNum" sz="quarter" idx="4"/>
          </p:nvPr>
        </p:nvSpPr>
        <p:spPr/>
        <p:txBody>
          <a:bodyPr/>
          <a:lstStyle>
            <a:lvl1pPr>
              <a:defRPr/>
            </a:lvl1pPr>
          </a:lstStyle>
          <a:p>
            <a:fld id="{CEDBD565-0C2E-4F66-901E-47B6C5201F1E}" type="slidenum">
              <a:rPr lang="it-IT"/>
              <a:pPr/>
              <a:t>‹N›</a:t>
            </a:fld>
            <a:endParaRPr lang="it-IT"/>
          </a:p>
        </p:txBody>
      </p:sp>
      <p:sp>
        <p:nvSpPr>
          <p:cNvPr id="501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it-IT"/>
              <a:t>Fare clic per modificare lo stile del titolo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6B055E4-DC09-40FF-A8AD-AEB672C74E3B}"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21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21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330336F-582C-4B2D-90AC-AC8C913C57B5}"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495800"/>
          </a:xfrm>
        </p:spPr>
        <p:txBody>
          <a:bodyPr/>
          <a:lstStyle/>
          <a:p>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D06AFADC-1C26-4646-884D-3B10BA13A006}"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22253A30-8AF7-47EB-96D4-BAB587D6788E}"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4388862C-AE06-4D5C-B247-FAFE0AE4EB43}" type="slidenum">
              <a:rPr lang="it-IT"/>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8458200" cy="5943600"/>
            <a:chOff x="0" y="0"/>
            <a:chExt cx="5328" cy="3744"/>
          </a:xfrm>
        </p:grpSpPr>
        <p:sp>
          <p:nvSpPr>
            <p:cNvPr id="5017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it-IT">
                <a:solidFill>
                  <a:srgbClr val="FFFFFF"/>
                </a:solidFill>
              </a:endParaRPr>
            </a:p>
          </p:txBody>
        </p:sp>
        <p:sp>
          <p:nvSpPr>
            <p:cNvPr id="5018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it-IT">
                <a:solidFill>
                  <a:srgbClr val="FFFFFF"/>
                </a:solidFill>
              </a:endParaRPr>
            </a:p>
          </p:txBody>
        </p:sp>
      </p:grpSp>
      <p:sp>
        <p:nvSpPr>
          <p:cNvPr id="501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50182" name="Rectangle 6"/>
          <p:cNvSpPr>
            <a:spLocks noGrp="1" noChangeArrowheads="1"/>
          </p:cNvSpPr>
          <p:nvPr>
            <p:ph type="dt" sz="quarter" idx="2"/>
          </p:nvPr>
        </p:nvSpPr>
        <p:spPr/>
        <p:txBody>
          <a:bodyPr/>
          <a:lstStyle>
            <a:lvl1pPr>
              <a:defRPr/>
            </a:lvl1pPr>
          </a:lstStyle>
          <a:p>
            <a:endParaRPr lang="it-IT">
              <a:solidFill>
                <a:srgbClr val="FFFFFF"/>
              </a:solidFill>
            </a:endParaRPr>
          </a:p>
        </p:txBody>
      </p:sp>
      <p:sp>
        <p:nvSpPr>
          <p:cNvPr id="50183" name="Rectangle 7"/>
          <p:cNvSpPr>
            <a:spLocks noGrp="1" noChangeArrowheads="1"/>
          </p:cNvSpPr>
          <p:nvPr>
            <p:ph type="ftr" sz="quarter" idx="3"/>
          </p:nvPr>
        </p:nvSpPr>
        <p:spPr/>
        <p:txBody>
          <a:bodyPr/>
          <a:lstStyle>
            <a:lvl1pPr>
              <a:defRPr/>
            </a:lvl1pPr>
          </a:lstStyle>
          <a:p>
            <a:endParaRPr lang="it-IT">
              <a:solidFill>
                <a:srgbClr val="FFFFFF"/>
              </a:solidFill>
            </a:endParaRPr>
          </a:p>
        </p:txBody>
      </p:sp>
      <p:sp>
        <p:nvSpPr>
          <p:cNvPr id="50184" name="Rectangle 8"/>
          <p:cNvSpPr>
            <a:spLocks noGrp="1" noChangeArrowheads="1"/>
          </p:cNvSpPr>
          <p:nvPr>
            <p:ph type="sldNum" sz="quarter" idx="4"/>
          </p:nvPr>
        </p:nvSpPr>
        <p:spPr/>
        <p:txBody>
          <a:bodyPr/>
          <a:lstStyle>
            <a:lvl1pPr>
              <a:defRPr/>
            </a:lvl1pPr>
          </a:lstStyle>
          <a:p>
            <a:fld id="{CEDBD565-0C2E-4F66-901E-47B6C5201F1E}" type="slidenum">
              <a:rPr lang="it-IT">
                <a:solidFill>
                  <a:srgbClr val="FFFFFF"/>
                </a:solidFill>
              </a:rPr>
              <a:pPr/>
              <a:t>‹N›</a:t>
            </a:fld>
            <a:endParaRPr lang="it-IT">
              <a:solidFill>
                <a:srgbClr val="FFFFFF"/>
              </a:solidFill>
            </a:endParaRPr>
          </a:p>
        </p:txBody>
      </p:sp>
      <p:sp>
        <p:nvSpPr>
          <p:cNvPr id="501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it-IT"/>
              <a:t>Fare clic per modificare lo stile del titolo</a:t>
            </a:r>
          </a:p>
        </p:txBody>
      </p:sp>
    </p:spTree>
    <p:extLst>
      <p:ext uri="{BB962C8B-B14F-4D97-AF65-F5344CB8AC3E}">
        <p14:creationId xmlns:p14="http://schemas.microsoft.com/office/powerpoint/2010/main" val="42159568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2013CA9C-92B9-4CD7-9FBA-3422C1C8A08B}"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327543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2537E4B8-5E94-4532-AFC6-033726322564}"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147587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1FE99AA-4E0E-4FB1-A9C9-B85B03E9225D}"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4152681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BF557A53-A5CD-4608-96C2-CF7BA4503C0F}"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272502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013CA9C-92B9-4CD7-9FBA-3422C1C8A08B}" type="slidenum">
              <a:rPr lang="it-IT"/>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C336CF92-A35B-4C2C-A860-6A34D9A0EAB1}"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33989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592CBBFA-B284-4A20-A393-B642D9A734FC}"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44201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F7E95947-930E-4281-8B14-8DD73ACD1C42}"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419165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A048C0E4-D080-44FE-BCCF-88C2C664131E}"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119750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6B055E4-DC09-40FF-A8AD-AEB672C74E3B}"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228390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21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21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1330336F-582C-4B2D-90AC-AC8C913C57B5}"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488233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495800"/>
          </a:xfrm>
        </p:spPr>
        <p:txBody>
          <a:bodyPr/>
          <a:lstStyle/>
          <a:p>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D06AFADC-1C26-4646-884D-3B10BA13A006}"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1221692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22253A30-8AF7-47EB-96D4-BAB587D6788E}"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1062626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endParaRPr 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4388862C-AE06-4D5C-B247-FAFE0AE4EB43}"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293484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537E4B8-5E94-4532-AFC6-033726322564}"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B1FE99AA-4E0E-4FB1-A9C9-B85B03E9225D}"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BF557A53-A5CD-4608-96C2-CF7BA4503C0F}"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C336CF92-A35B-4C2C-A860-6A34D9A0EAB1}"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592CBBFA-B284-4A20-A393-B642D9A734FC}"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F7E95947-930E-4281-8B14-8DD73ACD1C42}"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048C0E4-D080-44FE-BCCF-88C2C664131E}"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7242175" cy="1981200"/>
            <a:chOff x="0" y="0"/>
            <a:chExt cx="4562" cy="1248"/>
          </a:xfrm>
        </p:grpSpPr>
        <p:sp>
          <p:nvSpPr>
            <p:cNvPr id="491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it-IT"/>
            </a:p>
          </p:txBody>
        </p:sp>
        <p:sp>
          <p:nvSpPr>
            <p:cNvPr id="4915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it-IT"/>
            </a:p>
          </p:txBody>
        </p:sp>
      </p:grpSp>
      <p:sp>
        <p:nvSpPr>
          <p:cNvPr id="491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91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91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it-IT"/>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it-IT"/>
          </a:p>
        </p:txBody>
      </p:sp>
      <p:sp>
        <p:nvSpPr>
          <p:cNvPr id="491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52F1868-28FE-4984-ACD0-D8DBC2989EA7}" type="slidenum">
              <a:rPr lang="it-IT"/>
              <a:pPr/>
              <a:t>‹N›</a:t>
            </a:fld>
            <a:endParaRPr lang="it-IT"/>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7242175" cy="1981200"/>
            <a:chOff x="0" y="0"/>
            <a:chExt cx="4562" cy="1248"/>
          </a:xfrm>
        </p:grpSpPr>
        <p:sp>
          <p:nvSpPr>
            <p:cNvPr id="491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it-IT">
                <a:solidFill>
                  <a:srgbClr val="FFFFFF"/>
                </a:solidFill>
              </a:endParaRPr>
            </a:p>
          </p:txBody>
        </p:sp>
        <p:sp>
          <p:nvSpPr>
            <p:cNvPr id="4915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it-IT">
                <a:solidFill>
                  <a:srgbClr val="FFFFFF"/>
                </a:solidFill>
              </a:endParaRPr>
            </a:p>
          </p:txBody>
        </p:sp>
      </p:grpSp>
      <p:sp>
        <p:nvSpPr>
          <p:cNvPr id="491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91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91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it-IT">
              <a:solidFill>
                <a:srgbClr val="FFFFFF"/>
              </a:solidFill>
            </a:endParaRPr>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it-IT">
              <a:solidFill>
                <a:srgbClr val="FFFFFF"/>
              </a:solidFill>
            </a:endParaRPr>
          </a:p>
        </p:txBody>
      </p:sp>
      <p:sp>
        <p:nvSpPr>
          <p:cNvPr id="491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52F1868-28FE-4984-ACD0-D8DBC2989EA7}" type="slidenum">
              <a:rPr lang="it-IT">
                <a:solidFill>
                  <a:srgbClr val="FFFFFF"/>
                </a:solidFill>
              </a:rPr>
              <a:pPr/>
              <a:t>‹N›</a:t>
            </a:fld>
            <a:endParaRPr lang="it-IT">
              <a:solidFill>
                <a:srgbClr val="FFFFFF"/>
              </a:solidFill>
            </a:endParaRPr>
          </a:p>
        </p:txBody>
      </p:sp>
    </p:spTree>
    <p:extLst>
      <p:ext uri="{BB962C8B-B14F-4D97-AF65-F5344CB8AC3E}">
        <p14:creationId xmlns:p14="http://schemas.microsoft.com/office/powerpoint/2010/main" val="3151329535"/>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lata%20di%20cancro%20canta%20l'Ave%20Maria%20per%20Papa%20Francesco%20che%20si%20commuove.mp4"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tangolo 9"/>
          <p:cNvSpPr/>
          <p:nvPr/>
        </p:nvSpPr>
        <p:spPr>
          <a:xfrm>
            <a:off x="4607496" y="1124744"/>
            <a:ext cx="4536504" cy="923330"/>
          </a:xfrm>
          <a:prstGeom prst="rect">
            <a:avLst/>
          </a:prstGeom>
        </p:spPr>
        <p:txBody>
          <a:bodyPr wrap="square">
            <a:spAutoFit/>
          </a:bodyPr>
          <a:lstStyle/>
          <a:p>
            <a:endParaRPr lang="it-IT" dirty="0" smtClean="0"/>
          </a:p>
          <a:p>
            <a:pPr algn="ctr"/>
            <a:r>
              <a:rPr lang="it-IT" sz="2400" b="1" dirty="0" smtClean="0">
                <a:solidFill>
                  <a:srgbClr val="FF0000"/>
                </a:solidFill>
                <a:latin typeface="Bell MT" pitchFamily="18" charset="0"/>
              </a:rPr>
              <a:t>“Ministri della Consolazione”</a:t>
            </a:r>
          </a:p>
          <a:p>
            <a:pPr algn="ctr"/>
            <a:endParaRPr lang="it-IT" sz="1200" b="1" dirty="0" smtClean="0">
              <a:latin typeface="Bell MT"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0981"/>
            <a:ext cx="9144000" cy="577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6" name="Group 2"/>
          <p:cNvGrpSpPr>
            <a:grpSpLocks/>
          </p:cNvGrpSpPr>
          <p:nvPr/>
        </p:nvGrpSpPr>
        <p:grpSpPr bwMode="auto">
          <a:xfrm>
            <a:off x="395536" y="250947"/>
            <a:ext cx="5256595" cy="649304"/>
            <a:chOff x="112032150" y="102910350"/>
            <a:chExt cx="4934528" cy="648000"/>
          </a:xfrm>
        </p:grpSpPr>
        <p:pic>
          <p:nvPicPr>
            <p:cNvPr id="1027" name="Picture 3" descr="logo pas sal"/>
            <p:cNvPicPr>
              <a:picLocks noChangeAspect="1" noChangeArrowheads="1"/>
            </p:cNvPicPr>
            <p:nvPr/>
          </p:nvPicPr>
          <p:blipFill>
            <a:blip r:embed="rId4" cstate="print">
              <a:clrChange>
                <a:clrFrom>
                  <a:srgbClr val="FEFEFE"/>
                </a:clrFrom>
                <a:clrTo>
                  <a:srgbClr val="FEFEFE">
                    <a:alpha val="0"/>
                  </a:srgbClr>
                </a:clrTo>
              </a:clrChange>
            </a:blip>
            <a:srcRect r="50000"/>
            <a:stretch>
              <a:fillRect/>
            </a:stretch>
          </p:blipFill>
          <p:spPr bwMode="auto">
            <a:xfrm>
              <a:off x="112032150" y="102910350"/>
              <a:ext cx="619365" cy="648000"/>
            </a:xfrm>
            <a:prstGeom prst="rect">
              <a:avLst/>
            </a:prstGeom>
            <a:noFill/>
            <a:ln w="9525" algn="in">
              <a:noFill/>
              <a:miter lim="800000"/>
              <a:headEnd/>
              <a:tailEnd/>
            </a:ln>
            <a:effectLst/>
          </p:spPr>
        </p:pic>
        <p:sp>
          <p:nvSpPr>
            <p:cNvPr id="1028" name="Text Box 4"/>
            <p:cNvSpPr txBox="1">
              <a:spLocks noChangeArrowheads="1"/>
            </p:cNvSpPr>
            <p:nvPr/>
          </p:nvSpPr>
          <p:spPr bwMode="auto">
            <a:xfrm>
              <a:off x="112536158" y="102950614"/>
              <a:ext cx="4430520" cy="59928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Arial Rounded MT Bold" pitchFamily="34" charset="0"/>
                </a:rPr>
                <a:t>Ufficio di Pastorale della Salute Diocesi di Cremona</a:t>
              </a:r>
              <a:endParaRPr kumimoji="0" lang="it-IT" sz="2000" b="0" i="0" u="none" strike="noStrike" cap="none" normalizeH="0" baseline="0" dirty="0" smtClean="0">
                <a:ln>
                  <a:noFill/>
                </a:ln>
                <a:solidFill>
                  <a:schemeClr val="tx1"/>
                </a:solidFill>
                <a:effectLst/>
                <a:latin typeface="Arial" pitchFamily="34" charset="0"/>
              </a:endParaRPr>
            </a:p>
          </p:txBody>
        </p:sp>
      </p:grpSp>
      <p:sp>
        <p:nvSpPr>
          <p:cNvPr id="11" name="CasellaDiTesto 10"/>
          <p:cNvSpPr txBox="1"/>
          <p:nvPr/>
        </p:nvSpPr>
        <p:spPr>
          <a:xfrm>
            <a:off x="263216" y="6309320"/>
            <a:ext cx="3600400" cy="307777"/>
          </a:xfrm>
          <a:prstGeom prst="rect">
            <a:avLst/>
          </a:prstGeom>
          <a:noFill/>
        </p:spPr>
        <p:txBody>
          <a:bodyPr wrap="square" rtlCol="0">
            <a:spAutoFit/>
          </a:bodyPr>
          <a:lstStyle/>
          <a:p>
            <a:r>
              <a:rPr lang="it-IT" sz="1400" dirty="0" smtClean="0"/>
              <a:t>www.pastoralesalutecremona.it</a:t>
            </a:r>
            <a:endParaRPr lang="it-IT" sz="1400" dirty="0"/>
          </a:p>
        </p:txBody>
      </p:sp>
      <p:sp>
        <p:nvSpPr>
          <p:cNvPr id="8" name="Rectangle 2"/>
          <p:cNvSpPr txBox="1">
            <a:spLocks noChangeArrowheads="1"/>
          </p:cNvSpPr>
          <p:nvPr/>
        </p:nvSpPr>
        <p:spPr bwMode="auto">
          <a:xfrm>
            <a:off x="4319878" y="2761726"/>
            <a:ext cx="4500594" cy="2371704"/>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algn="ctr"/>
            <a:r>
              <a:rPr lang="it-IT" sz="4800" b="1" dirty="0">
                <a:solidFill>
                  <a:srgbClr val="FFFF00"/>
                </a:solidFill>
                <a:effectLst>
                  <a:outerShdw blurRad="38100" dist="38100" dir="2700000" algn="tl">
                    <a:srgbClr val="000000">
                      <a:alpha val="43137"/>
                    </a:srgbClr>
                  </a:outerShdw>
                </a:effectLst>
                <a:latin typeface="BernhardFashion BT" pitchFamily="82" charset="0"/>
              </a:rPr>
              <a:t>Vicino al morente: </a:t>
            </a:r>
          </a:p>
          <a:p>
            <a:pPr algn="ctr"/>
            <a:r>
              <a:rPr lang="it-IT" sz="4800" b="1" dirty="0">
                <a:solidFill>
                  <a:srgbClr val="FFFF00"/>
                </a:solidFill>
                <a:effectLst>
                  <a:outerShdw blurRad="38100" dist="38100" dir="2700000" algn="tl">
                    <a:srgbClr val="000000">
                      <a:alpha val="43137"/>
                    </a:srgbClr>
                  </a:outerShdw>
                </a:effectLst>
                <a:latin typeface="BernhardFashion BT" pitchFamily="82" charset="0"/>
              </a:rPr>
              <a:t>dal curare </a:t>
            </a:r>
          </a:p>
          <a:p>
            <a:pPr algn="ctr"/>
            <a:r>
              <a:rPr lang="it-IT" sz="4800" b="1" dirty="0">
                <a:solidFill>
                  <a:srgbClr val="FFFF00"/>
                </a:solidFill>
                <a:effectLst>
                  <a:outerShdw blurRad="38100" dist="38100" dir="2700000" algn="tl">
                    <a:srgbClr val="000000">
                      <a:alpha val="43137"/>
                    </a:srgbClr>
                  </a:outerShdw>
                </a:effectLst>
                <a:latin typeface="BernhardFashion BT" pitchFamily="82" charset="0"/>
              </a:rPr>
              <a:t>al prendersi cura</a:t>
            </a:r>
          </a:p>
        </p:txBody>
      </p:sp>
      <p:sp>
        <p:nvSpPr>
          <p:cNvPr id="3" name="CasellaDiTesto 2"/>
          <p:cNvSpPr txBox="1"/>
          <p:nvPr/>
        </p:nvSpPr>
        <p:spPr>
          <a:xfrm>
            <a:off x="5796136" y="406871"/>
            <a:ext cx="3024336" cy="369332"/>
          </a:xfrm>
          <a:prstGeom prst="rect">
            <a:avLst/>
          </a:prstGeom>
          <a:noFill/>
        </p:spPr>
        <p:txBody>
          <a:bodyPr wrap="square" rtlCol="0">
            <a:spAutoFit/>
          </a:bodyPr>
          <a:lstStyle/>
          <a:p>
            <a:pPr algn="ctr"/>
            <a:r>
              <a:rPr lang="it-IT" b="1" dirty="0" smtClean="0">
                <a:solidFill>
                  <a:srgbClr val="000000"/>
                </a:solidFill>
              </a:rPr>
              <a:t>Parrocchia di Sospiro</a:t>
            </a:r>
            <a:endParaRPr lang="it-IT" b="1" dirty="0">
              <a:solidFill>
                <a:srgbClr val="000000"/>
              </a:solidFill>
            </a:endParaRPr>
          </a:p>
        </p:txBody>
      </p:sp>
      <p:sp>
        <p:nvSpPr>
          <p:cNvPr id="5" name="CasellaDiTesto 4"/>
          <p:cNvSpPr txBox="1"/>
          <p:nvPr/>
        </p:nvSpPr>
        <p:spPr>
          <a:xfrm>
            <a:off x="5291572" y="6140043"/>
            <a:ext cx="3168352" cy="338554"/>
          </a:xfrm>
          <a:prstGeom prst="rect">
            <a:avLst/>
          </a:prstGeom>
          <a:noFill/>
        </p:spPr>
        <p:txBody>
          <a:bodyPr wrap="square" rtlCol="0">
            <a:spAutoFit/>
          </a:bodyPr>
          <a:lstStyle/>
          <a:p>
            <a:r>
              <a:rPr lang="it-IT" sz="800" dirty="0" smtClean="0">
                <a:solidFill>
                  <a:srgbClr val="000000"/>
                </a:solidFill>
                <a:latin typeface="Calibri" panose="020F0502020204030204" pitchFamily="34" charset="0"/>
                <a:hlinkClick r:id="rId5" action="ppaction://hlinkfile"/>
              </a:rPr>
              <a:t>Malata di cancro canta l'Ave Maria per Papa Francesco che si commuove.mp4</a:t>
            </a:r>
            <a:endParaRPr lang="it-IT" sz="800" dirty="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mbradei.files.wordpress.com/2008/06/giobbe.jpg"/>
          <p:cNvPicPr>
            <a:picLocks noChangeAspect="1" noChangeArrowheads="1"/>
          </p:cNvPicPr>
          <p:nvPr/>
        </p:nvPicPr>
        <p:blipFill>
          <a:blip r:embed="rId3" cstate="print"/>
          <a:srcRect/>
          <a:stretch>
            <a:fillRect/>
          </a:stretch>
        </p:blipFill>
        <p:spPr bwMode="auto">
          <a:xfrm>
            <a:off x="549265" y="1124744"/>
            <a:ext cx="3515791" cy="4536504"/>
          </a:xfrm>
          <a:prstGeom prst="rect">
            <a:avLst/>
          </a:prstGeom>
          <a:noFill/>
        </p:spPr>
      </p:pic>
      <p:sp>
        <p:nvSpPr>
          <p:cNvPr id="10" name="Rectangle 3"/>
          <p:cNvSpPr>
            <a:spLocks noGrp="1" noChangeArrowheads="1"/>
          </p:cNvSpPr>
          <p:nvPr>
            <p:ph type="body" idx="1"/>
          </p:nvPr>
        </p:nvSpPr>
        <p:spPr>
          <a:xfrm>
            <a:off x="4427984" y="1196752"/>
            <a:ext cx="3744416" cy="4752528"/>
          </a:xfrm>
        </p:spPr>
        <p:txBody>
          <a:bodyPr/>
          <a:lstStyle/>
          <a:p>
            <a:pPr algn="just" hangingPunct="0">
              <a:buNone/>
            </a:pPr>
            <a:r>
              <a:rPr lang="it-IT" sz="1800" dirty="0" smtClean="0">
                <a:solidFill>
                  <a:srgbClr val="000000"/>
                </a:solidFill>
                <a:effectLst/>
              </a:rPr>
              <a:t>Allora Giobbe rispose al Signore e </a:t>
            </a:r>
          </a:p>
          <a:p>
            <a:pPr algn="just" hangingPunct="0">
              <a:buNone/>
            </a:pPr>
            <a:r>
              <a:rPr lang="it-IT" sz="1800" dirty="0" smtClean="0">
                <a:solidFill>
                  <a:srgbClr val="000000"/>
                </a:solidFill>
                <a:effectLst/>
              </a:rPr>
              <a:t>disse: Comprendo che puoi tutto</a:t>
            </a:r>
          </a:p>
          <a:p>
            <a:pPr algn="just" hangingPunct="0">
              <a:buNone/>
            </a:pPr>
            <a:r>
              <a:rPr lang="it-IT" sz="1800" dirty="0" smtClean="0">
                <a:solidFill>
                  <a:srgbClr val="000000"/>
                </a:solidFill>
                <a:effectLst/>
              </a:rPr>
              <a:t>e che nessuna cosa è impossibile</a:t>
            </a:r>
          </a:p>
          <a:p>
            <a:pPr algn="just" hangingPunct="0">
              <a:buNone/>
            </a:pPr>
            <a:r>
              <a:rPr lang="it-IT" sz="1800" dirty="0" smtClean="0">
                <a:solidFill>
                  <a:srgbClr val="000000"/>
                </a:solidFill>
                <a:effectLst/>
              </a:rPr>
              <a:t>per te. Chi è colui che, senza aver</a:t>
            </a:r>
          </a:p>
          <a:p>
            <a:pPr algn="just" hangingPunct="0">
              <a:buNone/>
            </a:pPr>
            <a:r>
              <a:rPr lang="it-IT" sz="1800" dirty="0" smtClean="0">
                <a:solidFill>
                  <a:srgbClr val="000000"/>
                </a:solidFill>
                <a:effectLst/>
              </a:rPr>
              <a:t>scienza, può oscurare il tuo</a:t>
            </a:r>
          </a:p>
          <a:p>
            <a:pPr algn="just" hangingPunct="0">
              <a:buNone/>
            </a:pPr>
            <a:r>
              <a:rPr lang="it-IT" sz="1800" dirty="0" smtClean="0">
                <a:solidFill>
                  <a:srgbClr val="000000"/>
                </a:solidFill>
                <a:effectLst/>
              </a:rPr>
              <a:t>consiglio?</a:t>
            </a:r>
          </a:p>
          <a:p>
            <a:pPr algn="just" hangingPunct="0">
              <a:buNone/>
            </a:pPr>
            <a:r>
              <a:rPr lang="it-IT" sz="1800" dirty="0" smtClean="0">
                <a:solidFill>
                  <a:srgbClr val="000000"/>
                </a:solidFill>
                <a:effectLst/>
              </a:rPr>
              <a:t>Ho esposto dunque senza</a:t>
            </a:r>
          </a:p>
          <a:p>
            <a:pPr algn="just" hangingPunct="0">
              <a:buNone/>
            </a:pPr>
            <a:r>
              <a:rPr lang="it-IT" sz="1800" dirty="0" smtClean="0">
                <a:solidFill>
                  <a:srgbClr val="000000"/>
                </a:solidFill>
                <a:effectLst/>
              </a:rPr>
              <a:t>discernimento cose troppo</a:t>
            </a:r>
          </a:p>
          <a:p>
            <a:pPr algn="just" hangingPunct="0">
              <a:buNone/>
            </a:pPr>
            <a:r>
              <a:rPr lang="it-IT" sz="1800" dirty="0" smtClean="0">
                <a:solidFill>
                  <a:srgbClr val="000000"/>
                </a:solidFill>
                <a:effectLst/>
              </a:rPr>
              <a:t>superiori a me, che io non</a:t>
            </a:r>
          </a:p>
          <a:p>
            <a:pPr algn="just" hangingPunct="0">
              <a:buNone/>
            </a:pPr>
            <a:r>
              <a:rPr lang="it-IT" sz="1800" dirty="0" smtClean="0">
                <a:solidFill>
                  <a:srgbClr val="000000"/>
                </a:solidFill>
                <a:effectLst/>
              </a:rPr>
              <a:t>comprendo.</a:t>
            </a:r>
          </a:p>
          <a:p>
            <a:pPr algn="just" hangingPunct="0">
              <a:buNone/>
            </a:pPr>
            <a:r>
              <a:rPr lang="it-IT" sz="1800" dirty="0" smtClean="0">
                <a:solidFill>
                  <a:srgbClr val="000000"/>
                </a:solidFill>
                <a:effectLst/>
              </a:rPr>
              <a:t>«Ascoltami e io parlerò, io</a:t>
            </a:r>
          </a:p>
          <a:p>
            <a:pPr algn="just" hangingPunct="0">
              <a:buNone/>
            </a:pPr>
            <a:r>
              <a:rPr lang="it-IT" sz="1800" dirty="0" smtClean="0">
                <a:solidFill>
                  <a:srgbClr val="000000"/>
                </a:solidFill>
                <a:effectLst/>
              </a:rPr>
              <a:t>t'interrogherò e tu istruiscimi». Io</a:t>
            </a:r>
          </a:p>
          <a:p>
            <a:pPr algn="just" hangingPunct="0">
              <a:buNone/>
            </a:pPr>
            <a:r>
              <a:rPr lang="it-IT" sz="1800" dirty="0" smtClean="0">
                <a:solidFill>
                  <a:srgbClr val="000000"/>
                </a:solidFill>
                <a:effectLst/>
              </a:rPr>
              <a:t>ti conoscevo per sentito dire, ma</a:t>
            </a:r>
          </a:p>
          <a:p>
            <a:pPr algn="just" hangingPunct="0">
              <a:buNone/>
            </a:pPr>
            <a:r>
              <a:rPr lang="it-IT" sz="1800" dirty="0" smtClean="0">
                <a:solidFill>
                  <a:srgbClr val="000000"/>
                </a:solidFill>
                <a:effectLst/>
              </a:rPr>
              <a:t>ora i miei occhi ti vedono.</a:t>
            </a:r>
            <a:endParaRPr lang="it-IT" sz="1800" dirty="0">
              <a:solidFill>
                <a:srgbClr val="000000"/>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716016" y="0"/>
            <a:ext cx="3238128" cy="4687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chemeClr val="hlink"/>
              </a:buClr>
              <a:buSzPct val="80000"/>
              <a:buFont typeface="Wingdings" pitchFamily="2" charset="2"/>
              <a:buNone/>
              <a:tabLst/>
              <a:defRPr/>
            </a:pPr>
            <a:endParaRPr kumimoji="0" lang="it-IT"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4" name="Picture 2" descr="http://www.rinascimentosacro.org/wp-content/uploads/2012/04/Gesu-nel-getsemani.jpg"/>
          <p:cNvPicPr>
            <a:picLocks noChangeAspect="1" noChangeArrowheads="1"/>
          </p:cNvPicPr>
          <p:nvPr/>
        </p:nvPicPr>
        <p:blipFill>
          <a:blip r:embed="rId3" cstate="print"/>
          <a:srcRect/>
          <a:stretch>
            <a:fillRect/>
          </a:stretch>
        </p:blipFill>
        <p:spPr bwMode="auto">
          <a:xfrm>
            <a:off x="1835696" y="1628800"/>
            <a:ext cx="5600700" cy="4200526"/>
          </a:xfrm>
          <a:prstGeom prst="rect">
            <a:avLst/>
          </a:prstGeom>
          <a:noFill/>
        </p:spPr>
      </p:pic>
      <p:sp>
        <p:nvSpPr>
          <p:cNvPr id="5" name="CasellaDiTesto 4"/>
          <p:cNvSpPr txBox="1"/>
          <p:nvPr/>
        </p:nvSpPr>
        <p:spPr>
          <a:xfrm>
            <a:off x="2411760" y="476672"/>
            <a:ext cx="4176464" cy="523220"/>
          </a:xfrm>
          <a:prstGeom prst="rect">
            <a:avLst/>
          </a:prstGeom>
          <a:noFill/>
        </p:spPr>
        <p:txBody>
          <a:bodyPr wrap="square" rtlCol="0">
            <a:spAutoFit/>
          </a:bodyPr>
          <a:lstStyle/>
          <a:p>
            <a:r>
              <a:rPr lang="it-IT" sz="2800" b="1" dirty="0" smtClean="0">
                <a:solidFill>
                  <a:srgbClr val="000000"/>
                </a:solidFill>
              </a:rPr>
              <a:t>Portare il dolore a Dio</a:t>
            </a:r>
            <a:endParaRPr lang="it-IT" sz="2800" b="1"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3568" y="2348880"/>
            <a:ext cx="7704856"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algn="just" hangingPunct="0">
              <a:buFont typeface="Wingdings" pitchFamily="2" charset="2"/>
              <a:buNone/>
            </a:pPr>
            <a:r>
              <a:rPr lang="it-IT" sz="2800" kern="0" dirty="0" smtClean="0">
                <a:solidFill>
                  <a:srgbClr val="000000"/>
                </a:solidFill>
                <a:effectLst/>
              </a:rPr>
              <a:t>Siamo </a:t>
            </a:r>
            <a:r>
              <a:rPr lang="it-IT" sz="2800" kern="0" dirty="0">
                <a:solidFill>
                  <a:srgbClr val="000000"/>
                </a:solidFill>
                <a:effectLst/>
              </a:rPr>
              <a:t>certi di una </a:t>
            </a:r>
            <a:r>
              <a:rPr lang="it-IT" sz="2800" kern="0" dirty="0" smtClean="0">
                <a:solidFill>
                  <a:srgbClr val="000000"/>
                </a:solidFill>
                <a:effectLst/>
              </a:rPr>
              <a:t>cosa: Dio </a:t>
            </a:r>
            <a:r>
              <a:rPr lang="it-IT" sz="2800" kern="0" dirty="0">
                <a:solidFill>
                  <a:srgbClr val="000000"/>
                </a:solidFill>
                <a:effectLst/>
              </a:rPr>
              <a:t>non esaudisce </a:t>
            </a:r>
            <a:r>
              <a:rPr lang="it-IT" sz="2800" kern="0" dirty="0" smtClean="0">
                <a:solidFill>
                  <a:srgbClr val="000000"/>
                </a:solidFill>
                <a:effectLst/>
              </a:rPr>
              <a:t>automaticamente le </a:t>
            </a:r>
            <a:r>
              <a:rPr lang="it-IT" sz="2800" kern="0" dirty="0">
                <a:solidFill>
                  <a:srgbClr val="000000"/>
                </a:solidFill>
                <a:effectLst/>
              </a:rPr>
              <a:t>nostre richieste, </a:t>
            </a:r>
            <a:r>
              <a:rPr lang="it-IT" sz="2800" kern="0" dirty="0" smtClean="0">
                <a:solidFill>
                  <a:srgbClr val="000000"/>
                </a:solidFill>
                <a:effectLst/>
              </a:rPr>
              <a:t>ma </a:t>
            </a:r>
            <a:r>
              <a:rPr lang="it-IT" sz="2800" kern="0" dirty="0">
                <a:solidFill>
                  <a:srgbClr val="000000"/>
                </a:solidFill>
                <a:effectLst/>
              </a:rPr>
              <a:t>invia sempre lo Spirito Santo a quelli che glielo chiedono</a:t>
            </a:r>
          </a:p>
        </p:txBody>
      </p:sp>
    </p:spTree>
    <p:extLst>
      <p:ext uri="{BB962C8B-B14F-4D97-AF65-F5344CB8AC3E}">
        <p14:creationId xmlns:p14="http://schemas.microsoft.com/office/powerpoint/2010/main" val="57863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Rectangle 12"/>
          <p:cNvSpPr>
            <a:spLocks noGrp="1" noChangeArrowheads="1"/>
          </p:cNvSpPr>
          <p:nvPr>
            <p:ph type="body" sz="half" idx="1"/>
          </p:nvPr>
        </p:nvSpPr>
        <p:spPr>
          <a:xfrm>
            <a:off x="4858642" y="620688"/>
            <a:ext cx="4033838" cy="5544616"/>
          </a:xfrm>
        </p:spPr>
        <p:txBody>
          <a:bodyPr/>
          <a:lstStyle/>
          <a:p>
            <a:pPr>
              <a:buNone/>
            </a:pPr>
            <a:r>
              <a:rPr lang="it-IT" sz="1600" dirty="0" smtClean="0">
                <a:effectLst/>
              </a:rPr>
              <a:t>	</a:t>
            </a:r>
            <a:r>
              <a:rPr lang="it-IT" sz="1600" dirty="0" smtClean="0">
                <a:solidFill>
                  <a:schemeClr val="tx2">
                    <a:lumMod val="50000"/>
                  </a:schemeClr>
                </a:solidFill>
                <a:effectLst/>
              </a:rPr>
              <a:t>La sofferenza è un tema universale che accompagna l'uomo ad ogni grado della longitudine e della latitudine geografica: esso, in un certo senso, coesiste con lui nel mondo, e perciò esige di essere costantemente ripreso. Anche se Paolo nella Lettera ai Romani ha scritto che «tutta la creazione geme e soffre fino ad oggi nelle doglie del parto», anche se all'uomo sono note e vicine le sofferenze proprie del mondo degli animali, tuttavia ciò che esprimiamo con la parola «sofferenza» sembra essere particolarmente essenziale alla natura dell'uomo. (...) La sofferenza sembra appartenere alla trascendenza dell'uomo: essa è uno di quei punti, nei quali l'uomo viene in un certo senso «destinato» a superare se stesso, e viene a ciò chiamato in modo misterioso.</a:t>
            </a:r>
            <a:endParaRPr lang="it-IT" sz="1600" dirty="0">
              <a:solidFill>
                <a:schemeClr val="tx2">
                  <a:lumMod val="50000"/>
                </a:schemeClr>
              </a:solidFill>
              <a:effectLst/>
              <a:latin typeface="Times New Roman" pitchFamily="18" charset="0"/>
              <a:cs typeface="Times New Roman" pitchFamily="18" charset="0"/>
            </a:endParaRPr>
          </a:p>
        </p:txBody>
      </p:sp>
      <p:pic>
        <p:nvPicPr>
          <p:cNvPr id="26628" name="Picture 4" descr="http://www.sangiorgioextra.it/cms/images/stories/agesci/papa_giovanni_paolo_ii.jpg"/>
          <p:cNvPicPr>
            <a:picLocks noChangeAspect="1" noChangeArrowheads="1"/>
          </p:cNvPicPr>
          <p:nvPr/>
        </p:nvPicPr>
        <p:blipFill>
          <a:blip r:embed="rId3" cstate="print"/>
          <a:srcRect/>
          <a:stretch>
            <a:fillRect/>
          </a:stretch>
        </p:blipFill>
        <p:spPr bwMode="auto">
          <a:xfrm>
            <a:off x="0" y="0"/>
            <a:ext cx="5118435"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d/d7/Cristo_crucificado.jpg"/>
          <p:cNvPicPr>
            <a:picLocks noChangeAspect="1" noChangeArrowheads="1"/>
          </p:cNvPicPr>
          <p:nvPr/>
        </p:nvPicPr>
        <p:blipFill>
          <a:blip r:embed="rId2" cstate="print"/>
          <a:srcRect/>
          <a:stretch>
            <a:fillRect/>
          </a:stretch>
        </p:blipFill>
        <p:spPr bwMode="auto">
          <a:xfrm>
            <a:off x="467544" y="260648"/>
            <a:ext cx="4276725" cy="6391276"/>
          </a:xfrm>
          <a:prstGeom prst="rect">
            <a:avLst/>
          </a:prstGeom>
          <a:noFill/>
        </p:spPr>
      </p:pic>
      <p:sp>
        <p:nvSpPr>
          <p:cNvPr id="5" name="CasellaDiTesto 4"/>
          <p:cNvSpPr txBox="1"/>
          <p:nvPr/>
        </p:nvSpPr>
        <p:spPr>
          <a:xfrm>
            <a:off x="5364088" y="620688"/>
            <a:ext cx="3312368" cy="954107"/>
          </a:xfrm>
          <a:prstGeom prst="rect">
            <a:avLst/>
          </a:prstGeom>
          <a:noFill/>
        </p:spPr>
        <p:txBody>
          <a:bodyPr wrap="square" rtlCol="0">
            <a:spAutoFit/>
          </a:bodyPr>
          <a:lstStyle/>
          <a:p>
            <a:r>
              <a:rPr lang="it-IT" sz="2800" b="1" dirty="0" smtClean="0">
                <a:solidFill>
                  <a:srgbClr val="000000"/>
                </a:solidFill>
              </a:rPr>
              <a:t>La sofferenza da enigma a mistero </a:t>
            </a:r>
            <a:endParaRPr lang="it-IT" sz="2800" b="1" dirty="0">
              <a:solidFill>
                <a:srgbClr val="000000"/>
              </a:solidFill>
            </a:endParaRPr>
          </a:p>
        </p:txBody>
      </p:sp>
      <p:sp>
        <p:nvSpPr>
          <p:cNvPr id="6" name="CasellaDiTesto 5"/>
          <p:cNvSpPr txBox="1"/>
          <p:nvPr/>
        </p:nvSpPr>
        <p:spPr>
          <a:xfrm>
            <a:off x="5292080" y="3140968"/>
            <a:ext cx="3312368" cy="830997"/>
          </a:xfrm>
          <a:prstGeom prst="rect">
            <a:avLst/>
          </a:prstGeom>
          <a:noFill/>
        </p:spPr>
        <p:txBody>
          <a:bodyPr wrap="square" rtlCol="0">
            <a:spAutoFit/>
          </a:bodyPr>
          <a:lstStyle/>
          <a:p>
            <a:r>
              <a:rPr lang="it-IT" sz="2400" i="1" dirty="0" smtClean="0">
                <a:solidFill>
                  <a:srgbClr val="000000"/>
                </a:solidFill>
              </a:rPr>
              <a:t>Prendi la tua croce e seguimi …</a:t>
            </a:r>
            <a:endParaRPr lang="it-IT" sz="2400" i="1"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www.mistica.info/immagini/resurr.jpg"/>
          <p:cNvPicPr>
            <a:picLocks noChangeAspect="1" noChangeArrowheads="1"/>
          </p:cNvPicPr>
          <p:nvPr/>
        </p:nvPicPr>
        <p:blipFill>
          <a:blip r:embed="rId3" cstate="print"/>
          <a:srcRect/>
          <a:stretch>
            <a:fillRect/>
          </a:stretch>
        </p:blipFill>
        <p:spPr bwMode="auto">
          <a:xfrm>
            <a:off x="0" y="0"/>
            <a:ext cx="5004048" cy="7174636"/>
          </a:xfrm>
          <a:prstGeom prst="rect">
            <a:avLst/>
          </a:prstGeom>
          <a:noFill/>
        </p:spPr>
      </p:pic>
      <p:sp>
        <p:nvSpPr>
          <p:cNvPr id="6" name="Rettangolo 5"/>
          <p:cNvSpPr/>
          <p:nvPr/>
        </p:nvSpPr>
        <p:spPr>
          <a:xfrm>
            <a:off x="5076056" y="1052736"/>
            <a:ext cx="3888432" cy="4708981"/>
          </a:xfrm>
          <a:prstGeom prst="rect">
            <a:avLst/>
          </a:prstGeom>
        </p:spPr>
        <p:txBody>
          <a:bodyPr wrap="square">
            <a:spAutoFit/>
          </a:bodyPr>
          <a:lstStyle/>
          <a:p>
            <a:pPr algn="just"/>
            <a:r>
              <a:rPr lang="it-IT" sz="2000" dirty="0" smtClean="0">
                <a:solidFill>
                  <a:srgbClr val="000000"/>
                </a:solidFill>
              </a:rPr>
              <a:t>Il Dio Crocifisso non dà una spiegazione al dolore, ma lo prende su di sé e continua ad amare.</a:t>
            </a:r>
          </a:p>
          <a:p>
            <a:pPr algn="just"/>
            <a:r>
              <a:rPr lang="it-IT" sz="2000" dirty="0" smtClean="0">
                <a:solidFill>
                  <a:srgbClr val="000000"/>
                </a:solidFill>
              </a:rPr>
              <a:t>Il significato e il valore che Gesù da al suo dolore e alla sua morte è quello dell’amore. </a:t>
            </a:r>
          </a:p>
          <a:p>
            <a:pPr algn="just"/>
            <a:r>
              <a:rPr lang="it-IT" sz="2000" dirty="0" smtClean="0">
                <a:solidFill>
                  <a:srgbClr val="000000"/>
                </a:solidFill>
              </a:rPr>
              <a:t>Amore per la verità, la giustizia, la misericordia, per il Regno di </a:t>
            </a:r>
            <a:r>
              <a:rPr lang="it-IT" sz="2000" dirty="0" err="1" smtClean="0">
                <a:solidFill>
                  <a:srgbClr val="000000"/>
                </a:solidFill>
              </a:rPr>
              <a:t>Dio…</a:t>
            </a:r>
            <a:r>
              <a:rPr lang="it-IT" sz="2000" dirty="0" smtClean="0">
                <a:solidFill>
                  <a:srgbClr val="000000"/>
                </a:solidFill>
              </a:rPr>
              <a:t> sottraendosi al dolore e alla morte si sottraeva a tutto ciò che aveva annunciato e predicato. Il suo è amore per il Padre. </a:t>
            </a:r>
          </a:p>
          <a:p>
            <a:pPr algn="r"/>
            <a:r>
              <a:rPr lang="it-IT" sz="2000" dirty="0" smtClean="0">
                <a:solidFill>
                  <a:srgbClr val="000000"/>
                </a:solidFill>
              </a:rPr>
              <a:t>E. Bianchi</a:t>
            </a:r>
            <a:endParaRPr lang="it-IT" sz="1600"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rinascimentosacro.org/wp-content/uploads/2012/04/Gesu-nel-getsemani.jpg"/>
          <p:cNvPicPr>
            <a:picLocks noChangeAspect="1" noChangeArrowheads="1"/>
          </p:cNvPicPr>
          <p:nvPr/>
        </p:nvPicPr>
        <p:blipFill>
          <a:blip r:embed="rId2" cstate="print"/>
          <a:srcRect/>
          <a:stretch>
            <a:fillRect/>
          </a:stretch>
        </p:blipFill>
        <p:spPr bwMode="auto">
          <a:xfrm>
            <a:off x="323528" y="1556792"/>
            <a:ext cx="5600700" cy="4200526"/>
          </a:xfrm>
          <a:prstGeom prst="rect">
            <a:avLst/>
          </a:prstGeom>
          <a:noFill/>
        </p:spPr>
      </p:pic>
      <p:sp>
        <p:nvSpPr>
          <p:cNvPr id="6" name="CasellaDiTesto 5"/>
          <p:cNvSpPr txBox="1"/>
          <p:nvPr/>
        </p:nvSpPr>
        <p:spPr>
          <a:xfrm>
            <a:off x="6084168" y="2132856"/>
            <a:ext cx="2736304" cy="3416320"/>
          </a:xfrm>
          <a:prstGeom prst="rect">
            <a:avLst/>
          </a:prstGeom>
          <a:noFill/>
        </p:spPr>
        <p:txBody>
          <a:bodyPr wrap="square" rtlCol="0">
            <a:spAutoFit/>
          </a:bodyPr>
          <a:lstStyle/>
          <a:p>
            <a:r>
              <a:rPr lang="it-IT" dirty="0" smtClean="0">
                <a:solidFill>
                  <a:srgbClr val="000000"/>
                </a:solidFill>
              </a:rPr>
              <a:t>La sofferenza è personale.</a:t>
            </a:r>
          </a:p>
          <a:p>
            <a:endParaRPr lang="it-IT" dirty="0" smtClean="0">
              <a:solidFill>
                <a:srgbClr val="000000"/>
              </a:solidFill>
            </a:endParaRPr>
          </a:p>
          <a:p>
            <a:r>
              <a:rPr lang="it-IT" dirty="0" smtClean="0">
                <a:solidFill>
                  <a:srgbClr val="000000"/>
                </a:solidFill>
              </a:rPr>
              <a:t>Non c’è un’unica risposta per tutti.</a:t>
            </a:r>
          </a:p>
          <a:p>
            <a:endParaRPr lang="it-IT" dirty="0" smtClean="0">
              <a:solidFill>
                <a:srgbClr val="000000"/>
              </a:solidFill>
            </a:endParaRPr>
          </a:p>
          <a:p>
            <a:r>
              <a:rPr lang="it-IT" dirty="0" smtClean="0">
                <a:solidFill>
                  <a:srgbClr val="000000"/>
                </a:solidFill>
              </a:rPr>
              <a:t>Portarla a Dio e intraprendere questo cammino con Lui.</a:t>
            </a:r>
          </a:p>
          <a:p>
            <a:endParaRPr lang="it-IT" dirty="0" smtClean="0">
              <a:solidFill>
                <a:srgbClr val="000000"/>
              </a:solidFill>
            </a:endParaRPr>
          </a:p>
          <a:p>
            <a:r>
              <a:rPr lang="it-IT" dirty="0" smtClean="0">
                <a:solidFill>
                  <a:srgbClr val="000000"/>
                </a:solidFill>
              </a:rPr>
              <a:t>Il senso della sofferenza ci trascende</a:t>
            </a:r>
            <a:endParaRPr lang="it-IT" dirty="0">
              <a:solidFill>
                <a:srgbClr val="000000"/>
              </a:solidFill>
            </a:endParaRPr>
          </a:p>
        </p:txBody>
      </p:sp>
      <p:sp>
        <p:nvSpPr>
          <p:cNvPr id="2" name="CasellaDiTesto 1"/>
          <p:cNvSpPr txBox="1"/>
          <p:nvPr/>
        </p:nvSpPr>
        <p:spPr>
          <a:xfrm>
            <a:off x="2051720" y="548680"/>
            <a:ext cx="4608512" cy="461665"/>
          </a:xfrm>
          <a:prstGeom prst="rect">
            <a:avLst/>
          </a:prstGeom>
          <a:noFill/>
        </p:spPr>
        <p:txBody>
          <a:bodyPr wrap="square" rtlCol="0">
            <a:spAutoFit/>
          </a:bodyPr>
          <a:lstStyle/>
          <a:p>
            <a:r>
              <a:rPr lang="it-IT" sz="2400" dirty="0" smtClean="0">
                <a:solidFill>
                  <a:srgbClr val="000000"/>
                </a:solidFill>
              </a:rPr>
              <a:t>Conclusione</a:t>
            </a:r>
            <a:endParaRPr lang="it-IT" sz="24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53795" y="1844824"/>
            <a:ext cx="7272808" cy="3970318"/>
          </a:xfrm>
          <a:prstGeom prst="rect">
            <a:avLst/>
          </a:prstGeom>
        </p:spPr>
        <p:txBody>
          <a:bodyPr wrap="square">
            <a:spAutoFit/>
          </a:bodyPr>
          <a:lstStyle/>
          <a:p>
            <a:pPr lvl="0" fontAlgn="auto" hangingPunct="1"/>
            <a:r>
              <a:rPr lang="it-IT" sz="2800" dirty="0" smtClean="0">
                <a:solidFill>
                  <a:srgbClr val="000000"/>
                </a:solidFill>
                <a:latin typeface="Calibri" pitchFamily="34" charset="0"/>
              </a:rPr>
              <a:t>Gesù ci mostra la via ed è disposto a camminare con noi affinché troviamo una possibile risposta al nostro dolore</a:t>
            </a:r>
            <a:endParaRPr lang="it-IT" sz="2800" b="1" dirty="0" smtClean="0">
              <a:solidFill>
                <a:srgbClr val="000000"/>
              </a:solidFill>
              <a:latin typeface="Calibri" pitchFamily="34" charset="0"/>
            </a:endParaRPr>
          </a:p>
          <a:p>
            <a:pPr lvl="0" fontAlgn="auto" hangingPunct="1"/>
            <a:endParaRPr lang="it-IT" sz="2800" b="1" dirty="0" smtClean="0">
              <a:solidFill>
                <a:srgbClr val="000000"/>
              </a:solidFill>
              <a:latin typeface="Calibri" pitchFamily="34" charset="0"/>
            </a:endParaRPr>
          </a:p>
          <a:p>
            <a:pPr lvl="0" fontAlgn="auto" hangingPunct="1"/>
            <a:r>
              <a:rPr lang="it-IT" sz="2800" b="1" dirty="0" smtClean="0">
                <a:solidFill>
                  <a:srgbClr val="000000"/>
                </a:solidFill>
                <a:latin typeface="Calibri" pitchFamily="34" charset="0"/>
              </a:rPr>
              <a:t>E per chi accompagna?</a:t>
            </a:r>
          </a:p>
          <a:p>
            <a:pPr lvl="0" algn="ctr" fontAlgn="auto" hangingPunct="1"/>
            <a:r>
              <a:rPr lang="it-IT" sz="2800" i="1" dirty="0">
                <a:solidFill>
                  <a:srgbClr val="000000"/>
                </a:solidFill>
                <a:latin typeface="Calibri" pitchFamily="34" charset="0"/>
              </a:rPr>
              <a:t>Accanto al malato la speranza ha il volto della cura: «la risposta cristiana al Mistero della sofferenza non è una spiegazione, ma una presenza» (</a:t>
            </a:r>
            <a:r>
              <a:rPr lang="it-IT" sz="2800" i="1" dirty="0" err="1">
                <a:solidFill>
                  <a:srgbClr val="000000"/>
                </a:solidFill>
                <a:latin typeface="Calibri" pitchFamily="34" charset="0"/>
              </a:rPr>
              <a:t>Cicely</a:t>
            </a:r>
            <a:r>
              <a:rPr lang="it-IT" sz="2800" i="1" dirty="0">
                <a:solidFill>
                  <a:srgbClr val="000000"/>
                </a:solidFill>
                <a:latin typeface="Calibri" pitchFamily="34" charset="0"/>
              </a:rPr>
              <a:t> </a:t>
            </a:r>
            <a:r>
              <a:rPr lang="it-IT" sz="2800" i="1" dirty="0" err="1">
                <a:solidFill>
                  <a:srgbClr val="000000"/>
                </a:solidFill>
                <a:latin typeface="Calibri" pitchFamily="34" charset="0"/>
              </a:rPr>
              <a:t>Saunders</a:t>
            </a:r>
            <a:r>
              <a:rPr lang="it-IT" sz="2800" i="1" dirty="0">
                <a:solidFill>
                  <a:srgbClr val="000000"/>
                </a:solidFill>
                <a:latin typeface="Calibri" pitchFamily="34" charset="0"/>
              </a:rPr>
              <a:t>)</a:t>
            </a:r>
            <a:endParaRPr lang="it-IT" sz="2800" i="1" dirty="0" smtClean="0">
              <a:solidFill>
                <a:srgbClr val="000000"/>
              </a:solidFill>
              <a:latin typeface="Calibri" pitchFamily="34" charset="0"/>
            </a:endParaRPr>
          </a:p>
        </p:txBody>
      </p:sp>
      <p:sp>
        <p:nvSpPr>
          <p:cNvPr id="3" name="CasellaDiTesto 2"/>
          <p:cNvSpPr txBox="1"/>
          <p:nvPr/>
        </p:nvSpPr>
        <p:spPr>
          <a:xfrm>
            <a:off x="1259632" y="548680"/>
            <a:ext cx="6696744" cy="523220"/>
          </a:xfrm>
          <a:prstGeom prst="rect">
            <a:avLst/>
          </a:prstGeom>
          <a:noFill/>
        </p:spPr>
        <p:txBody>
          <a:bodyPr wrap="square" rtlCol="0">
            <a:spAutoFit/>
          </a:bodyPr>
          <a:lstStyle/>
          <a:p>
            <a:r>
              <a:rPr lang="it-IT" sz="2800" b="1" dirty="0" smtClean="0">
                <a:solidFill>
                  <a:srgbClr val="000000"/>
                </a:solidFill>
              </a:rPr>
              <a:t>La sofferenza da enigma a mistero </a:t>
            </a:r>
            <a:endParaRPr lang="it-IT" sz="2800" b="1"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tangolo 9"/>
          <p:cNvSpPr/>
          <p:nvPr/>
        </p:nvSpPr>
        <p:spPr>
          <a:xfrm>
            <a:off x="4607496" y="1124744"/>
            <a:ext cx="4536504" cy="923330"/>
          </a:xfrm>
          <a:prstGeom prst="rect">
            <a:avLst/>
          </a:prstGeom>
        </p:spPr>
        <p:txBody>
          <a:bodyPr wrap="square">
            <a:spAutoFit/>
          </a:bodyPr>
          <a:lstStyle/>
          <a:p>
            <a:endParaRPr lang="it-IT" dirty="0" smtClean="0">
              <a:solidFill>
                <a:srgbClr val="FFFFFF"/>
              </a:solidFill>
            </a:endParaRPr>
          </a:p>
          <a:p>
            <a:pPr algn="ctr"/>
            <a:r>
              <a:rPr lang="it-IT" sz="2400" b="1" dirty="0" smtClean="0">
                <a:solidFill>
                  <a:srgbClr val="FF0000"/>
                </a:solidFill>
                <a:latin typeface="Bell MT" pitchFamily="18" charset="0"/>
              </a:rPr>
              <a:t>“Ministri della Consolazione”</a:t>
            </a:r>
          </a:p>
          <a:p>
            <a:pPr algn="ctr"/>
            <a:endParaRPr lang="it-IT" sz="1200" b="1" dirty="0" smtClean="0">
              <a:solidFill>
                <a:srgbClr val="FFFFFF"/>
              </a:solidFill>
              <a:latin typeface="Bell MT"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0981"/>
            <a:ext cx="9144000" cy="577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6" name="Group 2"/>
          <p:cNvGrpSpPr>
            <a:grpSpLocks/>
          </p:cNvGrpSpPr>
          <p:nvPr/>
        </p:nvGrpSpPr>
        <p:grpSpPr bwMode="auto">
          <a:xfrm>
            <a:off x="395536" y="250947"/>
            <a:ext cx="5256595" cy="649304"/>
            <a:chOff x="112032150" y="102910350"/>
            <a:chExt cx="4934528" cy="648000"/>
          </a:xfrm>
        </p:grpSpPr>
        <p:pic>
          <p:nvPicPr>
            <p:cNvPr id="1027" name="Picture 3" descr="logo pas sal"/>
            <p:cNvPicPr>
              <a:picLocks noChangeAspect="1" noChangeArrowheads="1"/>
            </p:cNvPicPr>
            <p:nvPr/>
          </p:nvPicPr>
          <p:blipFill>
            <a:blip r:embed="rId4" cstate="print">
              <a:clrChange>
                <a:clrFrom>
                  <a:srgbClr val="FEFEFE"/>
                </a:clrFrom>
                <a:clrTo>
                  <a:srgbClr val="FEFEFE">
                    <a:alpha val="0"/>
                  </a:srgbClr>
                </a:clrTo>
              </a:clrChange>
            </a:blip>
            <a:srcRect r="50000"/>
            <a:stretch>
              <a:fillRect/>
            </a:stretch>
          </p:blipFill>
          <p:spPr bwMode="auto">
            <a:xfrm>
              <a:off x="112032150" y="102910350"/>
              <a:ext cx="619365" cy="648000"/>
            </a:xfrm>
            <a:prstGeom prst="rect">
              <a:avLst/>
            </a:prstGeom>
            <a:noFill/>
            <a:ln w="9525" algn="in">
              <a:noFill/>
              <a:miter lim="800000"/>
              <a:headEnd/>
              <a:tailEnd/>
            </a:ln>
            <a:effectLst/>
          </p:spPr>
        </p:pic>
        <p:sp>
          <p:nvSpPr>
            <p:cNvPr id="1028" name="Text Box 4"/>
            <p:cNvSpPr txBox="1">
              <a:spLocks noChangeArrowheads="1"/>
            </p:cNvSpPr>
            <p:nvPr/>
          </p:nvSpPr>
          <p:spPr bwMode="auto">
            <a:xfrm>
              <a:off x="112536158" y="102950614"/>
              <a:ext cx="4430520" cy="59928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it-IT" sz="2000" dirty="0" smtClean="0">
                  <a:solidFill>
                    <a:srgbClr val="000000"/>
                  </a:solidFill>
                  <a:latin typeface="Arial Rounded MT Bold" pitchFamily="34" charset="0"/>
                </a:rPr>
                <a:t>Ufficio di Pastorale della Salute Diocesi di Cremona</a:t>
              </a:r>
              <a:endParaRPr lang="it-IT" sz="2000" dirty="0" smtClean="0">
                <a:solidFill>
                  <a:srgbClr val="FFFFFF"/>
                </a:solidFill>
                <a:latin typeface="Arial" pitchFamily="34" charset="0"/>
              </a:endParaRPr>
            </a:p>
          </p:txBody>
        </p:sp>
      </p:grpSp>
      <p:sp>
        <p:nvSpPr>
          <p:cNvPr id="11" name="CasellaDiTesto 10"/>
          <p:cNvSpPr txBox="1"/>
          <p:nvPr/>
        </p:nvSpPr>
        <p:spPr>
          <a:xfrm>
            <a:off x="263216" y="6309320"/>
            <a:ext cx="3600400" cy="307777"/>
          </a:xfrm>
          <a:prstGeom prst="rect">
            <a:avLst/>
          </a:prstGeom>
          <a:noFill/>
        </p:spPr>
        <p:txBody>
          <a:bodyPr wrap="square" rtlCol="0">
            <a:spAutoFit/>
          </a:bodyPr>
          <a:lstStyle/>
          <a:p>
            <a:r>
              <a:rPr lang="it-IT" sz="1400" dirty="0" smtClean="0">
                <a:solidFill>
                  <a:srgbClr val="FFFFFF"/>
                </a:solidFill>
              </a:rPr>
              <a:t>www.pastoralesalutecremona.it</a:t>
            </a:r>
            <a:endParaRPr lang="it-IT" sz="1400" dirty="0">
              <a:solidFill>
                <a:srgbClr val="FFFFFF"/>
              </a:solidFill>
            </a:endParaRPr>
          </a:p>
        </p:txBody>
      </p:sp>
      <p:sp>
        <p:nvSpPr>
          <p:cNvPr id="8" name="Rectangle 2"/>
          <p:cNvSpPr txBox="1">
            <a:spLocks noChangeArrowheads="1"/>
          </p:cNvSpPr>
          <p:nvPr/>
        </p:nvSpPr>
        <p:spPr bwMode="auto">
          <a:xfrm>
            <a:off x="4319878" y="2761726"/>
            <a:ext cx="4500594" cy="2371704"/>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algn="ctr"/>
            <a:r>
              <a:rPr lang="it-IT" sz="4800" b="1" dirty="0">
                <a:solidFill>
                  <a:srgbClr val="FFFF00"/>
                </a:solidFill>
                <a:effectLst>
                  <a:outerShdw blurRad="38100" dist="38100" dir="2700000" algn="tl">
                    <a:srgbClr val="000000">
                      <a:alpha val="43137"/>
                    </a:srgbClr>
                  </a:outerShdw>
                </a:effectLst>
                <a:latin typeface="BernhardFashion BT" pitchFamily="82" charset="0"/>
              </a:rPr>
              <a:t>Vicino al morente: </a:t>
            </a:r>
          </a:p>
          <a:p>
            <a:pPr algn="ctr"/>
            <a:r>
              <a:rPr lang="it-IT" sz="4800" b="1" dirty="0">
                <a:solidFill>
                  <a:srgbClr val="FFFF00"/>
                </a:solidFill>
                <a:effectLst>
                  <a:outerShdw blurRad="38100" dist="38100" dir="2700000" algn="tl">
                    <a:srgbClr val="000000">
                      <a:alpha val="43137"/>
                    </a:srgbClr>
                  </a:outerShdw>
                </a:effectLst>
                <a:latin typeface="BernhardFashion BT" pitchFamily="82" charset="0"/>
              </a:rPr>
              <a:t>dal curare </a:t>
            </a:r>
          </a:p>
          <a:p>
            <a:pPr algn="ctr"/>
            <a:r>
              <a:rPr lang="it-IT" sz="4800" b="1" dirty="0">
                <a:solidFill>
                  <a:srgbClr val="FFFF00"/>
                </a:solidFill>
                <a:effectLst>
                  <a:outerShdw blurRad="38100" dist="38100" dir="2700000" algn="tl">
                    <a:srgbClr val="000000">
                      <a:alpha val="43137"/>
                    </a:srgbClr>
                  </a:outerShdw>
                </a:effectLst>
                <a:latin typeface="BernhardFashion BT" pitchFamily="82" charset="0"/>
              </a:rPr>
              <a:t>al prendersi cura</a:t>
            </a:r>
          </a:p>
        </p:txBody>
      </p:sp>
      <p:sp>
        <p:nvSpPr>
          <p:cNvPr id="3" name="CasellaDiTesto 2"/>
          <p:cNvSpPr txBox="1"/>
          <p:nvPr/>
        </p:nvSpPr>
        <p:spPr>
          <a:xfrm>
            <a:off x="5796136" y="406871"/>
            <a:ext cx="3024336" cy="369332"/>
          </a:xfrm>
          <a:prstGeom prst="rect">
            <a:avLst/>
          </a:prstGeom>
          <a:noFill/>
        </p:spPr>
        <p:txBody>
          <a:bodyPr wrap="square" rtlCol="0">
            <a:spAutoFit/>
          </a:bodyPr>
          <a:lstStyle/>
          <a:p>
            <a:pPr algn="ctr"/>
            <a:r>
              <a:rPr lang="it-IT" b="1" dirty="0" smtClean="0">
                <a:solidFill>
                  <a:srgbClr val="000000"/>
                </a:solidFill>
              </a:rPr>
              <a:t>Parrocchia di Sospiro</a:t>
            </a:r>
            <a:endParaRPr lang="it-IT" b="1" dirty="0">
              <a:solidFill>
                <a:srgbClr val="000000"/>
              </a:solidFill>
            </a:endParaRPr>
          </a:p>
        </p:txBody>
      </p:sp>
    </p:spTree>
    <p:extLst>
      <p:ext uri="{BB962C8B-B14F-4D97-AF65-F5344CB8AC3E}">
        <p14:creationId xmlns:p14="http://schemas.microsoft.com/office/powerpoint/2010/main" val="1575338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3" name="Picture 5" descr="http://www.newsfood.com/data/iNodes/2009/10/22/20091022091044-257da2c7/Standards/400x.jpg"/>
          <p:cNvPicPr>
            <a:picLocks noChangeAspect="1" noChangeArrowheads="1"/>
          </p:cNvPicPr>
          <p:nvPr/>
        </p:nvPicPr>
        <p:blipFill>
          <a:blip r:embed="rId3" cstate="print"/>
          <a:srcRect/>
          <a:stretch>
            <a:fillRect/>
          </a:stretch>
        </p:blipFill>
        <p:spPr bwMode="auto">
          <a:xfrm>
            <a:off x="-324544" y="-24504"/>
            <a:ext cx="10349626" cy="6882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74638"/>
            <a:ext cx="8218487" cy="1570037"/>
          </a:xfrm>
        </p:spPr>
        <p:txBody>
          <a:bodyPr/>
          <a:lstStyle/>
          <a:p>
            <a:r>
              <a:rPr lang="it-IT" sz="4000"/>
              <a:t/>
            </a:r>
            <a:br>
              <a:rPr lang="it-IT" sz="4000"/>
            </a:br>
            <a:r>
              <a:rPr lang="it-IT" sz="4000"/>
              <a:t/>
            </a:r>
            <a:br>
              <a:rPr lang="it-IT" sz="4000"/>
            </a:br>
            <a:r>
              <a:rPr lang="it-IT" sz="4000"/>
              <a:t/>
            </a:r>
            <a:br>
              <a:rPr lang="it-IT" sz="4000"/>
            </a:br>
            <a:r>
              <a:rPr lang="it-IT" sz="4000"/>
              <a:t/>
            </a:r>
            <a:br>
              <a:rPr lang="it-IT" sz="4000"/>
            </a:br>
            <a:r>
              <a:rPr lang="it-IT" sz="4000"/>
              <a:t/>
            </a:r>
            <a:br>
              <a:rPr lang="it-IT" sz="4000"/>
            </a:br>
            <a:r>
              <a:rPr lang="it-IT" sz="4000"/>
              <a:t/>
            </a:r>
            <a:br>
              <a:rPr lang="it-IT" sz="4000"/>
            </a:br>
            <a:r>
              <a:rPr lang="it-IT" sz="4000"/>
              <a:t/>
            </a:r>
            <a:br>
              <a:rPr lang="it-IT" sz="4000"/>
            </a:br>
            <a:r>
              <a:rPr lang="it-IT" sz="4000"/>
              <a:t/>
            </a:r>
            <a:br>
              <a:rPr lang="it-IT" sz="4000"/>
            </a:br>
            <a:r>
              <a:rPr lang="it-IT" sz="4000" b="1">
                <a:solidFill>
                  <a:schemeClr val="accent2"/>
                </a:solidFill>
              </a:rPr>
              <a:t/>
            </a:r>
            <a:br>
              <a:rPr lang="it-IT" sz="4000" b="1">
                <a:solidFill>
                  <a:schemeClr val="accent2"/>
                </a:solidFill>
              </a:rPr>
            </a:br>
            <a:endParaRPr lang="it-IT" sz="4000" b="1">
              <a:solidFill>
                <a:schemeClr val="accent2"/>
              </a:solidFill>
            </a:endParaRPr>
          </a:p>
        </p:txBody>
      </p:sp>
      <p:pic>
        <p:nvPicPr>
          <p:cNvPr id="8202" name="Picture 10" descr="http://media.panorama.it/media/foto/2009/02/16/4999940f9a1be_zoom.jpg"/>
          <p:cNvPicPr>
            <a:picLocks noChangeAspect="1" noChangeArrowheads="1"/>
          </p:cNvPicPr>
          <p:nvPr/>
        </p:nvPicPr>
        <p:blipFill>
          <a:blip r:embed="rId3" cstate="print"/>
          <a:srcRect/>
          <a:stretch>
            <a:fillRect/>
          </a:stretch>
        </p:blipFill>
        <p:spPr bwMode="auto">
          <a:xfrm>
            <a:off x="-639525" y="-182564"/>
            <a:ext cx="10571414" cy="70405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5" name="Picture 5" descr="http://www.napolipuntoacapo.it/npc/foto/online_ucra_0000.jpg"/>
          <p:cNvPicPr>
            <a:picLocks noChangeAspect="1" noChangeArrowheads="1"/>
          </p:cNvPicPr>
          <p:nvPr/>
        </p:nvPicPr>
        <p:blipFill>
          <a:blip r:embed="rId3" cstate="print"/>
          <a:srcRect/>
          <a:stretch>
            <a:fillRect/>
          </a:stretch>
        </p:blipFill>
        <p:spPr bwMode="auto">
          <a:xfrm>
            <a:off x="-1017153" y="0"/>
            <a:ext cx="10225099"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11212"/>
          </a:xfrm>
        </p:spPr>
        <p:txBody>
          <a:bodyPr/>
          <a:lstStyle/>
          <a:p>
            <a:r>
              <a:rPr lang="it-IT" sz="3600" b="1" dirty="0" smtClean="0">
                <a:solidFill>
                  <a:srgbClr val="FFFF00"/>
                </a:solidFill>
              </a:rPr>
              <a:t>Una tremenda logica</a:t>
            </a:r>
            <a:endParaRPr lang="it-IT" sz="3600" b="1" dirty="0">
              <a:solidFill>
                <a:srgbClr val="FFFF00"/>
              </a:solidFill>
            </a:endParaRPr>
          </a:p>
        </p:txBody>
      </p:sp>
      <p:sp>
        <p:nvSpPr>
          <p:cNvPr id="15363" name="Rectangle 3"/>
          <p:cNvSpPr>
            <a:spLocks noGrp="1" noChangeArrowheads="1"/>
          </p:cNvSpPr>
          <p:nvPr>
            <p:ph type="body" idx="1"/>
          </p:nvPr>
        </p:nvSpPr>
        <p:spPr>
          <a:xfrm>
            <a:off x="251520" y="1628800"/>
            <a:ext cx="8640960" cy="4248472"/>
          </a:xfrm>
        </p:spPr>
        <p:txBody>
          <a:bodyPr/>
          <a:lstStyle/>
          <a:p>
            <a:pPr fontAlgn="auto" hangingPunct="1">
              <a:buNone/>
            </a:pPr>
            <a:r>
              <a:rPr lang="it-IT" sz="2800" i="1" dirty="0" smtClean="0">
                <a:solidFill>
                  <a:schemeClr val="tx2">
                    <a:lumMod val="50000"/>
                  </a:schemeClr>
                </a:solidFill>
              </a:rPr>
              <a:t>Se Dio vuol togliere il male e non può, allora è impotente. </a:t>
            </a:r>
          </a:p>
          <a:p>
            <a:pPr fontAlgn="auto" hangingPunct="1">
              <a:buNone/>
            </a:pPr>
            <a:endParaRPr lang="it-IT" sz="2800" dirty="0" smtClean="0">
              <a:solidFill>
                <a:schemeClr val="tx2">
                  <a:lumMod val="50000"/>
                </a:schemeClr>
              </a:solidFill>
            </a:endParaRPr>
          </a:p>
          <a:p>
            <a:pPr fontAlgn="auto" hangingPunct="1">
              <a:buNone/>
            </a:pPr>
            <a:r>
              <a:rPr lang="it-IT" sz="2800" i="1" dirty="0" smtClean="0">
                <a:solidFill>
                  <a:schemeClr val="tx2">
                    <a:lumMod val="50000"/>
                  </a:schemeClr>
                </a:solidFill>
              </a:rPr>
              <a:t>Se può e non vuole, allora è ostile nei nostri confronti. </a:t>
            </a:r>
          </a:p>
          <a:p>
            <a:pPr fontAlgn="auto" hangingPunct="1">
              <a:buNone/>
            </a:pPr>
            <a:endParaRPr lang="it-IT" sz="2800" dirty="0" smtClean="0">
              <a:solidFill>
                <a:schemeClr val="tx2">
                  <a:lumMod val="50000"/>
                </a:schemeClr>
              </a:solidFill>
            </a:endParaRPr>
          </a:p>
          <a:p>
            <a:pPr>
              <a:buNone/>
            </a:pPr>
            <a:r>
              <a:rPr lang="it-IT" sz="2800" i="1" dirty="0" smtClean="0">
                <a:solidFill>
                  <a:schemeClr val="tx2">
                    <a:lumMod val="50000"/>
                  </a:schemeClr>
                </a:solidFill>
              </a:rPr>
              <a:t>Se vuole e può, perché allora esiste il male e non viene eliminato da lui?</a:t>
            </a:r>
            <a:endParaRPr lang="it-IT" sz="2400" dirty="0">
              <a:solidFill>
                <a:schemeClr val="tx2">
                  <a:lumMod val="50000"/>
                </a:schemeClr>
              </a:solidFill>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899592" y="548680"/>
            <a:ext cx="7344816" cy="892552"/>
          </a:xfrm>
          <a:prstGeom prst="rect">
            <a:avLst/>
          </a:prstGeom>
          <a:noFill/>
        </p:spPr>
        <p:txBody>
          <a:bodyPr wrap="square" rtlCol="0">
            <a:spAutoFit/>
          </a:bodyPr>
          <a:lstStyle/>
          <a:p>
            <a:r>
              <a:rPr lang="it-IT" sz="2800" b="1" dirty="0" smtClean="0">
                <a:solidFill>
                  <a:srgbClr val="000000"/>
                </a:solidFill>
              </a:rPr>
              <a:t>Alcuni schemi interpretativi del dolore</a:t>
            </a:r>
          </a:p>
          <a:p>
            <a:r>
              <a:rPr lang="it-IT" sz="2400" b="1" dirty="0" smtClean="0">
                <a:solidFill>
                  <a:srgbClr val="000000"/>
                </a:solidFill>
              </a:rPr>
              <a:t>(in difesa di Dio)</a:t>
            </a:r>
            <a:endParaRPr lang="it-IT" sz="2400" b="1" dirty="0">
              <a:solidFill>
                <a:srgbClr val="000000"/>
              </a:solidFill>
            </a:endParaRPr>
          </a:p>
        </p:txBody>
      </p:sp>
      <p:sp>
        <p:nvSpPr>
          <p:cNvPr id="4" name="CasellaDiTesto 3"/>
          <p:cNvSpPr txBox="1"/>
          <p:nvPr/>
        </p:nvSpPr>
        <p:spPr>
          <a:xfrm>
            <a:off x="467544" y="1844824"/>
            <a:ext cx="8280920" cy="3093154"/>
          </a:xfrm>
          <a:prstGeom prst="rect">
            <a:avLst/>
          </a:prstGeom>
          <a:noFill/>
        </p:spPr>
        <p:txBody>
          <a:bodyPr wrap="square" rtlCol="0">
            <a:spAutoFit/>
          </a:bodyPr>
          <a:lstStyle/>
          <a:p>
            <a:pPr marL="342900" indent="-342900">
              <a:lnSpc>
                <a:spcPct val="200000"/>
              </a:lnSpc>
              <a:buAutoNum type="arabicPeriod"/>
            </a:pPr>
            <a:r>
              <a:rPr lang="it-IT" dirty="0">
                <a:solidFill>
                  <a:srgbClr val="000000"/>
                </a:solidFill>
              </a:rPr>
              <a:t>Schema della giustizia retributiva (Dio ti toglie la sua benedizione)</a:t>
            </a:r>
          </a:p>
          <a:p>
            <a:pPr marL="342900" indent="-342900">
              <a:lnSpc>
                <a:spcPct val="200000"/>
              </a:lnSpc>
              <a:buAutoNum type="arabicPeriod"/>
            </a:pPr>
            <a:r>
              <a:rPr lang="it-IT" dirty="0" smtClean="0">
                <a:solidFill>
                  <a:srgbClr val="000000"/>
                </a:solidFill>
              </a:rPr>
              <a:t>Schema della responsabilità umana</a:t>
            </a:r>
          </a:p>
          <a:p>
            <a:pPr marL="342900" indent="-342900">
              <a:lnSpc>
                <a:spcPct val="200000"/>
              </a:lnSpc>
              <a:spcAft>
                <a:spcPts val="600"/>
              </a:spcAft>
              <a:buAutoNum type="arabicPeriod"/>
            </a:pPr>
            <a:r>
              <a:rPr lang="it-IT" dirty="0" smtClean="0">
                <a:solidFill>
                  <a:srgbClr val="000000"/>
                </a:solidFill>
              </a:rPr>
              <a:t>Schema della prova e della purificazione</a:t>
            </a:r>
          </a:p>
          <a:p>
            <a:pPr marL="342900" indent="-342900">
              <a:spcAft>
                <a:spcPts val="1200"/>
              </a:spcAft>
              <a:buAutoNum type="arabicPeriod"/>
            </a:pPr>
            <a:r>
              <a:rPr lang="it-IT" dirty="0" smtClean="0">
                <a:solidFill>
                  <a:srgbClr val="000000"/>
                </a:solidFill>
              </a:rPr>
              <a:t>Schema del dolore come elemento educativo (si impara ciò che è importante)</a:t>
            </a:r>
          </a:p>
          <a:p>
            <a:pPr marL="342900" indent="-342900">
              <a:buAutoNum type="arabicPeriod"/>
            </a:pPr>
            <a:r>
              <a:rPr lang="it-IT" dirty="0" smtClean="0">
                <a:solidFill>
                  <a:srgbClr val="000000"/>
                </a:solidFill>
              </a:rPr>
              <a:t>Schema del dolore come via per la salvezza (offri per il bene del mondo, ma la sofferenza in quanto tale non salva).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gamena 1 4"/>
          <p:cNvSpPr/>
          <p:nvPr/>
        </p:nvSpPr>
        <p:spPr>
          <a:xfrm>
            <a:off x="251520" y="620688"/>
            <a:ext cx="8676456" cy="5616624"/>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971600" y="1635376"/>
            <a:ext cx="7056784" cy="4401205"/>
          </a:xfrm>
          <a:prstGeom prst="rect">
            <a:avLst/>
          </a:prstGeom>
          <a:noFill/>
        </p:spPr>
        <p:txBody>
          <a:bodyPr wrap="square" rtlCol="0">
            <a:spAutoFit/>
          </a:bodyPr>
          <a:lstStyle/>
          <a:p>
            <a:pPr algn="just"/>
            <a:r>
              <a:rPr lang="it-IT" sz="2800" dirty="0" smtClean="0">
                <a:solidFill>
                  <a:srgbClr val="000000"/>
                </a:solidFill>
                <a:latin typeface="Short Hand" pitchFamily="2" charset="0"/>
              </a:rPr>
              <a:t>"</a:t>
            </a:r>
            <a:r>
              <a:rPr lang="it-IT" sz="2800" dirty="0" err="1" smtClean="0">
                <a:solidFill>
                  <a:srgbClr val="000000"/>
                </a:solidFill>
                <a:latin typeface="Short Hand" pitchFamily="2" charset="0"/>
              </a:rPr>
              <a:t>…se</a:t>
            </a:r>
            <a:r>
              <a:rPr lang="it-IT" sz="2800" dirty="0" smtClean="0">
                <a:solidFill>
                  <a:srgbClr val="000000"/>
                </a:solidFill>
                <a:latin typeface="Short Hand" pitchFamily="2" charset="0"/>
              </a:rPr>
              <a:t> l'uomo sapesse quanto la malattia gli è utile vorrebbe vivere sempre in malattia. Perché? Perché la malattia del corpo è la salute dell'anima. Come? Perché attraverso la malattia corporale la sensualità si estingue, la vanità si distrugge, la curiosità è bandita, il mondo e la vanagloria ridotti a nulla, l'orgoglio non c'è più, l'invidia viene rovinata, la lussuria impossibile. Così la malattia facendo odiare la vita dispone all'amore di Dio."</a:t>
            </a:r>
            <a:endParaRPr lang="it-IT" sz="2800" dirty="0">
              <a:solidFill>
                <a:srgbClr val="000000"/>
              </a:solidFill>
              <a:latin typeface="Short Hand"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sz="half" idx="2"/>
          </p:nvPr>
        </p:nvSpPr>
        <p:spPr>
          <a:xfrm>
            <a:off x="4652963" y="1600200"/>
            <a:ext cx="4033837" cy="4495800"/>
          </a:xfrm>
        </p:spPr>
        <p:txBody>
          <a:bodyPr/>
          <a:lstStyle/>
          <a:p>
            <a:pPr>
              <a:buFont typeface="Wingdings" pitchFamily="2" charset="2"/>
              <a:buNone/>
            </a:pPr>
            <a:endParaRPr lang="it-IT"/>
          </a:p>
          <a:p>
            <a:pPr>
              <a:buFont typeface="Wingdings" pitchFamily="2" charset="2"/>
              <a:buNone/>
            </a:pPr>
            <a:endParaRPr lang="it-IT"/>
          </a:p>
          <a:p>
            <a:pPr>
              <a:buFont typeface="Wingdings" pitchFamily="2" charset="2"/>
              <a:buNone/>
            </a:pPr>
            <a:endParaRPr lang="it-IT"/>
          </a:p>
          <a:p>
            <a:pPr>
              <a:buFont typeface="Wingdings" pitchFamily="2" charset="2"/>
              <a:buNone/>
            </a:pPr>
            <a:endParaRPr lang="it-IT"/>
          </a:p>
          <a:p>
            <a:pPr>
              <a:buFont typeface="Wingdings" pitchFamily="2" charset="2"/>
              <a:buNone/>
            </a:pPr>
            <a:endParaRPr lang="it-IT"/>
          </a:p>
          <a:p>
            <a:pPr>
              <a:buFont typeface="Wingdings" pitchFamily="2" charset="2"/>
              <a:buNone/>
            </a:pPr>
            <a:endParaRPr lang="it-IT"/>
          </a:p>
          <a:p>
            <a:pPr>
              <a:buFont typeface="Wingdings" pitchFamily="2" charset="2"/>
              <a:buNone/>
            </a:pPr>
            <a:endParaRPr lang="it-IT"/>
          </a:p>
          <a:p>
            <a:pPr>
              <a:buFont typeface="Wingdings" pitchFamily="2" charset="2"/>
              <a:buNone/>
            </a:pPr>
            <a:endParaRPr lang="it-IT"/>
          </a:p>
        </p:txBody>
      </p:sp>
      <p:pic>
        <p:nvPicPr>
          <p:cNvPr id="36868" name="Picture 4" descr="http://www.artericerca.com/Arte%20Documento/Nuove%20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27584" y="2060848"/>
            <a:ext cx="6768752" cy="1815882"/>
          </a:xfrm>
          <a:prstGeom prst="rect">
            <a:avLst/>
          </a:prstGeom>
        </p:spPr>
        <p:txBody>
          <a:bodyPr wrap="square">
            <a:spAutoFit/>
          </a:bodyPr>
          <a:lstStyle/>
          <a:p>
            <a:pPr lvl="0" fontAlgn="auto" hangingPunct="1"/>
            <a:r>
              <a:rPr lang="it-IT" sz="2800" dirty="0" smtClean="0">
                <a:solidFill>
                  <a:srgbClr val="000000"/>
                </a:solidFill>
                <a:latin typeface="Calibri" pitchFamily="34" charset="0"/>
              </a:rPr>
              <a:t>Un teologo del secolo scorso disse:</a:t>
            </a:r>
            <a:r>
              <a:rPr lang="it-IT" sz="2800" b="1" dirty="0" smtClean="0">
                <a:solidFill>
                  <a:srgbClr val="000000"/>
                </a:solidFill>
                <a:latin typeface="Calibri" pitchFamily="34" charset="0"/>
              </a:rPr>
              <a:t> </a:t>
            </a:r>
          </a:p>
          <a:p>
            <a:pPr lvl="0" fontAlgn="auto" hangingPunct="1"/>
            <a:endParaRPr lang="it-IT" sz="2800" b="1" dirty="0" smtClean="0">
              <a:solidFill>
                <a:srgbClr val="000000"/>
              </a:solidFill>
              <a:latin typeface="Calibri" pitchFamily="34" charset="0"/>
            </a:endParaRPr>
          </a:p>
          <a:p>
            <a:pPr lvl="0" fontAlgn="auto" hangingPunct="1"/>
            <a:r>
              <a:rPr lang="it-IT" sz="2800" b="1" dirty="0" smtClean="0">
                <a:solidFill>
                  <a:srgbClr val="000000"/>
                </a:solidFill>
                <a:latin typeface="Calibri" pitchFamily="34" charset="0"/>
              </a:rPr>
              <a:t>l’incomprensibilità del dolore è un frammento dell’incomprensibilità divina</a:t>
            </a:r>
            <a:r>
              <a:rPr lang="it-IT" sz="2800" dirty="0" smtClean="0">
                <a:solidFill>
                  <a:srgbClr val="000000"/>
                </a:solidFill>
                <a:latin typeface="Calibri" pitchFamily="34" charset="0"/>
              </a:rPr>
              <a:t>..</a:t>
            </a:r>
            <a:endParaRPr lang="it-IT" sz="2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nditura">
  <a:themeElements>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enditura">
  <a:themeElements>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938</TotalTime>
  <Words>594</Words>
  <Application>Microsoft Office PowerPoint</Application>
  <PresentationFormat>Presentazione su schermo (4:3)</PresentationFormat>
  <Paragraphs>89</Paragraphs>
  <Slides>18</Slides>
  <Notes>12</Notes>
  <HiddenSlides>0</HiddenSlides>
  <MMClips>0</MMClips>
  <ScaleCrop>false</ScaleCrop>
  <HeadingPairs>
    <vt:vector size="4" baseType="variant">
      <vt:variant>
        <vt:lpstr>Tema</vt:lpstr>
      </vt:variant>
      <vt:variant>
        <vt:i4>2</vt:i4>
      </vt:variant>
      <vt:variant>
        <vt:lpstr>Titoli diapositive</vt:lpstr>
      </vt:variant>
      <vt:variant>
        <vt:i4>18</vt:i4>
      </vt:variant>
    </vt:vector>
  </HeadingPairs>
  <TitlesOfParts>
    <vt:vector size="20" baseType="lpstr">
      <vt:lpstr>Fenditura</vt:lpstr>
      <vt:lpstr>1_Fenditura</vt:lpstr>
      <vt:lpstr>Presentazione standard di PowerPoint</vt:lpstr>
      <vt:lpstr>Presentazione standard di PowerPoint</vt:lpstr>
      <vt:lpstr>         </vt:lpstr>
      <vt:lpstr>Presentazione standard di PowerPoint</vt:lpstr>
      <vt:lpstr>Una tremenda logica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SpeedyGonzalez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disagio dell’uomo contemporaneo»: Søren Kierkegaard tra letteratura e cinema</dc:title>
  <dc:subject/>
  <dc:creator>Michela</dc:creator>
  <cp:keywords/>
  <dc:description/>
  <cp:lastModifiedBy>don Maurizio</cp:lastModifiedBy>
  <cp:revision>110</cp:revision>
  <dcterms:created xsi:type="dcterms:W3CDTF">2008-02-19T10:09:31Z</dcterms:created>
  <dcterms:modified xsi:type="dcterms:W3CDTF">2016-04-07T07:29:41Z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TC010690981040</vt:lpwstr>
  </property>
</Properties>
</file>