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7" r:id="rId4"/>
    <p:sldId id="258" r:id="rId5"/>
    <p:sldId id="278" r:id="rId6"/>
    <p:sldId id="279" r:id="rId7"/>
    <p:sldId id="280" r:id="rId8"/>
    <p:sldId id="281" r:id="rId9"/>
    <p:sldId id="263" r:id="rId10"/>
    <p:sldId id="269" r:id="rId11"/>
    <p:sldId id="270" r:id="rId12"/>
    <p:sldId id="271" r:id="rId13"/>
    <p:sldId id="272" r:id="rId14"/>
    <p:sldId id="276" r:id="rId15"/>
    <p:sldId id="264" r:id="rId16"/>
    <p:sldId id="285" r:id="rId17"/>
    <p:sldId id="265" r:id="rId18"/>
    <p:sldId id="266" r:id="rId19"/>
    <p:sldId id="282" r:id="rId20"/>
    <p:sldId id="268" r:id="rId21"/>
    <p:sldId id="267" r:id="rId22"/>
    <p:sldId id="283" r:id="rId23"/>
    <p:sldId id="273" r:id="rId24"/>
    <p:sldId id="274" r:id="rId25"/>
    <p:sldId id="275" r:id="rId26"/>
    <p:sldId id="28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89212" y="581892"/>
            <a:ext cx="8915399" cy="3717508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/>
              <a:t>La dimensione psicologica relazionale del paziente terminale e della sua famiglia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89213" y="5005981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 smtClean="0">
                <a:solidFill>
                  <a:schemeClr val="accent3">
                    <a:lumMod val="75000"/>
                  </a:schemeClr>
                </a:solidFill>
              </a:rPr>
              <a:t>Sospiro - 22 aprile 2016 </a:t>
            </a:r>
          </a:p>
          <a:p>
            <a:pPr algn="ctr"/>
            <a:r>
              <a:rPr lang="it-IT" sz="2800" b="1" dirty="0" smtClean="0">
                <a:solidFill>
                  <a:schemeClr val="accent3">
                    <a:lumMod val="75000"/>
                  </a:schemeClr>
                </a:solidFill>
              </a:rPr>
              <a:t>Psicologa dott.ssa Lima Arianna</a:t>
            </a:r>
            <a:endParaRPr lang="it-IT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IL MODELLO A CINQUE FASI DI KUBLER ROSS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019300"/>
            <a:ext cx="8915400" cy="635358"/>
          </a:xfrm>
        </p:spPr>
        <p:txBody>
          <a:bodyPr>
            <a:normAutofit/>
          </a:bodyPr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/>
                </a:solidFill>
              </a:rPr>
              <a:t>FASE DELLA RABBIA</a:t>
            </a:r>
            <a:endParaRPr lang="it-IT" sz="2400" b="1" dirty="0">
              <a:solidFill>
                <a:schemeClr val="tx2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546" y="2726463"/>
            <a:ext cx="5583868" cy="299722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473519" y="6065949"/>
            <a:ext cx="638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« Perché proprio a me? Non ho mai fatto nulla di male »</a:t>
            </a:r>
            <a:endParaRPr lang="it-IT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IL MODELLO A CINQUE FASI DI KUBLER ROSS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570963"/>
          </a:xfrm>
        </p:spPr>
        <p:txBody>
          <a:bodyPr>
            <a:normAutofit/>
          </a:bodyPr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/>
                </a:solidFill>
              </a:rPr>
              <a:t>FASE DEL PATTEGGIAMENTO</a:t>
            </a:r>
            <a:endParaRPr lang="it-IT" sz="2400" b="1" dirty="0">
              <a:solidFill>
                <a:schemeClr val="tx2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5" y="3316581"/>
            <a:ext cx="4520485" cy="334273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25821" y="4987948"/>
            <a:ext cx="362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« Se guarisco, farò... »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33363" y="277240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« Se prendo le medicine, se sopporto gli effetti collaterali… »</a:t>
            </a:r>
            <a:endParaRPr lang="it-IT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IL MODELLO A CINQUE FASI DI KUBLER ROSS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532327"/>
          </a:xfrm>
        </p:spPr>
        <p:txBody>
          <a:bodyPr>
            <a:normAutofit/>
          </a:bodyPr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/>
                </a:solidFill>
              </a:rPr>
              <a:t>FASE DELLA DEPRESSIONE</a:t>
            </a:r>
            <a:endParaRPr lang="it-IT" sz="2400" b="1" dirty="0">
              <a:solidFill>
                <a:schemeClr val="tx2"/>
              </a:solidFill>
            </a:endParaRPr>
          </a:p>
          <a:p>
            <a:pPr marL="0" indent="0" algn="ctr">
              <a:buClr>
                <a:schemeClr val="accent3"/>
              </a:buClr>
              <a:buNone/>
            </a:pPr>
            <a:endParaRPr lang="it-IT" sz="2400" b="1" dirty="0" smtClean="0">
              <a:solidFill>
                <a:schemeClr val="tx2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194" y="3162811"/>
            <a:ext cx="4819248" cy="32099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89212" y="3567448"/>
            <a:ext cx="3875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2"/>
                </a:solidFill>
              </a:rPr>
              <a:t>Reattiva</a:t>
            </a:r>
          </a:p>
          <a:p>
            <a:endParaRPr lang="it-IT" b="1" dirty="0" smtClean="0">
              <a:solidFill>
                <a:schemeClr val="tx2"/>
              </a:solidFill>
            </a:endParaRPr>
          </a:p>
          <a:p>
            <a:endParaRPr lang="it-IT" b="1" dirty="0">
              <a:solidFill>
                <a:schemeClr val="tx2"/>
              </a:solidFill>
            </a:endParaRPr>
          </a:p>
          <a:p>
            <a:endParaRPr lang="it-IT" b="1" dirty="0" smtClean="0">
              <a:solidFill>
                <a:schemeClr val="tx2"/>
              </a:solidFill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solidFill>
                  <a:schemeClr val="tx2"/>
                </a:solidFill>
              </a:rPr>
              <a:t>Preparatoria</a:t>
            </a:r>
            <a:endParaRPr lang="it-IT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5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IL MODELLO A CINQUE FASI DI KUBLER ROSS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532327"/>
          </a:xfrm>
        </p:spPr>
        <p:txBody>
          <a:bodyPr>
            <a:normAutofit/>
          </a:bodyPr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/>
                </a:solidFill>
              </a:rPr>
              <a:t>FASE DELL’ACCETTAZIONE</a:t>
            </a:r>
            <a:endParaRPr lang="it-IT" sz="2400" b="1" dirty="0">
              <a:solidFill>
                <a:schemeClr val="tx2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2894527"/>
            <a:ext cx="3830942" cy="25918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678" y="4190463"/>
            <a:ext cx="4032295" cy="22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22637" y="811369"/>
            <a:ext cx="8915399" cy="2262781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“Ogni volta che trascorro del tempo con una persona che sta morendo trovo in effetti una persona che vive. Morire è il processo che inizia pochi minuti prima della morte, quando il cervello viene privato dell'ossigeno; tutto il resto è vivere</a:t>
            </a:r>
            <a:r>
              <a:rPr lang="it-IT" sz="2800" dirty="0" smtClean="0"/>
              <a:t>.”</a:t>
            </a:r>
            <a:endParaRPr lang="it-IT" sz="2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225048" y="5406981"/>
            <a:ext cx="4520484" cy="78775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Hunter Doherty "Patch" Adams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n-US" dirty="0"/>
              <a:t>Washington, 28 </a:t>
            </a:r>
            <a:r>
              <a:rPr lang="en-US" dirty="0" err="1"/>
              <a:t>maggio</a:t>
            </a:r>
            <a:r>
              <a:rPr lang="en-US" dirty="0"/>
              <a:t> </a:t>
            </a:r>
            <a:r>
              <a:rPr lang="en-US" dirty="0" smtClean="0"/>
              <a:t>1945)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84" y="3683358"/>
            <a:ext cx="3676752" cy="27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5145"/>
          </a:xfrm>
        </p:spPr>
        <p:txBody>
          <a:bodyPr/>
          <a:lstStyle/>
          <a:p>
            <a:pPr algn="ctr"/>
            <a:r>
              <a:rPr lang="it-IT" b="1" dirty="0"/>
              <a:t>C</a:t>
            </a:r>
            <a:r>
              <a:rPr lang="it-IT" b="1" dirty="0" smtClean="0"/>
              <a:t>ura </a:t>
            </a:r>
            <a:r>
              <a:rPr lang="it-IT" b="1" dirty="0"/>
              <a:t>e</a:t>
            </a:r>
            <a:r>
              <a:rPr lang="it-IT" b="1" dirty="0" smtClean="0"/>
              <a:t> prendersi cura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4773" y="1583956"/>
            <a:ext cx="7713887" cy="2472889"/>
          </a:xfrm>
        </p:spPr>
        <p:txBody>
          <a:bodyPr>
            <a:normAutofit/>
          </a:bodyPr>
          <a:lstStyle/>
          <a:p>
            <a:pPr algn="just"/>
            <a:r>
              <a:rPr lang="it-IT" sz="2000" dirty="0"/>
              <a:t>La parola </a:t>
            </a:r>
            <a:r>
              <a:rPr lang="it-IT" sz="2000" b="1" i="1" dirty="0">
                <a:solidFill>
                  <a:schemeClr val="tx2"/>
                </a:solidFill>
              </a:rPr>
              <a:t>cura</a:t>
            </a:r>
            <a:r>
              <a:rPr lang="it-IT" sz="2000" dirty="0"/>
              <a:t> si riferisce alla rimozione della causa di un disturbo o di una malattia, all'interruzione radicale e al sovvertimento del decorso naturale della </a:t>
            </a:r>
            <a:r>
              <a:rPr lang="it-IT" sz="2000" dirty="0" smtClean="0"/>
              <a:t>malattia.</a:t>
            </a:r>
          </a:p>
          <a:p>
            <a:pPr algn="just"/>
            <a:r>
              <a:rPr lang="it-IT" sz="2000" dirty="0" smtClean="0"/>
              <a:t>L'espressione</a:t>
            </a:r>
            <a:r>
              <a:rPr lang="it-IT" sz="2000" i="1" dirty="0" smtClean="0"/>
              <a:t> </a:t>
            </a:r>
            <a:r>
              <a:rPr lang="it-IT" sz="2000" b="1" i="1" dirty="0">
                <a:solidFill>
                  <a:schemeClr val="tx2"/>
                </a:solidFill>
              </a:rPr>
              <a:t>prendersi </a:t>
            </a:r>
            <a:r>
              <a:rPr lang="it-IT" sz="2000" b="1" i="1" dirty="0" smtClean="0">
                <a:solidFill>
                  <a:schemeClr val="tx2"/>
                </a:solidFill>
              </a:rPr>
              <a:t>cura</a:t>
            </a:r>
            <a:r>
              <a:rPr lang="it-IT" sz="2000" dirty="0" smtClean="0"/>
              <a:t> </a:t>
            </a:r>
            <a:r>
              <a:rPr lang="it-IT" sz="2000" dirty="0"/>
              <a:t>esprime il </a:t>
            </a:r>
            <a:r>
              <a:rPr lang="it-IT" sz="2000" i="1" dirty="0"/>
              <a:t>coinvolgimento personale</a:t>
            </a:r>
            <a:r>
              <a:rPr lang="it-IT" sz="2000" dirty="0"/>
              <a:t> dell'operatore sanitario con la persona che </a:t>
            </a:r>
            <a:r>
              <a:rPr lang="it-IT" sz="2000" dirty="0" smtClean="0"/>
              <a:t>soffre. Si esprime </a:t>
            </a:r>
            <a:r>
              <a:rPr lang="it-IT" sz="2000" dirty="0"/>
              <a:t>attraverso la compassione, la premura, l'incoraggiamento e il sostegno emotivo. </a:t>
            </a:r>
            <a:endParaRPr lang="it-IT" sz="20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3014772" y="4932610"/>
            <a:ext cx="78555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i="1" dirty="0">
                <a:solidFill>
                  <a:schemeClr val="tx2"/>
                </a:solidFill>
              </a:rPr>
              <a:t>integrare</a:t>
            </a:r>
            <a:r>
              <a:rPr lang="it-IT" sz="2000" dirty="0">
                <a:solidFill>
                  <a:schemeClr val="accent1"/>
                </a:solidFill>
              </a:rPr>
              <a:t> i due aspetti </a:t>
            </a:r>
            <a:r>
              <a:rPr lang="it-IT" sz="2000" dirty="0" smtClean="0">
                <a:solidFill>
                  <a:schemeClr val="accent1"/>
                </a:solidFill>
              </a:rPr>
              <a:t>nell'assistenza: nel </a:t>
            </a:r>
            <a:r>
              <a:rPr lang="it-IT" sz="2000" dirty="0">
                <a:solidFill>
                  <a:schemeClr val="accent1"/>
                </a:solidFill>
              </a:rPr>
              <a:t>concetto del prendersi cura sono quindi compresi sia la competenza professionale e la preparazione scientifica sia il coinvolgimento personale che porta a centrarci </a:t>
            </a:r>
            <a:r>
              <a:rPr lang="it-IT" sz="2000" dirty="0" smtClean="0">
                <a:solidFill>
                  <a:schemeClr val="accent1"/>
                </a:solidFill>
              </a:rPr>
              <a:t>sulla </a:t>
            </a:r>
            <a:r>
              <a:rPr lang="it-IT" sz="2000" dirty="0">
                <a:solidFill>
                  <a:schemeClr val="accent1"/>
                </a:solidFill>
              </a:rPr>
              <a:t>persona del </a:t>
            </a:r>
            <a:r>
              <a:rPr lang="it-IT" sz="2000" dirty="0" smtClean="0">
                <a:solidFill>
                  <a:schemeClr val="accent1"/>
                </a:solidFill>
              </a:rPr>
              <a:t>malato. </a:t>
            </a:r>
            <a:endParaRPr lang="it-IT" sz="2000" dirty="0">
              <a:solidFill>
                <a:schemeClr val="accent1"/>
              </a:solidFill>
            </a:endParaRPr>
          </a:p>
        </p:txBody>
      </p:sp>
      <p:sp>
        <p:nvSpPr>
          <p:cNvPr id="6" name="Freccia in giù 5"/>
          <p:cNvSpPr/>
          <p:nvPr/>
        </p:nvSpPr>
        <p:spPr>
          <a:xfrm>
            <a:off x="6658935" y="3966694"/>
            <a:ext cx="425562" cy="97879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2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96028" y="910107"/>
            <a:ext cx="8731317" cy="21679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3900" dirty="0" smtClean="0"/>
              <a:t>« Quando </a:t>
            </a:r>
            <a:r>
              <a:rPr lang="it-IT" sz="3900" dirty="0"/>
              <a:t>curi una malattia puoi vincere o perdere, quando ti prendi cura di una persona, vinci </a:t>
            </a:r>
            <a:r>
              <a:rPr lang="it-IT" sz="3900" dirty="0" smtClean="0"/>
              <a:t>sempre ». </a:t>
            </a:r>
          </a:p>
          <a:p>
            <a:pPr marL="3543300" lvl="8" indent="0">
              <a:buNone/>
            </a:pPr>
            <a:r>
              <a:rPr lang="it-IT" sz="2000" dirty="0" smtClean="0"/>
              <a:t>						(Patch Adams)</a:t>
            </a:r>
            <a:endParaRPr lang="it-IT" sz="20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028" y="3378558"/>
            <a:ext cx="5812665" cy="30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48226" y="476606"/>
            <a:ext cx="8911687" cy="1280890"/>
          </a:xfrm>
        </p:spPr>
        <p:txBody>
          <a:bodyPr/>
          <a:lstStyle/>
          <a:p>
            <a:pPr algn="ctr"/>
            <a:r>
              <a:rPr lang="it-IT" b="1" dirty="0" err="1" smtClean="0"/>
              <a:t>Cicely</a:t>
            </a:r>
            <a:r>
              <a:rPr lang="it-IT" b="1" dirty="0" smtClean="0"/>
              <a:t> </a:t>
            </a:r>
            <a:r>
              <a:rPr lang="it-IT" b="1" dirty="0" err="1" smtClean="0"/>
              <a:t>Saunders</a:t>
            </a:r>
            <a:r>
              <a:rPr lang="it-IT" b="1" dirty="0" smtClean="0"/>
              <a:t> : 1967 St. </a:t>
            </a:r>
            <a:r>
              <a:rPr lang="it-IT" b="1" dirty="0" err="1" smtClean="0"/>
              <a:t>Christopher’s</a:t>
            </a:r>
            <a:r>
              <a:rPr lang="it-IT" b="1" dirty="0" smtClean="0"/>
              <a:t> </a:t>
            </a:r>
            <a:r>
              <a:rPr lang="it-IT" b="1" dirty="0" err="1" smtClean="0"/>
              <a:t>Hospice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52500" y="1918482"/>
            <a:ext cx="8915400" cy="1124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“badare ai minimi particolari per offrire una piacevole sensazione di serenità.... e fare in modo che il paziente e la sua famiglia si sentissero a proprio agio, come a casa propria</a:t>
            </a:r>
            <a:r>
              <a:rPr lang="it-IT" dirty="0" smtClean="0"/>
              <a:t>…”.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7" name="Picture 3" descr="Stacks Image 1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334" y="2445818"/>
            <a:ext cx="1637227" cy="23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4616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it-IT" alt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093209" y="4182198"/>
            <a:ext cx="3312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Cicely</a:t>
            </a:r>
            <a:r>
              <a:rPr lang="it-IT" dirty="0"/>
              <a:t> </a:t>
            </a:r>
            <a:r>
              <a:rPr lang="it-IT" dirty="0" err="1"/>
              <a:t>Saunders</a:t>
            </a:r>
            <a:r>
              <a:rPr lang="it-IT" dirty="0"/>
              <a:t> (1918-2005)</a:t>
            </a:r>
          </a:p>
        </p:txBody>
      </p:sp>
      <p:sp>
        <p:nvSpPr>
          <p:cNvPr id="9" name="Rettangolo 8"/>
          <p:cNvSpPr/>
          <p:nvPr/>
        </p:nvSpPr>
        <p:spPr>
          <a:xfrm>
            <a:off x="5528636" y="5082408"/>
            <a:ext cx="6096001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" Tu sei importante perché sei tu, e sei importante fino all´ultimo momento della tua vita. Faremo ogni cosa possibile non solo per permetterti di morire in pace, ma anche per farti vivere fino al momento della tua morte "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789" y="4366864"/>
            <a:ext cx="3145128" cy="23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09849" y="2705352"/>
            <a:ext cx="4704567" cy="798490"/>
          </a:xfrm>
          <a:ln w="38100">
            <a:solidFill>
              <a:schemeClr val="accent3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b="1" dirty="0" smtClean="0"/>
              <a:t>Dolore totale</a:t>
            </a:r>
            <a:endParaRPr lang="it-IT" b="1" dirty="0"/>
          </a:p>
        </p:txBody>
      </p:sp>
      <p:grpSp>
        <p:nvGrpSpPr>
          <p:cNvPr id="22" name="Gruppo 21"/>
          <p:cNvGrpSpPr/>
          <p:nvPr/>
        </p:nvGrpSpPr>
        <p:grpSpPr>
          <a:xfrm>
            <a:off x="1158309" y="2284566"/>
            <a:ext cx="3103809" cy="852393"/>
            <a:chOff x="2592925" y="3191573"/>
            <a:chExt cx="3103809" cy="852393"/>
          </a:xfrm>
        </p:grpSpPr>
        <p:sp>
          <p:nvSpPr>
            <p:cNvPr id="4" name="CasellaDiTesto 3">
              <a:hlinkClick r:id="rId2" action="ppaction://hlinksldjump"/>
            </p:cNvPr>
            <p:cNvSpPr txBox="1"/>
            <p:nvPr/>
          </p:nvSpPr>
          <p:spPr>
            <a:xfrm>
              <a:off x="2828462" y="3397635"/>
              <a:ext cx="2408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accent2"/>
                  </a:solidFill>
                  <a:hlinkClick r:id="rId2" action="ppaction://hlinksldjump"/>
                </a:rPr>
                <a:t>Componente fisica</a:t>
              </a:r>
              <a:endParaRPr lang="it-IT" b="1" dirty="0" smtClean="0">
                <a:solidFill>
                  <a:schemeClr val="accent2"/>
                </a:solidFill>
              </a:endParaRPr>
            </a:p>
            <a:p>
              <a:endParaRPr lang="it-IT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" name="Ovale 6"/>
            <p:cNvSpPr/>
            <p:nvPr/>
          </p:nvSpPr>
          <p:spPr>
            <a:xfrm>
              <a:off x="2592925" y="3191573"/>
              <a:ext cx="3103809" cy="85239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5921111" y="789255"/>
            <a:ext cx="3103809" cy="852393"/>
            <a:chOff x="7078572" y="1757727"/>
            <a:chExt cx="3103809" cy="852393"/>
          </a:xfrm>
        </p:grpSpPr>
        <p:sp>
          <p:nvSpPr>
            <p:cNvPr id="5" name="CasellaDiTesto 4"/>
            <p:cNvSpPr txBox="1"/>
            <p:nvPr/>
          </p:nvSpPr>
          <p:spPr>
            <a:xfrm>
              <a:off x="7274974" y="1961401"/>
              <a:ext cx="280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hlinkClick r:id="rId3" action="ppaction://hlinksldjump"/>
                </a:rPr>
                <a:t>Componente psichica</a:t>
              </a:r>
              <a:endParaRPr lang="it-IT" b="1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endParaRPr lang="it-IT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Ovale 7"/>
            <p:cNvSpPr/>
            <p:nvPr/>
          </p:nvSpPr>
          <p:spPr>
            <a:xfrm>
              <a:off x="7078572" y="1757727"/>
              <a:ext cx="3103809" cy="85239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4170092" y="4827269"/>
            <a:ext cx="3104882" cy="906055"/>
            <a:chOff x="5349006" y="5533259"/>
            <a:chExt cx="3104882" cy="906055"/>
          </a:xfrm>
        </p:grpSpPr>
        <p:sp>
          <p:nvSpPr>
            <p:cNvPr id="6" name="CasellaDiTesto 5"/>
            <p:cNvSpPr txBox="1"/>
            <p:nvPr/>
          </p:nvSpPr>
          <p:spPr>
            <a:xfrm>
              <a:off x="5652733" y="5792983"/>
              <a:ext cx="280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accent2"/>
                  </a:solidFill>
                  <a:hlinkClick r:id="rId4" action="ppaction://hlinksldjump"/>
                </a:rPr>
                <a:t>Componente sociale</a:t>
              </a:r>
              <a:endParaRPr lang="it-IT" b="1" dirty="0" smtClean="0">
                <a:solidFill>
                  <a:schemeClr val="accent2"/>
                </a:solidFill>
              </a:endParaRPr>
            </a:p>
            <a:p>
              <a:endParaRPr lang="it-IT" b="1" dirty="0"/>
            </a:p>
          </p:txBody>
        </p:sp>
        <p:sp>
          <p:nvSpPr>
            <p:cNvPr id="9" name="Ovale 8"/>
            <p:cNvSpPr/>
            <p:nvPr/>
          </p:nvSpPr>
          <p:spPr>
            <a:xfrm>
              <a:off x="5349006" y="5533259"/>
              <a:ext cx="3103809" cy="85239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Freccia curva 15"/>
          <p:cNvSpPr/>
          <p:nvPr/>
        </p:nvSpPr>
        <p:spPr>
          <a:xfrm>
            <a:off x="2808696" y="937929"/>
            <a:ext cx="2906844" cy="1139080"/>
          </a:xfrm>
          <a:prstGeom prst="bentArrow">
            <a:avLst>
              <a:gd name="adj1" fmla="val 19930"/>
              <a:gd name="adj2" fmla="val 22043"/>
              <a:gd name="adj3" fmla="val 25000"/>
              <a:gd name="adj4" fmla="val 4375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256324" y="3686213"/>
            <a:ext cx="1999764" cy="131636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473016" y="4226703"/>
            <a:ext cx="2920237" cy="130465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419073" y="1896953"/>
            <a:ext cx="2946747" cy="13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778" y="591086"/>
            <a:ext cx="3344236" cy="24524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439" y="1637002"/>
            <a:ext cx="3896396" cy="25911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000" y="4010562"/>
            <a:ext cx="4363792" cy="245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47544" y="858591"/>
            <a:ext cx="8915400" cy="2554310"/>
          </a:xfrm>
        </p:spPr>
        <p:txBody>
          <a:bodyPr/>
          <a:lstStyle/>
          <a:p>
            <a:pPr marL="0" indent="0">
              <a:buNone/>
            </a:pPr>
            <a:r>
              <a:rPr lang="it-IT" sz="2400" i="1" dirty="0" smtClean="0"/>
              <a:t>« Il </a:t>
            </a:r>
            <a:r>
              <a:rPr lang="it-IT" sz="2400" i="1" dirty="0"/>
              <a:t>tumore è una sfida che stiamo affrontando e che sicuramente non volevamo. Mi ha aiutato molto non identificarmi con il cancro: non sono il mio tumore. È un impedimento che mi trovo ad affrontare, ma sono rimasta una persona con sogni ma anche con </a:t>
            </a:r>
            <a:r>
              <a:rPr lang="it-IT" sz="2400" i="1" dirty="0" smtClean="0"/>
              <a:t>progetti (…) ».</a:t>
            </a:r>
          </a:p>
          <a:p>
            <a:pPr marL="0" indent="0">
              <a:buNone/>
            </a:pPr>
            <a:r>
              <a:rPr lang="it-IT" dirty="0" smtClean="0"/>
              <a:t>													</a:t>
            </a:r>
            <a:r>
              <a:rPr lang="it-IT" sz="2000" dirty="0" smtClean="0"/>
              <a:t>(</a:t>
            </a:r>
            <a:r>
              <a:rPr lang="it-IT" sz="2000" dirty="0"/>
              <a:t>Emma Bonino</a:t>
            </a:r>
            <a:r>
              <a:rPr lang="it-IT" sz="2000" dirty="0" smtClean="0"/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310" y="3107833"/>
            <a:ext cx="3241452" cy="32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26328" y="540913"/>
            <a:ext cx="6851002" cy="1803041"/>
          </a:xfrm>
          <a:ln w="19050">
            <a:solidFill>
              <a:schemeClr val="accent3"/>
            </a:solidFill>
          </a:ln>
        </p:spPr>
        <p:txBody>
          <a:bodyPr>
            <a:normAutofit/>
          </a:bodyPr>
          <a:lstStyle/>
          <a:p>
            <a:pPr>
              <a:spcAft>
                <a:spcPts val="1000"/>
              </a:spcAft>
              <a:buClr>
                <a:schemeClr val="accent2"/>
              </a:buClr>
            </a:pPr>
            <a:r>
              <a:rPr lang="it-IT" sz="2200" dirty="0" smtClean="0">
                <a:solidFill>
                  <a:schemeClr val="accent3">
                    <a:lumMod val="75000"/>
                  </a:schemeClr>
                </a:solidFill>
              </a:rPr>
              <a:t>Preoccupazione per i propri familiari</a:t>
            </a:r>
          </a:p>
          <a:p>
            <a:pPr>
              <a:spcAft>
                <a:spcPts val="1000"/>
              </a:spcAft>
              <a:buClr>
                <a:schemeClr val="accent2"/>
              </a:buClr>
            </a:pPr>
            <a:r>
              <a:rPr lang="it-IT" sz="2200" dirty="0" smtClean="0">
                <a:solidFill>
                  <a:schemeClr val="accent3">
                    <a:lumMod val="75000"/>
                  </a:schemeClr>
                </a:solidFill>
              </a:rPr>
              <a:t>Isolamento spirituale</a:t>
            </a:r>
          </a:p>
          <a:p>
            <a:pPr>
              <a:spcAft>
                <a:spcPts val="1000"/>
              </a:spcAft>
              <a:buClr>
                <a:schemeClr val="accent2"/>
              </a:buClr>
              <a:buFont typeface="Wingdings 3" panose="05040102010807070707" pitchFamily="18" charset="2"/>
              <a:buChar char="´"/>
            </a:pPr>
            <a:r>
              <a:rPr lang="it-IT" sz="2200" dirty="0" smtClean="0">
                <a:solidFill>
                  <a:schemeClr val="accent3">
                    <a:lumMod val="75000"/>
                  </a:schemeClr>
                </a:solidFill>
              </a:rPr>
              <a:t>Alterazione della propria immagine corporea</a:t>
            </a:r>
          </a:p>
          <a:p>
            <a:pPr marL="0" indent="0">
              <a:spcAft>
                <a:spcPts val="1000"/>
              </a:spcAft>
              <a:buClr>
                <a:schemeClr val="accent2"/>
              </a:buClr>
              <a:buNone/>
            </a:pPr>
            <a:endParaRPr lang="it-IT" sz="2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Aft>
                <a:spcPts val="1000"/>
              </a:spcAft>
              <a:buClr>
                <a:schemeClr val="accent2"/>
              </a:buClr>
              <a:buFont typeface="Wingdings 3" panose="05040102010807070707" pitchFamily="18" charset="2"/>
              <a:buChar char="´"/>
            </a:pPr>
            <a:endParaRPr lang="it-IT" sz="22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Aft>
                <a:spcPts val="1000"/>
              </a:spcAft>
              <a:buClr>
                <a:schemeClr val="accent2"/>
              </a:buClr>
              <a:buNone/>
            </a:pPr>
            <a:endParaRPr lang="it-IT" sz="22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001336" y="3706970"/>
            <a:ext cx="8915400" cy="2794714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1000"/>
              </a:spcAft>
              <a:buClr>
                <a:schemeClr val="accent2"/>
              </a:buClr>
              <a:buFont typeface="Wingdings 3" charset="2"/>
              <a:buNone/>
            </a:pPr>
            <a:r>
              <a:rPr lang="it-IT" sz="2400" b="1" u="sng" dirty="0" smtClean="0">
                <a:solidFill>
                  <a:schemeClr val="accent2"/>
                </a:solidFill>
              </a:rPr>
              <a:t>La paura:</a:t>
            </a:r>
          </a:p>
          <a:p>
            <a:pPr>
              <a:spcAft>
                <a:spcPts val="1000"/>
              </a:spcAft>
              <a:buClr>
                <a:schemeClr val="accent2"/>
              </a:buClr>
            </a:pP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Che il dolore possa divenire incontrollabile</a:t>
            </a:r>
          </a:p>
          <a:p>
            <a:pPr>
              <a:spcAft>
                <a:spcPts val="1000"/>
              </a:spcAft>
              <a:buClr>
                <a:schemeClr val="accent2"/>
              </a:buClr>
            </a:pP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Di perdere l’autocontrollo mentale e/o fisico</a:t>
            </a:r>
          </a:p>
          <a:p>
            <a:pPr lvl="6">
              <a:spcAft>
                <a:spcPts val="1000"/>
              </a:spcAft>
              <a:buClr>
                <a:schemeClr val="accent2"/>
              </a:buClr>
              <a:buFont typeface="Wingdings 3" panose="05040102010807070707" pitchFamily="18" charset="2"/>
              <a:buChar char="&quot;"/>
            </a:pP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 Dipendenza fisica e perdita di dignità</a:t>
            </a:r>
          </a:p>
          <a:p>
            <a:pPr>
              <a:spcAft>
                <a:spcPts val="1000"/>
              </a:spcAft>
              <a:buClr>
                <a:schemeClr val="accent2"/>
              </a:buClr>
              <a:buFont typeface="Wingdings 3" panose="05040102010807070707" pitchFamily="18" charset="2"/>
              <a:buChar char="´"/>
            </a:pPr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Di morire</a:t>
            </a:r>
          </a:p>
          <a:p>
            <a:pPr marL="0" indent="0">
              <a:spcAft>
                <a:spcPts val="1000"/>
              </a:spcAft>
              <a:buClr>
                <a:schemeClr val="accent2"/>
              </a:buClr>
              <a:buFont typeface="Wingdings 3" charset="2"/>
              <a:buNone/>
            </a:pPr>
            <a:endParaRPr lang="it-I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Aft>
                <a:spcPts val="1000"/>
              </a:spcAft>
              <a:buClr>
                <a:schemeClr val="accent2"/>
              </a:buClr>
              <a:buFont typeface="Wingdings 3" panose="05040102010807070707" pitchFamily="18" charset="2"/>
              <a:buChar char="´"/>
            </a:pPr>
            <a:endParaRPr lang="it-IT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Aft>
                <a:spcPts val="1000"/>
              </a:spcAft>
              <a:buClr>
                <a:schemeClr val="accent2"/>
              </a:buClr>
              <a:buFont typeface="Wingdings 3" charset="2"/>
              <a:buNone/>
            </a:pPr>
            <a:endParaRPr lang="it-IT" sz="2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magin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762" y="1442433"/>
            <a:ext cx="3031165" cy="20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45896" y="478451"/>
            <a:ext cx="5683274" cy="2193915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None/>
            </a:pPr>
            <a:r>
              <a:rPr lang="it-IT" sz="2200" b="1" u="sng" dirty="0" smtClean="0">
                <a:solidFill>
                  <a:schemeClr val="accent2"/>
                </a:solidFill>
              </a:rPr>
              <a:t>Perdita</a:t>
            </a:r>
          </a:p>
          <a:p>
            <a:pPr>
              <a:spcAft>
                <a:spcPts val="1000"/>
              </a:spcAft>
              <a:buClr>
                <a:schemeClr val="accent2"/>
              </a:buClr>
            </a:pP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</a:rPr>
              <a:t>Del ruolo professionale</a:t>
            </a:r>
          </a:p>
          <a:p>
            <a:pPr marL="1872000" lvl="8" indent="-43200">
              <a:spcAft>
                <a:spcPts val="1000"/>
              </a:spcAft>
              <a:buClr>
                <a:schemeClr val="accent2"/>
              </a:buClr>
              <a:buFont typeface="Wingdings 3" panose="05040102010807070707" pitchFamily="18" charset="2"/>
              <a:buChar char="&quot;"/>
            </a:pPr>
            <a:r>
              <a:rPr lang="it-IT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200" dirty="0" smtClean="0">
                <a:solidFill>
                  <a:schemeClr val="accent3">
                    <a:lumMod val="75000"/>
                  </a:schemeClr>
                </a:solidFill>
              </a:rPr>
              <a:t>Difficoltà economiche</a:t>
            </a:r>
          </a:p>
          <a:p>
            <a:pPr marL="1828800" lvl="8" indent="0">
              <a:spcAft>
                <a:spcPts val="1000"/>
              </a:spcAft>
              <a:buClr>
                <a:schemeClr val="accent2"/>
              </a:buClr>
              <a:buNone/>
            </a:pPr>
            <a:endParaRPr lang="it-IT" sz="22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Aft>
                <a:spcPts val="1000"/>
              </a:spcAft>
              <a:buClr>
                <a:schemeClr val="accent2"/>
              </a:buClr>
              <a:buNone/>
            </a:pPr>
            <a:endParaRPr lang="it-IT" sz="22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spcAft>
                <a:spcPts val="1000"/>
              </a:spcAft>
              <a:buClr>
                <a:schemeClr val="accent2"/>
              </a:buClr>
              <a:buNone/>
            </a:pPr>
            <a:endParaRPr lang="it-IT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spcAft>
                <a:spcPts val="1000"/>
              </a:spcAft>
              <a:buClr>
                <a:schemeClr val="accent2"/>
              </a:buClr>
              <a:buNone/>
            </a:pPr>
            <a:endParaRPr lang="it-IT" sz="22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spcAft>
                <a:spcPts val="1000"/>
              </a:spcAft>
              <a:buClr>
                <a:schemeClr val="accent2"/>
              </a:buClr>
              <a:buNone/>
            </a:pPr>
            <a:endParaRPr lang="it-IT" sz="22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275" y="4520166"/>
            <a:ext cx="3105970" cy="194438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397947" y="6033667"/>
            <a:ext cx="3167279" cy="430887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 3" panose="05040102010807070707" pitchFamily="18" charset="2"/>
              <a:buChar char="´"/>
            </a:pPr>
            <a:r>
              <a:rPr lang="it-IT" sz="2200" dirty="0">
                <a:solidFill>
                  <a:schemeClr val="tx2">
                    <a:lumMod val="75000"/>
                  </a:schemeClr>
                </a:solidFill>
              </a:rPr>
              <a:t>Isolamento 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</a:rPr>
              <a:t>sociale</a:t>
            </a:r>
            <a:endParaRPr lang="it-IT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45896" y="3339378"/>
            <a:ext cx="3412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 3" panose="05040102010807070707" pitchFamily="18" charset="2"/>
              <a:buChar char="´"/>
            </a:pP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</a:rPr>
              <a:t>Del ruolo familiare</a:t>
            </a:r>
            <a:endParaRPr lang="it-IT" sz="2200" dirty="0">
              <a:solidFill>
                <a:schemeClr val="tx2">
                  <a:lumMod val="75000"/>
                </a:schemeClr>
              </a:solidFill>
            </a:endParaRPr>
          </a:p>
          <a:p>
            <a:endParaRPr lang="it-IT" sz="2200" dirty="0"/>
          </a:p>
        </p:txBody>
      </p:sp>
      <p:sp>
        <p:nvSpPr>
          <p:cNvPr id="10" name="Rettangolo 9"/>
          <p:cNvSpPr/>
          <p:nvPr/>
        </p:nvSpPr>
        <p:spPr>
          <a:xfrm>
            <a:off x="1808399" y="244698"/>
            <a:ext cx="10220467" cy="3864121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883" y="653590"/>
            <a:ext cx="3461063" cy="23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1826" y="971841"/>
            <a:ext cx="8911687" cy="676656"/>
          </a:xfrm>
        </p:spPr>
        <p:txBody>
          <a:bodyPr/>
          <a:lstStyle/>
          <a:p>
            <a:pPr algn="ctr"/>
            <a:r>
              <a:rPr lang="it-IT" b="1" dirty="0" smtClean="0"/>
              <a:t>Come si sta davanti al dolore?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69514" y="2485620"/>
            <a:ext cx="7224489" cy="314244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</a:pP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</a:rPr>
              <a:t>ATTENZIONE:</a:t>
            </a:r>
            <a:r>
              <a:rPr lang="it-IT" sz="2400" dirty="0" smtClean="0"/>
              <a:t> saper guardare il dolore</a:t>
            </a:r>
          </a:p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</a:pP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</a:rPr>
              <a:t>ASCOLTO:</a:t>
            </a:r>
            <a:r>
              <a:rPr lang="it-IT" sz="2400" dirty="0" smtClean="0"/>
              <a:t> ascoltare le parole di dolore</a:t>
            </a:r>
          </a:p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</a:pP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</a:rPr>
              <a:t>CONDIVISIONE:</a:t>
            </a:r>
            <a:r>
              <a:rPr lang="it-IT" sz="2400" dirty="0" smtClean="0"/>
              <a:t> poter parlare del dolore</a:t>
            </a:r>
          </a:p>
          <a:p>
            <a:pPr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</a:pPr>
            <a:r>
              <a:rPr lang="it-IT" sz="2400" b="1" dirty="0" smtClean="0">
                <a:solidFill>
                  <a:schemeClr val="accent3">
                    <a:lumMod val="75000"/>
                  </a:schemeClr>
                </a:solidFill>
              </a:rPr>
              <a:t>INTERVENTO:</a:t>
            </a:r>
            <a:r>
              <a:rPr lang="it-IT" sz="2400" dirty="0" smtClean="0"/>
              <a:t> trattare, sedare il dolore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666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15293"/>
          </a:xfrm>
        </p:spPr>
        <p:txBody>
          <a:bodyPr/>
          <a:lstStyle/>
          <a:p>
            <a:pPr algn="ctr"/>
            <a:r>
              <a:rPr lang="it-IT" b="1" dirty="0" smtClean="0"/>
              <a:t>La </a:t>
            </a:r>
            <a:r>
              <a:rPr lang="it-IT" b="1" cap="all" dirty="0" smtClean="0"/>
              <a:t>famiglia</a:t>
            </a:r>
            <a:r>
              <a:rPr lang="it-IT" b="1" dirty="0" smtClean="0"/>
              <a:t> del paziente terminale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401361" y="3123620"/>
            <a:ext cx="3103251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Insieme unitario</a:t>
            </a:r>
          </a:p>
          <a:p>
            <a:pPr marL="0" indent="0">
              <a:buNone/>
            </a:pPr>
            <a:endParaRPr lang="it-IT" sz="2400" dirty="0" smtClean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 smtClean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 smtClean="0"/>
          </a:p>
        </p:txBody>
      </p:sp>
      <p:sp>
        <p:nvSpPr>
          <p:cNvPr id="5" name="CasellaDiTesto 4"/>
          <p:cNvSpPr txBox="1"/>
          <p:nvPr/>
        </p:nvSpPr>
        <p:spPr>
          <a:xfrm>
            <a:off x="4037804" y="5517437"/>
            <a:ext cx="6526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1">
                    <a:lumMod val="75000"/>
                  </a:schemeClr>
                </a:solidFill>
              </a:rPr>
              <a:t>Omeostasi: equilibrio interno </a:t>
            </a:r>
            <a:endParaRPr lang="it-I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776" y="1856526"/>
            <a:ext cx="4917871" cy="327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3777"/>
          </a:xfrm>
        </p:spPr>
        <p:txBody>
          <a:bodyPr/>
          <a:lstStyle/>
          <a:p>
            <a:pPr algn="ctr"/>
            <a:r>
              <a:rPr lang="it-IT" b="1" dirty="0" smtClean="0"/>
              <a:t>La famiglia di fronte alla malattia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46987" y="1700011"/>
            <a:ext cx="9208393" cy="4378636"/>
          </a:xfrm>
        </p:spPr>
        <p:txBody>
          <a:bodyPr>
            <a:noAutofit/>
          </a:bodyPr>
          <a:lstStyle/>
          <a:p>
            <a:pPr lvl="0"/>
            <a:r>
              <a:rPr lang="it-IT" sz="2000" dirty="0" smtClean="0"/>
              <a:t>La famiglia ha un atteggiamento </a:t>
            </a:r>
            <a:r>
              <a:rPr lang="it-IT" sz="2000" dirty="0"/>
              <a:t>caratterizzato dalla 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NEGAZIONE</a:t>
            </a:r>
            <a:r>
              <a:rPr lang="it-IT" sz="2000" dirty="0" smtClean="0"/>
              <a:t>: </a:t>
            </a:r>
          </a:p>
          <a:p>
            <a:pPr marL="400050" lvl="1" indent="0" algn="ctr">
              <a:spcBef>
                <a:spcPts val="0"/>
              </a:spcBef>
              <a:buNone/>
            </a:pPr>
            <a:r>
              <a:rPr lang="it-IT" sz="1800" dirty="0" smtClean="0"/>
              <a:t>si </a:t>
            </a:r>
            <a:r>
              <a:rPr lang="it-IT" sz="1800" dirty="0"/>
              <a:t>finge che tutto sia come prima, si evitano discorsi dolorosi e angoscianti per non affrontare la realtà. </a:t>
            </a:r>
            <a:endParaRPr lang="it-IT" sz="1800" dirty="0" smtClean="0"/>
          </a:p>
          <a:p>
            <a:pPr marL="400050" lvl="1" indent="0">
              <a:spcBef>
                <a:spcPts val="0"/>
              </a:spcBef>
              <a:buNone/>
            </a:pPr>
            <a:endParaRPr lang="it-IT" sz="1800" dirty="0" smtClean="0"/>
          </a:p>
          <a:p>
            <a:r>
              <a:rPr lang="it-IT" sz="2000" dirty="0" smtClean="0"/>
              <a:t>La </a:t>
            </a:r>
            <a:r>
              <a:rPr lang="it-IT" sz="2000" dirty="0"/>
              <a:t>famiglia ha un atteggiamento caratterizzato </a:t>
            </a:r>
            <a:r>
              <a:rPr lang="it-IT" sz="2000" dirty="0" smtClean="0"/>
              <a:t>dal 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DISTANZIAMENTO:</a:t>
            </a:r>
          </a:p>
          <a:p>
            <a:pPr marL="400050" lvl="1" indent="0" algn="ctr">
              <a:spcBef>
                <a:spcPts val="0"/>
              </a:spcBef>
              <a:buNone/>
            </a:pPr>
            <a:r>
              <a:rPr lang="it-IT" sz="1800" dirty="0" smtClean="0"/>
              <a:t>i </a:t>
            </a:r>
            <a:r>
              <a:rPr lang="it-IT" sz="1800" dirty="0"/>
              <a:t>familiari sono presenti ma non vogliono essere coinvolti a livello </a:t>
            </a:r>
            <a:r>
              <a:rPr lang="it-IT" sz="1800" dirty="0" smtClean="0"/>
              <a:t>emotivo. </a:t>
            </a:r>
          </a:p>
          <a:p>
            <a:pPr marL="400050" lvl="1" indent="0">
              <a:spcBef>
                <a:spcPts val="0"/>
              </a:spcBef>
              <a:buNone/>
            </a:pPr>
            <a:endParaRPr lang="it-IT" sz="1800" dirty="0" smtClean="0"/>
          </a:p>
          <a:p>
            <a:pPr lvl="0"/>
            <a:r>
              <a:rPr lang="it-IT" sz="2000" dirty="0" smtClean="0"/>
              <a:t>La famiglia ha un </a:t>
            </a:r>
            <a:r>
              <a:rPr lang="it-IT" sz="2000" dirty="0"/>
              <a:t>atteggiamento </a:t>
            </a:r>
            <a:r>
              <a:rPr lang="it-IT" sz="2000" dirty="0" smtClean="0"/>
              <a:t>da 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IPERCOINVOLGIMENTO:</a:t>
            </a:r>
          </a:p>
          <a:p>
            <a:pPr marL="400050" lvl="1" indent="0" algn="ctr">
              <a:spcBef>
                <a:spcPts val="0"/>
              </a:spcBef>
              <a:buNone/>
            </a:pPr>
            <a:r>
              <a:rPr lang="it-IT" sz="1800" dirty="0" smtClean="0"/>
              <a:t>soffoca </a:t>
            </a:r>
            <a:r>
              <a:rPr lang="it-IT" sz="1800" dirty="0"/>
              <a:t>la persona malata negandole o impedendole </a:t>
            </a:r>
            <a:r>
              <a:rPr lang="it-IT" sz="1800" dirty="0" smtClean="0"/>
              <a:t>uno</a:t>
            </a:r>
          </a:p>
          <a:p>
            <a:pPr marL="400050" lvl="1" indent="0" algn="ctr">
              <a:spcBef>
                <a:spcPts val="0"/>
              </a:spcBef>
              <a:buNone/>
            </a:pPr>
            <a:r>
              <a:rPr lang="it-IT" sz="1800" dirty="0" smtClean="0"/>
              <a:t> </a:t>
            </a:r>
            <a:r>
              <a:rPr lang="it-IT" sz="1800" dirty="0"/>
              <a:t>spazio psicologico di </a:t>
            </a:r>
            <a:r>
              <a:rPr lang="it-IT" sz="1800" dirty="0" smtClean="0"/>
              <a:t>autonomia.</a:t>
            </a:r>
          </a:p>
          <a:p>
            <a:pPr marL="400050" lvl="1" indent="0" algn="ctr">
              <a:spcBef>
                <a:spcPts val="0"/>
              </a:spcBef>
              <a:buNone/>
            </a:pPr>
            <a:endParaRPr lang="it-IT" sz="1800" dirty="0" smtClean="0"/>
          </a:p>
          <a:p>
            <a:pPr lvl="0" algn="ctr"/>
            <a:r>
              <a:rPr lang="it-IT" sz="2000" dirty="0" smtClean="0"/>
              <a:t>La </a:t>
            </a:r>
            <a:r>
              <a:rPr lang="it-IT" sz="2000" dirty="0"/>
              <a:t>famiglia ha un atteggiamento </a:t>
            </a:r>
            <a:r>
              <a:rPr lang="it-IT" sz="2000" b="1" dirty="0">
                <a:solidFill>
                  <a:schemeClr val="accent3">
                    <a:lumMod val="75000"/>
                  </a:schemeClr>
                </a:solidFill>
              </a:rPr>
              <a:t>FUNZIONALE</a:t>
            </a:r>
            <a:r>
              <a:rPr lang="it-IT" sz="2000" dirty="0"/>
              <a:t> e </a:t>
            </a:r>
            <a:r>
              <a:rPr lang="it-IT" sz="2000" b="1" dirty="0" smtClean="0">
                <a:solidFill>
                  <a:schemeClr val="accent3">
                    <a:lumMod val="75000"/>
                  </a:schemeClr>
                </a:solidFill>
              </a:rPr>
              <a:t>COSTRUTTIVO: </a:t>
            </a:r>
            <a:r>
              <a:rPr lang="it-IT" dirty="0"/>
              <a:t>considera e rispetta le esigenze della persona </a:t>
            </a:r>
            <a:r>
              <a:rPr lang="it-IT" dirty="0" smtClean="0"/>
              <a:t>malata.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34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15293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/>
              <a:t>Prepararsi INSIEME alla morte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67240" y="1536879"/>
            <a:ext cx="8915400" cy="1871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 smtClean="0"/>
              <a:t>Distacchi e perdite</a:t>
            </a:r>
            <a:r>
              <a:rPr lang="it-IT" sz="2000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800" dirty="0" smtClean="0"/>
              <a:t>Subite con disperazione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800" dirty="0" smtClean="0"/>
              <a:t>Accettate passivamente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800" dirty="0" smtClean="0"/>
              <a:t>Guidate con consapevolezza</a:t>
            </a:r>
            <a:endParaRPr lang="it-IT" sz="1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267240" y="3606085"/>
            <a:ext cx="81517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r>
              <a:rPr lang="it-IT" b="1" dirty="0" smtClean="0">
                <a:solidFill>
                  <a:schemeClr val="accent1"/>
                </a:solidFill>
              </a:rPr>
              <a:t>Buona morte</a:t>
            </a:r>
            <a:r>
              <a:rPr lang="it-IT" b="1" dirty="0" smtClean="0">
                <a:solidFill>
                  <a:schemeClr val="accent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  <a:endParaRPr lang="it-IT" b="1" dirty="0">
              <a:solidFill>
                <a:schemeClr val="accent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accent1"/>
                </a:solidFill>
              </a:rPr>
              <a:t>Sollievo dalla sofferenza fisica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accent1"/>
                </a:solidFill>
              </a:rPr>
              <a:t>Elaborazione della sofferenza emotiva e psicologica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accent1"/>
                </a:solidFill>
              </a:rPr>
              <a:t>Apprezzamento e sostegno dei rapporti umani significativi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accent1"/>
                </a:solidFill>
              </a:rPr>
              <a:t>Senso del valore della propria vita, anche al suo termine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accent1"/>
                </a:solidFill>
              </a:rPr>
              <a:t>Riconciliazione con sé stesso e con i propri valori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1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71978" y="1391043"/>
            <a:ext cx="6468972" cy="277325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E ricordati, io ci sarò. Ci sarò su nell’aria.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Allora ogni tanto, se mi vuoi parlare, mettiti da una parte,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chiudi gli occhi e cercami. Ci si parla.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400" dirty="0">
                <a:solidFill>
                  <a:schemeClr val="accent3">
                    <a:lumMod val="75000"/>
                  </a:schemeClr>
                </a:solidFill>
              </a:rPr>
              <a:t>Ma non nel linguaggio delle parole. Nel silenzio.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000" i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Tiziano </a:t>
            </a:r>
            <a:r>
              <a:rPr lang="it-IT" sz="2000" i="1" dirty="0">
                <a:solidFill>
                  <a:schemeClr val="accent3">
                    <a:lumMod val="75000"/>
                  </a:schemeClr>
                </a:solidFill>
              </a:rPr>
              <a:t>Terzani, da “La fine è il mio inizio</a:t>
            </a:r>
            <a:r>
              <a:rPr lang="it-IT" sz="2000" i="1" dirty="0" smtClean="0">
                <a:solidFill>
                  <a:schemeClr val="accent3">
                    <a:lumMod val="75000"/>
                  </a:schemeClr>
                </a:solidFill>
              </a:rPr>
              <a:t>”)</a:t>
            </a:r>
            <a:endParaRPr lang="it-IT" sz="20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r">
              <a:buNone/>
            </a:pPr>
            <a:endParaRPr lang="it-IT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301" y="2537388"/>
            <a:ext cx="3067265" cy="394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79365" y="974500"/>
            <a:ext cx="8915400" cy="26573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i="1" dirty="0" smtClean="0"/>
              <a:t>« Can-</a:t>
            </a:r>
            <a:r>
              <a:rPr lang="it-IT" sz="2400" i="1" dirty="0" err="1" smtClean="0"/>
              <a:t>cro</a:t>
            </a:r>
            <a:r>
              <a:rPr lang="it-IT" sz="2400" i="1" dirty="0"/>
              <a:t>: due sillabe, una vita in frantumi. Forse un monito più che una condanna, forse una lezione di vita. </a:t>
            </a:r>
          </a:p>
          <a:p>
            <a:pPr marL="0" indent="0">
              <a:buNone/>
            </a:pPr>
            <a:r>
              <a:rPr lang="it-IT" sz="2400" i="1" dirty="0" smtClean="0"/>
              <a:t>Dura </a:t>
            </a:r>
            <a:r>
              <a:rPr lang="it-IT" sz="2400" i="1" dirty="0"/>
              <a:t>da accettare ma forse chissà indispensabile per iniziare a cambiare. Chi conosce la mia storia la definisce una tragedia, una disgrazia. Io semplicemente dico che è </a:t>
            </a:r>
            <a:r>
              <a:rPr lang="it-IT" sz="2400" i="1" dirty="0" smtClean="0"/>
              <a:t>esperienza ».</a:t>
            </a: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>														</a:t>
            </a:r>
            <a:r>
              <a:rPr lang="it-IT" sz="2000" dirty="0" smtClean="0"/>
              <a:t>(</a:t>
            </a:r>
            <a:r>
              <a:rPr lang="it-IT" sz="2000" dirty="0"/>
              <a:t>Marina Neri)</a:t>
            </a:r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331" y="3319530"/>
            <a:ext cx="4031087" cy="30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Il percorso che affronta ogni malato terminale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60424" y="2120721"/>
            <a:ext cx="8915400" cy="3777622"/>
          </a:xfrm>
        </p:spPr>
        <p:txBody>
          <a:bodyPr/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</a:rPr>
              <a:t>LA COMUNICAZIONE DELLA DIAGNOSI</a:t>
            </a:r>
          </a:p>
          <a:p>
            <a:pPr marL="0" indent="0" algn="ctr">
              <a:buClr>
                <a:schemeClr val="accent3"/>
              </a:buClr>
              <a:buNone/>
            </a:pPr>
            <a:endParaRPr lang="it-IT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2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1800" dirty="0" smtClean="0">
                <a:solidFill>
                  <a:schemeClr val="tx2">
                    <a:lumMod val="75000"/>
                  </a:schemeClr>
                </a:solidFill>
              </a:rPr>
              <a:t>Richiesta di essere informato</a:t>
            </a:r>
          </a:p>
          <a:p>
            <a:pPr lvl="2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1800" dirty="0" smtClean="0">
                <a:solidFill>
                  <a:schemeClr val="tx2">
                    <a:lumMod val="75000"/>
                  </a:schemeClr>
                </a:solidFill>
              </a:rPr>
              <a:t>Equilibrio psicologico</a:t>
            </a:r>
          </a:p>
          <a:p>
            <a:pPr lvl="2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1800" dirty="0" smtClean="0">
                <a:solidFill>
                  <a:schemeClr val="tx2">
                    <a:lumMod val="75000"/>
                  </a:schemeClr>
                </a:solidFill>
              </a:rPr>
              <a:t>Sede e gravità della malattia</a:t>
            </a:r>
          </a:p>
          <a:p>
            <a:pPr lvl="2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1800" dirty="0" smtClean="0">
                <a:solidFill>
                  <a:schemeClr val="tx2">
                    <a:lumMod val="75000"/>
                  </a:schemeClr>
                </a:solidFill>
              </a:rPr>
              <a:t>Tipo di trattamento da affrontare</a:t>
            </a:r>
          </a:p>
          <a:p>
            <a:pPr lvl="2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1800" dirty="0" smtClean="0">
                <a:solidFill>
                  <a:schemeClr val="tx2">
                    <a:lumMod val="75000"/>
                  </a:schemeClr>
                </a:solidFill>
              </a:rPr>
              <a:t>Età e tipo di cultura</a:t>
            </a:r>
          </a:p>
          <a:p>
            <a:pPr lvl="2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1800" dirty="0" smtClean="0">
                <a:solidFill>
                  <a:schemeClr val="tx2">
                    <a:lumMod val="75000"/>
                  </a:schemeClr>
                </a:solidFill>
              </a:rPr>
              <a:t>Stabilità delle relazioni familiari e rete sociale</a:t>
            </a:r>
            <a:endParaRPr lang="it-IT" sz="1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Il percorso che affronta ogni malato terminale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661115"/>
          </a:xfrm>
        </p:spPr>
        <p:txBody>
          <a:bodyPr/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>
                    <a:lumMod val="75000"/>
                  </a:schemeClr>
                </a:solidFill>
              </a:rPr>
              <a:t>LA FASE DEL TRATTAMENTO</a:t>
            </a:r>
          </a:p>
          <a:p>
            <a:pPr marL="0" indent="0" algn="just">
              <a:buClr>
                <a:schemeClr val="accent3"/>
              </a:buClr>
              <a:buNone/>
            </a:pPr>
            <a:endParaRPr lang="it-IT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243" y="3888213"/>
            <a:ext cx="3972997" cy="238379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805" y="3023315"/>
            <a:ext cx="4349365" cy="21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Il percorso che affronta ogni malato terminale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583842"/>
          </a:xfrm>
        </p:spPr>
        <p:txBody>
          <a:bodyPr/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/>
                </a:solidFill>
              </a:rPr>
              <a:t>LA FASE DEL FOLLOW UP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398" y="3074831"/>
            <a:ext cx="3876876" cy="257988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062" y="3781022"/>
            <a:ext cx="2673977" cy="26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Il percorso che affronta ogni malato terminale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725510"/>
          </a:xfrm>
        </p:spPr>
        <p:txBody>
          <a:bodyPr/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/>
                </a:solidFill>
              </a:rPr>
              <a:t>LA RIPRESA DI MALATTIA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530978" y="2706865"/>
            <a:ext cx="7031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Come comunicarla senza togliere la speranza ma nemmeno illudendo?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091" y="3930822"/>
            <a:ext cx="42862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Il percorso che affronta ogni malato terminale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67932"/>
          </a:xfrm>
        </p:spPr>
        <p:txBody>
          <a:bodyPr>
            <a:normAutofit/>
          </a:bodyPr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/>
                </a:solidFill>
              </a:rPr>
              <a:t>LA FASE DI MALATTIA TERMINALE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89213" y="3232597"/>
            <a:ext cx="85381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La legge n. 38/2010 definisce le </a:t>
            </a:r>
            <a:r>
              <a:rPr lang="it-IT" sz="2000" b="1" dirty="0">
                <a:solidFill>
                  <a:schemeClr val="tx2"/>
                </a:solidFill>
              </a:rPr>
              <a:t>Cure Palliative </a:t>
            </a:r>
            <a:r>
              <a:rPr lang="it-IT" sz="2000" dirty="0" smtClean="0"/>
              <a:t>come:</a:t>
            </a:r>
          </a:p>
          <a:p>
            <a:pPr algn="ctr"/>
            <a:r>
              <a:rPr lang="it-IT" sz="2000" dirty="0" smtClean="0"/>
              <a:t> </a:t>
            </a:r>
          </a:p>
          <a:p>
            <a:pPr algn="ctr"/>
            <a:r>
              <a:rPr lang="it-IT" sz="2000" dirty="0" smtClean="0"/>
              <a:t>"</a:t>
            </a:r>
            <a:r>
              <a:rPr lang="it-IT" sz="2000" dirty="0"/>
              <a:t>l’insieme degli interventi terapeutici, diagnostici e assistenziali, rivolti sia alla persona malata sia al suo nucleo familiare, finalizzati alla cura attiva e totale dei pazienti la cui malattia di base, caratterizzata da un’inarrestabile evoluzione e da una prognosi infausta, non risponde più a trattamenti specifici."</a:t>
            </a:r>
          </a:p>
        </p:txBody>
      </p:sp>
    </p:spTree>
    <p:extLst>
      <p:ext uri="{BB962C8B-B14F-4D97-AF65-F5344CB8AC3E}">
        <p14:creationId xmlns:p14="http://schemas.microsoft.com/office/powerpoint/2010/main" val="76164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IL MODELLO A CINQUE FASI DI KUBLER ROSS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596721"/>
          </a:xfrm>
        </p:spPr>
        <p:txBody>
          <a:bodyPr>
            <a:normAutofit/>
          </a:bodyPr>
          <a:lstStyle/>
          <a:p>
            <a:pPr algn="ctr">
              <a:buClr>
                <a:schemeClr val="accent3"/>
              </a:buClr>
            </a:pPr>
            <a:r>
              <a:rPr lang="it-IT" sz="2400" b="1" dirty="0" smtClean="0">
                <a:solidFill>
                  <a:schemeClr val="tx2"/>
                </a:solidFill>
              </a:rPr>
              <a:t>FASE DELLA NEGAZIONE O DEL RIFIUTO</a:t>
            </a:r>
          </a:p>
          <a:p>
            <a:pPr marL="0" indent="0" algn="ctr">
              <a:buClr>
                <a:schemeClr val="accent3"/>
              </a:buClr>
              <a:buNone/>
            </a:pPr>
            <a:endParaRPr lang="it-IT" sz="2400" b="1" dirty="0">
              <a:solidFill>
                <a:schemeClr val="tx2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611450" y="3028077"/>
            <a:ext cx="75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« Ma è sicuro, Dott., che le analisi sono fatte bene? »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236039" y="4128258"/>
            <a:ext cx="395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« Non è possibile, si sbaglia! »  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516969" y="5436001"/>
            <a:ext cx="448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2"/>
                </a:solidFill>
              </a:rPr>
              <a:t>« Non ci posso credere! »</a:t>
            </a:r>
            <a:endParaRPr lang="it-IT" b="1" dirty="0">
              <a:solidFill>
                <a:schemeClr val="tx2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3" y="3846414"/>
            <a:ext cx="4475413" cy="29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447</TotalTime>
  <Words>994</Words>
  <Application>Microsoft Office PowerPoint</Application>
  <PresentationFormat>Widescreen</PresentationFormat>
  <Paragraphs>124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Verdana</vt:lpstr>
      <vt:lpstr>Wingdings 3</vt:lpstr>
      <vt:lpstr>Filo</vt:lpstr>
      <vt:lpstr>La dimensione psicologica relazionale del paziente terminale e della sua famiglia</vt:lpstr>
      <vt:lpstr>Presentazione standard di PowerPoint</vt:lpstr>
      <vt:lpstr>Presentazione standard di PowerPoint</vt:lpstr>
      <vt:lpstr>Il percorso che affronta ogni malato terminale</vt:lpstr>
      <vt:lpstr>Il percorso che affronta ogni malato terminale</vt:lpstr>
      <vt:lpstr>Il percorso che affronta ogni malato terminale</vt:lpstr>
      <vt:lpstr>Il percorso che affronta ogni malato terminale</vt:lpstr>
      <vt:lpstr>Il percorso che affronta ogni malato terminale</vt:lpstr>
      <vt:lpstr>IL MODELLO A CINQUE FASI DI KUBLER ROSS</vt:lpstr>
      <vt:lpstr>IL MODELLO A CINQUE FASI DI KUBLER ROSS</vt:lpstr>
      <vt:lpstr>IL MODELLO A CINQUE FASI DI KUBLER ROSS</vt:lpstr>
      <vt:lpstr>IL MODELLO A CINQUE FASI DI KUBLER ROSS</vt:lpstr>
      <vt:lpstr>IL MODELLO A CINQUE FASI DI KUBLER ROSS</vt:lpstr>
      <vt:lpstr>“Ogni volta che trascorro del tempo con una persona che sta morendo trovo in effetti una persona che vive. Morire è il processo che inizia pochi minuti prima della morte, quando il cervello viene privato dell'ossigeno; tutto il resto è vivere.”</vt:lpstr>
      <vt:lpstr>Cura e prendersi cura</vt:lpstr>
      <vt:lpstr>Presentazione standard di PowerPoint</vt:lpstr>
      <vt:lpstr>Cicely Saunders : 1967 St. Christopher’s Hospice</vt:lpstr>
      <vt:lpstr>Dolore totale</vt:lpstr>
      <vt:lpstr>Presentazione standard di PowerPoint</vt:lpstr>
      <vt:lpstr>Presentazione standard di PowerPoint</vt:lpstr>
      <vt:lpstr>Presentazione standard di PowerPoint</vt:lpstr>
      <vt:lpstr>Come si sta davanti al dolore?</vt:lpstr>
      <vt:lpstr>La famiglia del paziente terminale</vt:lpstr>
      <vt:lpstr>La famiglia di fronte alla malattia</vt:lpstr>
      <vt:lpstr>Prepararsi INSIEME alla morte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dimensione psicologica relazionale del paziente terminale e della sua famiglia</dc:title>
  <dc:creator>User</dc:creator>
  <cp:lastModifiedBy>User</cp:lastModifiedBy>
  <cp:revision>45</cp:revision>
  <dcterms:created xsi:type="dcterms:W3CDTF">2016-04-13T13:41:20Z</dcterms:created>
  <dcterms:modified xsi:type="dcterms:W3CDTF">2016-04-22T12:53:31Z</dcterms:modified>
</cp:coreProperties>
</file>