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8"/>
  </p:notesMasterIdLst>
  <p:sldIdLst>
    <p:sldId id="264" r:id="rId2"/>
    <p:sldId id="265" r:id="rId3"/>
    <p:sldId id="267" r:id="rId4"/>
    <p:sldId id="266" r:id="rId5"/>
    <p:sldId id="256" r:id="rId6"/>
    <p:sldId id="273" r:id="rId7"/>
    <p:sldId id="268" r:id="rId8"/>
    <p:sldId id="260" r:id="rId9"/>
    <p:sldId id="258" r:id="rId10"/>
    <p:sldId id="274" r:id="rId11"/>
    <p:sldId id="275" r:id="rId12"/>
    <p:sldId id="269" r:id="rId13"/>
    <p:sldId id="270" r:id="rId14"/>
    <p:sldId id="271" r:id="rId15"/>
    <p:sldId id="272" r:id="rId16"/>
    <p:sldId id="263" r:id="rId17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7D"/>
    <a:srgbClr val="FFE389"/>
    <a:srgbClr val="FFDB69"/>
    <a:srgbClr val="FFC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5" autoAdjust="0"/>
    <p:restoredTop sz="90300" autoAdjust="0"/>
  </p:normalViewPr>
  <p:slideViewPr>
    <p:cSldViewPr>
      <p:cViewPr>
        <p:scale>
          <a:sx n="55" d="100"/>
          <a:sy n="55" d="100"/>
        </p:scale>
        <p:origin x="-1584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AE6B2176-6B11-4075-8783-1FD1B7C4E6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869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AFB68E-EC50-4F4B-B5B1-D9BF65406916}" type="slidenum">
              <a:rPr lang="it-IT" smtClean="0"/>
              <a:pPr/>
              <a:t>1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014EAE-D860-41D1-8938-258D1EFB9A21}" type="slidenum">
              <a:rPr lang="it-IT" smtClean="0"/>
              <a:pPr/>
              <a:t>4</a:t>
            </a:fld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A88D9C-974F-4531-93AE-85E621D7844F}" type="slidenum">
              <a:rPr lang="it-IT" smtClean="0"/>
              <a:pPr/>
              <a:t>5</a:t>
            </a:fld>
            <a:endParaRPr lang="it-IT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/>
              <a:t>Fare clic per aggiungere note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0B2133-263B-404F-BE71-1A51DCA2DC6D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buFontTx/>
              <a:buChar char="•"/>
            </a:pPr>
            <a:r>
              <a:rPr lang="it-IT" smtClean="0"/>
              <a:t>Aspetti positivi della presentazione per il pubblico: il pubblico adulto sarà più interessato a un argomento se ne vengono illustrati i vantaggi che ne possono derivare.</a:t>
            </a:r>
          </a:p>
          <a:p>
            <a:pPr lvl="1" eaLnBrk="1" hangingPunct="1">
              <a:buFontTx/>
              <a:buChar char="•"/>
            </a:pPr>
            <a:r>
              <a:rPr lang="it-IT" smtClean="0"/>
              <a:t>Livello di esperienza del relatore nell'ambito specifico: illustrare brevemente le proprie credenziali nell'area specifica o spiegare le ragioni per cui i partecipanti dovrebbero prestare attenzione alla presentazione.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1638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D71855-DCAE-47A4-9775-0AA0442C6360}" type="slidenum">
              <a:rPr lang="it-IT" smtClean="0"/>
              <a:pPr/>
              <a:t>8</a:t>
            </a:fld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F81E2F-0BC3-4081-8A4A-9554ABF912A1}" type="slidenum">
              <a:rPr lang="it-IT" smtClean="0"/>
              <a:pPr/>
              <a:t>9</a:t>
            </a:fld>
            <a:endParaRPr lang="it-IT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b="1" smtClean="0"/>
              <a:t>Esempi di obiettivi</a:t>
            </a:r>
          </a:p>
          <a:p>
            <a:pPr eaLnBrk="1" hangingPunct="1"/>
            <a:r>
              <a:rPr lang="it-IT" smtClean="0"/>
              <a:t>Al termine della lezione si sarà in grado di:</a:t>
            </a:r>
          </a:p>
          <a:p>
            <a:pPr lvl="1" eaLnBrk="1" hangingPunct="1">
              <a:buFontTx/>
              <a:buChar char="•"/>
            </a:pPr>
            <a:r>
              <a:rPr lang="it-IT" smtClean="0"/>
              <a:t>Salvare file nel server Web del team.</a:t>
            </a:r>
          </a:p>
          <a:p>
            <a:pPr lvl="1" eaLnBrk="1" hangingPunct="1">
              <a:buFontTx/>
              <a:buChar char="•"/>
            </a:pPr>
            <a:r>
              <a:rPr lang="it-IT" smtClean="0"/>
              <a:t>Spostare file in percorsi diversi nel server Web del team.</a:t>
            </a:r>
          </a:p>
          <a:p>
            <a:pPr lvl="1" eaLnBrk="1" hangingPunct="1">
              <a:buFontTx/>
              <a:buChar char="•"/>
            </a:pPr>
            <a:r>
              <a:rPr lang="it-IT" smtClean="0"/>
              <a:t>Condividere file sul server Web del team.</a:t>
            </a:r>
          </a:p>
          <a:p>
            <a:pPr eaLnBrk="1" hangingPunct="1">
              <a:buFontTx/>
              <a:buChar char="•"/>
            </a:pPr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2150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98BA4-91F0-4120-B87A-90ED4E8E2791}" type="slidenum">
              <a:rPr lang="it-IT" smtClean="0"/>
              <a:pPr/>
              <a:t>15</a:t>
            </a:fld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2150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98BA4-91F0-4120-B87A-90ED4E8E2791}" type="slidenum">
              <a:rPr lang="it-IT" smtClean="0"/>
              <a:pPr/>
              <a:t>16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81AC-5DA9-4262-A36B-1AAC97118C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547F0-17C7-4FBD-BEE6-722DC4005B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56825-C845-47D4-9E71-CA587165EA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91D47-8F28-4D11-A423-010AE1991B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F5078-522D-4BAB-B54C-3B9FE6CF6D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48651-A1A8-448F-A283-0D281E73D8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88D5D-C4D8-4645-8BF2-7B042D53BC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48DC8-386A-4AA4-9BDE-4F6500CEE47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C331C-38A8-4561-A459-47A8C8CFD94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99BEB-61F8-4995-8DC6-83A196DB74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91251-878B-4462-BB17-75AA25F714C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A4E60-23FD-4E14-BCA2-751EA8543A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8EF6DA-EDE9-47A8-BD03-15A8F4A0EB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ctrTitle"/>
          </p:nvPr>
        </p:nvSpPr>
        <p:spPr>
          <a:xfrm>
            <a:off x="179512" y="1988840"/>
            <a:ext cx="6264696" cy="1968951"/>
          </a:xfrm>
        </p:spPr>
        <p:txBody>
          <a:bodyPr/>
          <a:lstStyle/>
          <a:p>
            <a:r>
              <a:rPr lang="it-IT" b="1" dirty="0" smtClean="0">
                <a:latin typeface="a song for jennifer" pitchFamily="2" charset="0"/>
              </a:rPr>
              <a:t>L’accompagnamento spirituale del morente</a:t>
            </a:r>
            <a:endParaRPr lang="it-IT" b="1" dirty="0">
              <a:latin typeface="a song for jennifer" pitchFamily="2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551712" y="620688"/>
            <a:ext cx="259228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>
                <a:solidFill>
                  <a:schemeClr val="bg1"/>
                </a:solidFill>
                <a:latin typeface="+mn-lt"/>
              </a:rPr>
              <a:t>La maggior preoccupazione dell’uomo non è </a:t>
            </a:r>
            <a:endParaRPr lang="it-IT" sz="2000" b="1" i="1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it-IT" sz="2000" b="1" i="1" dirty="0" smtClean="0">
                <a:solidFill>
                  <a:schemeClr val="bg1"/>
                </a:solidFill>
                <a:latin typeface="+mn-lt"/>
              </a:rPr>
              <a:t>la </a:t>
            </a:r>
            <a:r>
              <a:rPr lang="it-IT" sz="2000" b="1" i="1" dirty="0">
                <a:solidFill>
                  <a:schemeClr val="bg1"/>
                </a:solidFill>
                <a:latin typeface="+mn-lt"/>
              </a:rPr>
              <a:t>ricerca del </a:t>
            </a:r>
            <a:r>
              <a:rPr lang="it-IT" sz="2000" b="1" i="1" dirty="0" smtClean="0">
                <a:solidFill>
                  <a:schemeClr val="bg1"/>
                </a:solidFill>
                <a:latin typeface="+mn-lt"/>
              </a:rPr>
              <a:t>piacere o </a:t>
            </a:r>
            <a:r>
              <a:rPr lang="it-IT" sz="2000" b="1" i="1" dirty="0">
                <a:solidFill>
                  <a:schemeClr val="bg1"/>
                </a:solidFill>
                <a:latin typeface="+mn-lt"/>
              </a:rPr>
              <a:t>il tentativo di evitare il dolore,</a:t>
            </a:r>
          </a:p>
          <a:p>
            <a:pPr algn="ctr"/>
            <a:r>
              <a:rPr lang="it-IT" sz="2000" b="1" i="1" dirty="0">
                <a:solidFill>
                  <a:schemeClr val="bg1"/>
                </a:solidFill>
                <a:latin typeface="+mn-lt"/>
              </a:rPr>
              <a:t>ma la comprensione del senso della sua vita.</a:t>
            </a:r>
          </a:p>
          <a:p>
            <a:pPr algn="ctr"/>
            <a:r>
              <a:rPr lang="it-IT" sz="2000" b="1" i="1" dirty="0">
                <a:solidFill>
                  <a:schemeClr val="bg1"/>
                </a:solidFill>
                <a:latin typeface="+mn-lt"/>
              </a:rPr>
              <a:t>Ecco perché l’uomo è perfino disposto a soffrire,</a:t>
            </a:r>
          </a:p>
          <a:p>
            <a:pPr algn="ctr"/>
            <a:r>
              <a:rPr lang="it-IT" sz="2000" b="1" i="1" dirty="0">
                <a:solidFill>
                  <a:schemeClr val="bg1"/>
                </a:solidFill>
                <a:latin typeface="+mn-lt"/>
              </a:rPr>
              <a:t>a condizione però di sapere che le sue sofferenze</a:t>
            </a:r>
          </a:p>
          <a:p>
            <a:pPr algn="ctr"/>
            <a:r>
              <a:rPr lang="it-IT" sz="2000" b="1" i="1" dirty="0">
                <a:solidFill>
                  <a:schemeClr val="bg1"/>
                </a:solidFill>
                <a:latin typeface="+mn-lt"/>
              </a:rPr>
              <a:t>hanno un significato.</a:t>
            </a:r>
          </a:p>
          <a:p>
            <a:pPr algn="ctr"/>
            <a:endParaRPr lang="it-IT" i="1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it-IT" i="1" dirty="0" smtClean="0">
                <a:solidFill>
                  <a:schemeClr val="bg1"/>
                </a:solidFill>
                <a:latin typeface="+mn-lt"/>
              </a:rPr>
              <a:t>Viktor </a:t>
            </a:r>
            <a:r>
              <a:rPr lang="it-IT" i="1" dirty="0" err="1">
                <a:solidFill>
                  <a:schemeClr val="bg1"/>
                </a:solidFill>
                <a:latin typeface="+mn-lt"/>
              </a:rPr>
              <a:t>Frankl</a:t>
            </a:r>
            <a:endParaRPr lang="it-IT" i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 txBox="1">
            <a:spLocks/>
          </p:cNvSpPr>
          <p:nvPr/>
        </p:nvSpPr>
        <p:spPr bwMode="auto">
          <a:xfrm>
            <a:off x="107504" y="908720"/>
            <a:ext cx="666254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it-IT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Essere in contatto con la propria spiritualità</a:t>
            </a:r>
          </a:p>
          <a:p>
            <a:pPr>
              <a:buClr>
                <a:srgbClr val="330066"/>
              </a:buClr>
            </a:pPr>
            <a:r>
              <a:rPr kumimoji="0" lang="it-IT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Considerare la persona u</a:t>
            </a:r>
            <a:r>
              <a:rPr lang="it-IT" sz="2400" kern="0" noProof="0" dirty="0" smtClean="0">
                <a:solidFill>
                  <a:srgbClr val="000000"/>
                </a:solidFill>
              </a:rPr>
              <a:t>mana </a:t>
            </a:r>
            <a:r>
              <a:rPr lang="it-IT" sz="2400" kern="0" dirty="0">
                <a:solidFill>
                  <a:srgbClr val="000000"/>
                </a:solidFill>
              </a:rPr>
              <a:t>come un  «mistero»</a:t>
            </a:r>
          </a:p>
          <a:p>
            <a:pPr lvl="0">
              <a:buClr>
                <a:srgbClr val="330066"/>
              </a:buClr>
            </a:pPr>
            <a:r>
              <a:rPr lang="it-IT" sz="2400" kern="0" dirty="0" smtClean="0">
                <a:solidFill>
                  <a:srgbClr val="000000"/>
                </a:solidFill>
              </a:rPr>
              <a:t>Stabilire </a:t>
            </a:r>
            <a:r>
              <a:rPr lang="it-IT" sz="2400" kern="0" dirty="0">
                <a:solidFill>
                  <a:srgbClr val="000000"/>
                </a:solidFill>
              </a:rPr>
              <a:t>un rapporto di </a:t>
            </a:r>
            <a:r>
              <a:rPr lang="it-IT" sz="2400" kern="0" dirty="0" smtClean="0">
                <a:solidFill>
                  <a:srgbClr val="000000"/>
                </a:solidFill>
              </a:rPr>
              <a:t>vicinanza</a:t>
            </a:r>
          </a:p>
          <a:p>
            <a:pPr lvl="0">
              <a:buClr>
                <a:srgbClr val="330066"/>
              </a:buClr>
            </a:pPr>
            <a:r>
              <a:rPr lang="it-IT" sz="2400" kern="0" dirty="0" smtClean="0">
                <a:solidFill>
                  <a:srgbClr val="000000"/>
                </a:solidFill>
              </a:rPr>
              <a:t>Cogliere </a:t>
            </a:r>
            <a:r>
              <a:rPr lang="it-IT" sz="2400" kern="0" dirty="0">
                <a:solidFill>
                  <a:srgbClr val="000000"/>
                </a:solidFill>
              </a:rPr>
              <a:t>la domanda di </a:t>
            </a:r>
            <a:r>
              <a:rPr lang="it-IT" sz="2400" kern="0" dirty="0" smtClean="0">
                <a:solidFill>
                  <a:srgbClr val="000000"/>
                </a:solidFill>
              </a:rPr>
              <a:t>accompagnamento spirituale</a:t>
            </a:r>
          </a:p>
          <a:p>
            <a:r>
              <a:rPr lang="it-IT" sz="2400" dirty="0"/>
              <a:t>Identificare il quadro in cui la persona vuole situare il proprio "dibattito" spirituale</a:t>
            </a:r>
          </a:p>
          <a:p>
            <a:r>
              <a:rPr lang="it-IT" sz="2400" dirty="0" smtClean="0"/>
              <a:t>Aiutare </a:t>
            </a:r>
            <a:r>
              <a:rPr lang="it-IT" sz="2400" dirty="0"/>
              <a:t>il morente ad utilizzare le proprie risorse spirituali</a:t>
            </a:r>
          </a:p>
          <a:p>
            <a:pPr lvl="0">
              <a:buClr>
                <a:srgbClr val="330066"/>
              </a:buClr>
            </a:pPr>
            <a:endParaRPr lang="it-IT" sz="1600" kern="0" dirty="0">
              <a:solidFill>
                <a:srgbClr val="000000"/>
              </a:solidFill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771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 txBox="1">
            <a:spLocks/>
          </p:cNvSpPr>
          <p:nvPr/>
        </p:nvSpPr>
        <p:spPr bwMode="auto">
          <a:xfrm>
            <a:off x="179512" y="980728"/>
            <a:ext cx="662473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it-IT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La ricerca di un significato della vita e dell’esperienza vissuta all’approssimarsi della morte. 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it-IT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Il bisogno di essere e di continuare ad essere considerato un "soggetto".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it-IT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Bisogno di riconciliazione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it-IT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Bisogno di sentirsi in comunione con gli altri e anche con gli altri ammalati.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it-IT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Bisogno di prendere decisioni morali appropriate.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it-IT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Bisogno di dire addio in maniera serena.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691680" y="188640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I bisogni del morente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73858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1000" b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3528" y="692696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+mn-lt"/>
              </a:rPr>
              <a:t>Ascoltare per aiutare a trovare un </a:t>
            </a:r>
            <a:r>
              <a:rPr lang="it-IT" sz="2000" b="1" dirty="0" err="1" smtClean="0">
                <a:latin typeface="+mn-lt"/>
              </a:rPr>
              <a:t>significato…</a:t>
            </a:r>
            <a:endParaRPr lang="it-IT" sz="2000" b="1" dirty="0" smtClean="0">
              <a:latin typeface="+mn-lt"/>
            </a:endParaRPr>
          </a:p>
          <a:p>
            <a:r>
              <a:rPr lang="it-IT" sz="2000" b="1" dirty="0" smtClean="0">
                <a:latin typeface="+mn-lt"/>
              </a:rPr>
              <a:t>Non siamo noi a dare il significato della malattia altrui</a:t>
            </a:r>
          </a:p>
          <a:p>
            <a:r>
              <a:rPr lang="it-IT" sz="2000" b="1" dirty="0" err="1" smtClean="0">
                <a:latin typeface="+mn-lt"/>
              </a:rPr>
              <a:t>Esempi…</a:t>
            </a:r>
            <a:r>
              <a:rPr lang="it-IT" sz="2000" b="1" dirty="0" smtClean="0">
                <a:latin typeface="+mn-lt"/>
              </a:rPr>
              <a:t> Sergio</a:t>
            </a:r>
            <a:endParaRPr lang="it-IT" sz="2000" b="1" dirty="0">
              <a:latin typeface="+mn-l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9512" y="1866304"/>
            <a:ext cx="69127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+mn-lt"/>
              </a:rPr>
              <a:t>«Muoiono tante persone qui?»</a:t>
            </a:r>
          </a:p>
          <a:p>
            <a:r>
              <a:rPr lang="it-IT" sz="2400" dirty="0" smtClean="0">
                <a:latin typeface="+mn-lt"/>
              </a:rPr>
              <a:t>«Sento che ormai non ce la posso fare più!»</a:t>
            </a:r>
          </a:p>
          <a:p>
            <a:r>
              <a:rPr lang="it-IT" sz="2400" dirty="0" smtClean="0">
                <a:latin typeface="+mn-lt"/>
              </a:rPr>
              <a:t>«La vuoi capire che sto morendo?...».</a:t>
            </a:r>
          </a:p>
          <a:p>
            <a:endParaRPr lang="it-IT" sz="2400" dirty="0" smtClean="0">
              <a:latin typeface="+mn-lt"/>
            </a:endParaRPr>
          </a:p>
          <a:p>
            <a:r>
              <a:rPr lang="it-IT" sz="2400" b="1" dirty="0" smtClean="0">
                <a:latin typeface="+mn-lt"/>
              </a:rPr>
              <a:t>le risposte «di fuga» possono bloccare il dialogo:</a:t>
            </a:r>
          </a:p>
          <a:p>
            <a:r>
              <a:rPr lang="it-IT" sz="2400" dirty="0" smtClean="0">
                <a:latin typeface="+mn-lt"/>
              </a:rPr>
              <a:t> </a:t>
            </a:r>
          </a:p>
          <a:p>
            <a:r>
              <a:rPr lang="it-IT" sz="2400" dirty="0" smtClean="0">
                <a:latin typeface="+mn-lt"/>
              </a:rPr>
              <a:t>«Ma no, qui non muore nessuno»</a:t>
            </a:r>
          </a:p>
          <a:p>
            <a:r>
              <a:rPr lang="it-IT" sz="2400" dirty="0" smtClean="0">
                <a:latin typeface="+mn-lt"/>
              </a:rPr>
              <a:t>«Dai, vedrai che tra un po’ ti rimetti e starai sicuramente meglio»</a:t>
            </a:r>
          </a:p>
          <a:p>
            <a:r>
              <a:rPr lang="it-IT" sz="2400" dirty="0" smtClean="0">
                <a:latin typeface="+mn-lt"/>
              </a:rPr>
              <a:t>«Ma cosa dici? Non devi assolutamente pensare queste cose».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620688"/>
            <a:ext cx="48965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+mn-lt"/>
              </a:rPr>
              <a:t>Riconoscere e accogliere domande come queste significa offrire la possibilità di manifestare la voglia di stare con l’altro dentro uno spazio che potremmo sentire decisamente poco familiare.</a:t>
            </a:r>
            <a:endParaRPr lang="it-IT" sz="2000" b="1" dirty="0">
              <a:latin typeface="+mn-l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3212976"/>
            <a:ext cx="64087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+mn-lt"/>
              </a:rPr>
              <a:t>«C’è una ragione particolare che ti ha spinto a farmi questa domanda?»</a:t>
            </a:r>
          </a:p>
          <a:p>
            <a:r>
              <a:rPr lang="it-IT" sz="2000" b="1" dirty="0" smtClean="0">
                <a:latin typeface="+mn-lt"/>
              </a:rPr>
              <a:t>«Senti che le tue condizioni fisiche sono peggiorate?</a:t>
            </a:r>
          </a:p>
          <a:p>
            <a:r>
              <a:rPr lang="it-IT" sz="2000" b="1" dirty="0" smtClean="0">
                <a:latin typeface="+mn-lt"/>
              </a:rPr>
              <a:t>C’è qualcosa che ti sta particolarmente</a:t>
            </a:r>
          </a:p>
          <a:p>
            <a:r>
              <a:rPr lang="it-IT" sz="2000" b="1" dirty="0" smtClean="0">
                <a:latin typeface="+mn-lt"/>
              </a:rPr>
              <a:t>preoccupando?»</a:t>
            </a:r>
          </a:p>
          <a:p>
            <a:r>
              <a:rPr lang="it-IT" sz="2000" b="1" dirty="0" smtClean="0">
                <a:latin typeface="+mn-lt"/>
              </a:rPr>
              <a:t>«Senti il bisogno di parlare con qualcuno che ti possa aiutare in questo momento ad affrontare quello che stai</a:t>
            </a:r>
          </a:p>
          <a:p>
            <a:r>
              <a:rPr lang="it-IT" sz="2000" b="1" dirty="0" smtClean="0">
                <a:latin typeface="+mn-lt"/>
              </a:rPr>
              <a:t>vivendo?»</a:t>
            </a:r>
            <a:endParaRPr lang="it-IT" sz="2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43608" y="1196752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+mj-lt"/>
              </a:rPr>
              <a:t>Far passare dai “perché?” Ai “Come?”</a:t>
            </a:r>
            <a:endParaRPr lang="it-IT" sz="2000" b="1" dirty="0">
              <a:latin typeface="+mj-l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43608" y="2420888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+mj-lt"/>
              </a:rPr>
              <a:t>Fare i conti con se stessi e i propri limiti,</a:t>
            </a:r>
          </a:p>
          <a:p>
            <a:r>
              <a:rPr lang="it-IT" sz="2000" b="1" dirty="0" smtClean="0">
                <a:latin typeface="+mj-lt"/>
              </a:rPr>
              <a:t>Ma anche con i limiti che impongono i malati</a:t>
            </a:r>
            <a:endParaRPr lang="it-IT" sz="2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t="-1000" r="-60000" b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it-IT" sz="3200" b="1" dirty="0" smtClean="0"/>
              <a:t>La dimensione spirituale e la vita nel tempo</a:t>
            </a: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468313" y="2060575"/>
            <a:ext cx="1655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/>
              <a:t>Il Passato</a:t>
            </a:r>
            <a:endParaRPr lang="it-IT"/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468313" y="3995738"/>
            <a:ext cx="1439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/>
              <a:t>Il presente</a:t>
            </a:r>
            <a:endParaRPr lang="it-IT"/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539750" y="5580063"/>
            <a:ext cx="12239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/>
              <a:t>Il Futuro</a:t>
            </a:r>
            <a:endParaRPr lang="it-IT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771775" y="1146175"/>
            <a:ext cx="6048375" cy="23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6119813" algn="l"/>
              </a:tabLst>
            </a:pPr>
            <a:r>
              <a:rPr lang="it-IT" b="1" dirty="0">
                <a:latin typeface="Calibri" pitchFamily="34" charset="0"/>
              </a:rPr>
              <a:t>Il volontario deve essere in grado di ascoltare e far sì che l’ammalato si apra alla narrazione della sua vita. Cogliete nelle parole l’amore che hanno dato e cercate poi di ridirglielo e di far vedere loro i frutti dei loro sacrifici, non è facile certo, ma qui noi attuiamo un vero accompagnamento spirituale e lasciamo emergere quello che è il vangelo che ogni persona porta in sé … in ogni vita c’è un po’ di vangelo e questo va fatto emergere.</a:t>
            </a:r>
            <a:endParaRPr lang="it-IT" sz="2000" b="1" dirty="0">
              <a:latin typeface="Calibri" pitchFamily="34" charset="0"/>
            </a:endParaRPr>
          </a:p>
        </p:txBody>
      </p:sp>
      <p:sp>
        <p:nvSpPr>
          <p:cNvPr id="9" name="Freccia a destra 8"/>
          <p:cNvSpPr/>
          <p:nvPr/>
        </p:nvSpPr>
        <p:spPr>
          <a:xfrm>
            <a:off x="1763713" y="2060575"/>
            <a:ext cx="863600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1763713" y="4005263"/>
            <a:ext cx="863600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2" name="Freccia a destra 11"/>
          <p:cNvSpPr/>
          <p:nvPr/>
        </p:nvSpPr>
        <p:spPr>
          <a:xfrm>
            <a:off x="1763688" y="5589588"/>
            <a:ext cx="865188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771775" y="5391150"/>
            <a:ext cx="6048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it-IT" b="1" dirty="0">
                <a:latin typeface="+mj-lt"/>
              </a:rPr>
              <a:t>Guardare al futuro con speranza con la consapevolezza che nulla andrà perso, che incontreremo di nuovo coloro che abbiamo e ci hanno amati.</a:t>
            </a: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2771775" y="3884910"/>
            <a:ext cx="60483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it-IT" b="1" dirty="0">
                <a:latin typeface="+mj-lt"/>
                <a:ea typeface="Calibri" pitchFamily="34" charset="0"/>
                <a:cs typeface="Times New Roman" pitchFamily="18" charset="0"/>
              </a:rPr>
              <a:t>Il volontario è invitato a mostrare il bene che il sofferente può ancora fare ed è tanto anche se è morente.</a:t>
            </a:r>
            <a:endParaRPr lang="it-IT" b="1" dirty="0">
              <a:latin typeface="+mj-lt"/>
            </a:endParaRPr>
          </a:p>
          <a:p>
            <a:pPr algn="just" eaLnBrk="0" hangingPunct="0">
              <a:defRPr/>
            </a:pPr>
            <a:r>
              <a:rPr lang="it-IT" b="1" i="1" dirty="0">
                <a:latin typeface="+mj-lt"/>
                <a:ea typeface="Calibri" pitchFamily="34" charset="0"/>
                <a:cs typeface="Times New Roman" pitchFamily="18" charset="0"/>
              </a:rPr>
              <a:t>Soffro perché? Soffro per chi? </a:t>
            </a:r>
            <a:endParaRPr lang="it-IT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9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45057" grpId="0"/>
      <p:bldP spid="9" grpId="0" animBg="1"/>
      <p:bldP spid="10" grpId="0" animBg="1"/>
      <p:bldP spid="12" grpId="0" animBg="1"/>
      <p:bldP spid="13" grpId="0"/>
      <p:bldP spid="593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stretch>
            <a:fillRect l="-2000" t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4"/>
          <p:cNvSpPr txBox="1">
            <a:spLocks noGrp="1"/>
          </p:cNvSpPr>
          <p:nvPr>
            <p:ph type="title"/>
          </p:nvPr>
        </p:nvSpPr>
        <p:spPr>
          <a:xfrm>
            <a:off x="251520" y="2132856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 smtClean="0">
                <a:solidFill>
                  <a:schemeClr val="bg1"/>
                </a:solidFill>
                <a:latin typeface="+mj-lt"/>
              </a:rPr>
              <a:t>Solo quando saremo disposti a lasciare</a:t>
            </a:r>
          </a:p>
          <a:p>
            <a:r>
              <a:rPr lang="it-IT" sz="2800" b="1" i="1" dirty="0" smtClean="0">
                <a:solidFill>
                  <a:schemeClr val="bg1"/>
                </a:solidFill>
                <a:latin typeface="+mj-lt"/>
              </a:rPr>
              <a:t>che il loro morire ci aiuti a morire bene</a:t>
            </a:r>
          </a:p>
          <a:p>
            <a:r>
              <a:rPr lang="it-IT" sz="2800" b="1" i="1" dirty="0" smtClean="0">
                <a:solidFill>
                  <a:schemeClr val="bg1"/>
                </a:solidFill>
                <a:latin typeface="+mj-lt"/>
              </a:rPr>
              <a:t>potremo aiutare loro a vivere bene.</a:t>
            </a:r>
          </a:p>
          <a:p>
            <a:r>
              <a:rPr lang="it-IT" sz="2800" b="1" i="1" dirty="0" smtClean="0">
                <a:solidFill>
                  <a:schemeClr val="bg1"/>
                </a:solidFill>
                <a:latin typeface="+mj-lt"/>
              </a:rPr>
              <a:t>Quando possiamo affrontare la morte con speranza,</a:t>
            </a:r>
          </a:p>
          <a:p>
            <a:r>
              <a:rPr lang="it-IT" sz="2800" b="1" i="1" dirty="0" smtClean="0">
                <a:solidFill>
                  <a:schemeClr val="bg1"/>
                </a:solidFill>
                <a:latin typeface="+mj-lt"/>
              </a:rPr>
              <a:t>possiamo vivere la vita con generosità.</a:t>
            </a:r>
          </a:p>
          <a:p>
            <a:pPr algn="r"/>
            <a:r>
              <a:rPr lang="it-IT" sz="2800" dirty="0" smtClean="0">
                <a:solidFill>
                  <a:schemeClr val="bg1"/>
                </a:solidFill>
              </a:rPr>
              <a:t>(</a:t>
            </a:r>
            <a:r>
              <a:rPr lang="it-IT" sz="2800" dirty="0" err="1" smtClean="0">
                <a:solidFill>
                  <a:schemeClr val="bg1"/>
                </a:solidFill>
              </a:rPr>
              <a:t>Nouwen</a:t>
            </a:r>
            <a:r>
              <a:rPr lang="it-IT" sz="2800" dirty="0" smtClean="0">
                <a:solidFill>
                  <a:schemeClr val="bg1"/>
                </a:solidFill>
              </a:rPr>
              <a:t>, 1995)</a:t>
            </a:r>
            <a:endParaRPr lang="it-IT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4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3528" y="548680"/>
            <a:ext cx="60156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latin typeface="+mn-lt"/>
              </a:rPr>
              <a:t>I bisogni spirituali nascono con l’uomo stesso ed evolvono </a:t>
            </a:r>
            <a:r>
              <a:rPr lang="it-IT" sz="2400" b="1" dirty="0" smtClean="0">
                <a:latin typeface="+mn-lt"/>
              </a:rPr>
              <a:t>con lo </a:t>
            </a:r>
            <a:r>
              <a:rPr lang="it-IT" sz="2400" b="1" dirty="0">
                <a:latin typeface="+mn-lt"/>
              </a:rPr>
              <a:t>sviluppo della persona. Tali bisogni possono manifestarsi </a:t>
            </a:r>
            <a:r>
              <a:rPr lang="it-IT" sz="2400" b="1" dirty="0" smtClean="0">
                <a:latin typeface="+mn-lt"/>
              </a:rPr>
              <a:t>come sofferenza </a:t>
            </a:r>
            <a:r>
              <a:rPr lang="it-IT" sz="2400" b="1" dirty="0">
                <a:latin typeface="+mn-lt"/>
              </a:rPr>
              <a:t>spirituale durante la fase avanzata della malattia, in </a:t>
            </a:r>
            <a:r>
              <a:rPr lang="it-IT" sz="2400" b="1" dirty="0" smtClean="0">
                <a:latin typeface="+mn-lt"/>
              </a:rPr>
              <a:t>modo particolare </a:t>
            </a:r>
            <a:r>
              <a:rPr lang="it-IT" sz="2400" b="1" dirty="0">
                <a:latin typeface="+mn-lt"/>
              </a:rPr>
              <a:t>con l’avvicinamento alla morte. Per dimensione </a:t>
            </a:r>
            <a:r>
              <a:rPr lang="it-IT" sz="2400" b="1" dirty="0" smtClean="0">
                <a:latin typeface="+mn-lt"/>
              </a:rPr>
              <a:t>spirituale non </a:t>
            </a:r>
            <a:r>
              <a:rPr lang="it-IT" sz="2400" b="1" dirty="0">
                <a:latin typeface="+mn-lt"/>
              </a:rPr>
              <a:t>si intende solo l’aspetto religioso o confessionale (vale a dire </a:t>
            </a:r>
            <a:r>
              <a:rPr lang="it-IT" sz="2400" b="1" dirty="0" smtClean="0">
                <a:latin typeface="+mn-lt"/>
              </a:rPr>
              <a:t>determinato dall’adesione </a:t>
            </a:r>
            <a:r>
              <a:rPr lang="it-IT" sz="2400" b="1" dirty="0">
                <a:latin typeface="+mn-lt"/>
              </a:rPr>
              <a:t>a una particolare </a:t>
            </a:r>
            <a:r>
              <a:rPr lang="it-IT" sz="2400" b="1" dirty="0" smtClean="0">
                <a:latin typeface="+mn-lt"/>
              </a:rPr>
              <a:t> confessione </a:t>
            </a:r>
            <a:r>
              <a:rPr lang="it-IT" sz="2400" b="1" dirty="0">
                <a:latin typeface="+mn-lt"/>
              </a:rPr>
              <a:t>religiosa), ma </a:t>
            </a:r>
            <a:r>
              <a:rPr lang="it-IT" sz="2400" b="1" dirty="0" smtClean="0">
                <a:latin typeface="+mn-lt"/>
              </a:rPr>
              <a:t>bensì i </a:t>
            </a:r>
            <a:r>
              <a:rPr lang="it-IT" sz="2400" b="1" dirty="0">
                <a:latin typeface="+mn-lt"/>
              </a:rPr>
              <a:t>più ampi ambiti di valori e convinzioni profonde che compongono </a:t>
            </a:r>
            <a:r>
              <a:rPr lang="it-IT" sz="2400" b="1" dirty="0" smtClean="0">
                <a:latin typeface="+mn-lt"/>
              </a:rPr>
              <a:t>la complessità </a:t>
            </a:r>
            <a:r>
              <a:rPr lang="it-IT" sz="2400" b="1" dirty="0">
                <a:latin typeface="+mn-lt"/>
              </a:rPr>
              <a:t>della spiritualità umana. </a:t>
            </a:r>
            <a:endParaRPr lang="it-IT" sz="2400" b="1" dirty="0" smtClean="0">
              <a:latin typeface="+mn-lt"/>
            </a:endParaRPr>
          </a:p>
          <a:p>
            <a:pPr algn="just"/>
            <a:r>
              <a:rPr lang="it-IT" sz="2400" dirty="0" smtClean="0">
                <a:latin typeface="+mn-lt"/>
              </a:rPr>
              <a:t>(</a:t>
            </a:r>
            <a:r>
              <a:rPr lang="it-IT" sz="2400" dirty="0">
                <a:latin typeface="+mn-lt"/>
              </a:rPr>
              <a:t>SICP, 2007)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3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548680"/>
            <a:ext cx="60486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latin typeface="+mn-lt"/>
              </a:rPr>
              <a:t>Si può intendere come spiritualità l’aspirazione dell’uomo a trovare un senso alla sua esistenza, l’insieme delle convinzioni e dei valori che lo guidano e in base ai quali organizza la sua vita, il bisogno di superarsi e di tendere alla trascendenza. Questa dimensione spirituale è anteriore all’adesione a un credo religioso o all’appartenenza a una Chiesa; essa assume la connotazione più specifica di religiosità </a:t>
            </a:r>
            <a:r>
              <a:rPr lang="it-IT" sz="2400" b="1" i="1" dirty="0" smtClean="0">
                <a:latin typeface="+mn-lt"/>
              </a:rPr>
              <a:t>quando trova la sua sorgente o la sua risposta in una fede e nella relazione con Dio e si esprime attraverso un particolare sistema di credenze, simboli, riti, persone che fanno da mediazione tra Dio e l’uomo.</a:t>
            </a:r>
            <a:endParaRPr lang="it-IT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2000" r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it-IT" sz="3200" b="1" smtClean="0"/>
              <a:t>Cos’è la dimensione spirituale?</a:t>
            </a: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684213" y="2060575"/>
            <a:ext cx="2592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/>
              <a:t>La spiritualità umana</a:t>
            </a:r>
            <a:r>
              <a:rPr lang="it-IT"/>
              <a:t>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684213" y="3860800"/>
            <a:ext cx="2879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dirty="0"/>
              <a:t>La spiritualità religiosa</a:t>
            </a:r>
            <a:endParaRPr lang="it-IT" dirty="0"/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251520" y="5580063"/>
            <a:ext cx="33829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dirty="0"/>
              <a:t>La spiritualità confessionale</a:t>
            </a:r>
            <a:endParaRPr lang="it-IT" dirty="0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4644082" y="1562100"/>
            <a:ext cx="381635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6119813" algn="l"/>
              </a:tabLst>
            </a:pPr>
            <a:r>
              <a:rPr lang="it-IT" b="1" dirty="0">
                <a:latin typeface="Calibri" pitchFamily="34" charset="0"/>
                <a:cs typeface="Times New Roman" pitchFamily="18" charset="0"/>
              </a:rPr>
              <a:t>È la componente esistenziale o la qualità propria di ciascun uomo che lo rende disponibile a vivere in sintonia con una dimensione trascendente che abita in lui</a:t>
            </a:r>
            <a:r>
              <a:rPr lang="it-IT" sz="2000" b="1" dirty="0">
                <a:latin typeface="Calibri" pitchFamily="34" charset="0"/>
                <a:cs typeface="Times New Roman" pitchFamily="18" charset="0"/>
              </a:rPr>
              <a:t>.</a:t>
            </a:r>
            <a:endParaRPr lang="it-IT" sz="2000" b="1" dirty="0"/>
          </a:p>
        </p:txBody>
      </p:sp>
      <p:sp>
        <p:nvSpPr>
          <p:cNvPr id="9" name="Freccia a destra 8"/>
          <p:cNvSpPr/>
          <p:nvPr/>
        </p:nvSpPr>
        <p:spPr>
          <a:xfrm>
            <a:off x="3491880" y="2060848"/>
            <a:ext cx="865188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3563888" y="3860800"/>
            <a:ext cx="863600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644008" y="3227388"/>
            <a:ext cx="38163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6119813" algn="l"/>
              </a:tabLst>
            </a:pPr>
            <a:r>
              <a:rPr lang="it-IT" b="1" dirty="0">
                <a:latin typeface="Calibri" pitchFamily="34" charset="0"/>
              </a:rPr>
              <a:t>Quando lo spirituale (i grandi interrogativi e le profonde aspirazioni...) trova la sua sorgente o la sua risposta in una religiosità che si esprime attraverso un particolare sistema di credenze e pratiche</a:t>
            </a:r>
            <a:r>
              <a:rPr lang="it-IT" dirty="0">
                <a:latin typeface="Calibri" pitchFamily="34" charset="0"/>
              </a:rPr>
              <a:t>.</a:t>
            </a:r>
            <a:endParaRPr lang="it-IT" sz="2000" dirty="0">
              <a:latin typeface="Calibri" pitchFamily="34" charset="0"/>
            </a:endParaRPr>
          </a:p>
        </p:txBody>
      </p:sp>
      <p:sp>
        <p:nvSpPr>
          <p:cNvPr id="12" name="Freccia a destra 11"/>
          <p:cNvSpPr/>
          <p:nvPr/>
        </p:nvSpPr>
        <p:spPr>
          <a:xfrm>
            <a:off x="3563888" y="5517232"/>
            <a:ext cx="863600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644008" y="5181600"/>
            <a:ext cx="3816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it-IT" b="1" dirty="0">
                <a:latin typeface="+mj-lt"/>
              </a:rPr>
              <a:t>Quando assume connotazioni specifiche a seconda del credo religioso in cui è inserita (religione cristiana, giudea, mussulmana...)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45057" grpId="0"/>
      <p:bldP spid="9" grpId="0" animBg="1"/>
      <p:bldP spid="10" grpId="0" animBg="1"/>
      <p:bldP spid="11" grpId="0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Immagine 3" descr="le dimensioni della persona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 t="3723" b="6383"/>
          <a:stretch>
            <a:fillRect/>
          </a:stretch>
        </p:blipFill>
        <p:spPr bwMode="auto">
          <a:xfrm>
            <a:off x="539552" y="1196752"/>
            <a:ext cx="5472113" cy="4464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71472" y="1700808"/>
            <a:ext cx="572872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atin typeface="Berlin Sans FB" pitchFamily="34" charset="0"/>
                <a:ea typeface="Calibri" pitchFamily="34" charset="0"/>
                <a:cs typeface="Times New Roman" pitchFamily="18" charset="0"/>
              </a:rPr>
              <a:t>Qu</a:t>
            </a:r>
            <a:r>
              <a:rPr kumimoji="0" lang="it-IT" sz="2400" b="0" u="none" strike="noStrike" cap="none" normalizeH="0" baseline="0" dirty="0" smtClean="0">
                <a:ln>
                  <a:noFill/>
                </a:ln>
                <a:latin typeface="Berlin Sans FB" pitchFamily="34" charset="0"/>
                <a:ea typeface="Calibri" pitchFamily="34" charset="0"/>
                <a:cs typeface="Times New Roman" pitchFamily="18" charset="0"/>
              </a:rPr>
              <a:t>ali sono gli effetti della malattia sulla spiritualità o meglio sulla fede della persona ammalata? I casi sono molteplici c’è chi si converte, c’è chi invece si chiude alla fede e chi invece si apre a Dio e si consegna ulteriormente alla sua volontà, facendo della sua malattia un’occasione di vero cammino verso la santità.</a:t>
            </a:r>
            <a:endParaRPr kumimoji="0" lang="it-IT" sz="2400" b="0" u="none" strike="noStrike" cap="none" normalizeH="0" baseline="0" dirty="0" smtClean="0">
              <a:ln>
                <a:noFill/>
              </a:ln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550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0" b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20688"/>
            <a:ext cx="6624414" cy="7747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Alcuni casi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251520" y="1700808"/>
            <a:ext cx="583264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>
              <a:buFontTx/>
              <a:buAutoNum type="arabicPeriod"/>
            </a:pPr>
            <a:r>
              <a:rPr lang="it-IT" sz="2000" b="1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it-IT" sz="2000" dirty="0" smtClean="0">
                <a:ea typeface="Calibri" pitchFamily="34" charset="0"/>
                <a:cs typeface="Times New Roman" pitchFamily="18" charset="0"/>
              </a:rPr>
              <a:t>donna</a:t>
            </a:r>
            <a:r>
              <a:rPr lang="it-IT" sz="2000" b="1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it-IT" sz="2000" dirty="0">
                <a:ea typeface="Calibri" pitchFamily="34" charset="0"/>
                <a:cs typeface="Times New Roman" pitchFamily="18" charset="0"/>
              </a:rPr>
              <a:t>praticante</a:t>
            </a:r>
            <a:r>
              <a:rPr lang="it-IT" sz="2000" b="1" dirty="0">
                <a:ea typeface="Calibri" pitchFamily="34" charset="0"/>
                <a:cs typeface="Times New Roman" pitchFamily="18" charset="0"/>
              </a:rPr>
              <a:t>: </a:t>
            </a:r>
            <a:r>
              <a:rPr lang="it-IT" sz="2000" b="1" i="1" dirty="0">
                <a:ea typeface="Calibri" pitchFamily="34" charset="0"/>
                <a:cs typeface="Times New Roman" pitchFamily="18" charset="0"/>
              </a:rPr>
              <a:t>Il mio cuore si è chiuso, voglio bene al Signore, ma non riesco più ad entrare in chiesa.</a:t>
            </a:r>
          </a:p>
          <a:p>
            <a:pPr marL="457200" indent="-457200" algn="just" eaLnBrk="0" hangingPunct="0"/>
            <a:endParaRPr lang="it-IT" sz="2000" b="1" i="1" dirty="0">
              <a:ea typeface="Calibri" pitchFamily="34" charset="0"/>
              <a:cs typeface="Times New Roman" pitchFamily="18" charset="0"/>
            </a:endParaRPr>
          </a:p>
          <a:p>
            <a:pPr marL="457200" indent="-457200" algn="just" eaLnBrk="0" hangingPunct="0"/>
            <a:r>
              <a:rPr lang="it-IT" sz="2000" b="1" dirty="0">
                <a:cs typeface="Arial" charset="0"/>
              </a:rPr>
              <a:t>2.	</a:t>
            </a:r>
            <a:r>
              <a:rPr lang="it-IT" sz="2000" dirty="0">
                <a:cs typeface="Arial" charset="0"/>
              </a:rPr>
              <a:t>Una moglie</a:t>
            </a:r>
            <a:r>
              <a:rPr lang="it-IT" sz="2000" b="1" dirty="0">
                <a:cs typeface="Arial" charset="0"/>
              </a:rPr>
              <a:t>: me la sono presa anche con il Signore. Gli ho parlato tanto, ma Lui non diceva niente, non rispondeva.</a:t>
            </a:r>
          </a:p>
          <a:p>
            <a:pPr marL="457200" indent="-457200" algn="just" eaLnBrk="0" hangingPunct="0">
              <a:buFontTx/>
              <a:buAutoNum type="arabicPeriod"/>
            </a:pPr>
            <a:endParaRPr lang="it-IT" sz="2000" b="1" i="1" dirty="0">
              <a:cs typeface="Calibri" pitchFamily="34" charset="0"/>
            </a:endParaRPr>
          </a:p>
          <a:p>
            <a:pPr marL="457200" indent="-457200" algn="just" eaLnBrk="0" hangingPunct="0"/>
            <a:r>
              <a:rPr lang="it-IT" sz="2000" b="1" dirty="0">
                <a:cs typeface="Calibri" pitchFamily="34" charset="0"/>
              </a:rPr>
              <a:t>3.	</a:t>
            </a:r>
            <a:r>
              <a:rPr lang="it-IT" sz="2000" dirty="0" smtClean="0">
                <a:cs typeface="Calibri" pitchFamily="34" charset="0"/>
              </a:rPr>
              <a:t>Una signora che si è riavvicinata alla fede  </a:t>
            </a:r>
            <a:r>
              <a:rPr lang="it-IT" sz="2000" dirty="0">
                <a:cs typeface="Calibri" pitchFamily="34" charset="0"/>
              </a:rPr>
              <a:t>durante la </a:t>
            </a:r>
            <a:r>
              <a:rPr lang="it-IT" sz="2000" dirty="0" smtClean="0">
                <a:cs typeface="Calibri" pitchFamily="34" charset="0"/>
              </a:rPr>
              <a:t>permanenza in </a:t>
            </a:r>
            <a:r>
              <a:rPr lang="it-IT" sz="2000" dirty="0" err="1" smtClean="0">
                <a:cs typeface="Calibri" pitchFamily="34" charset="0"/>
              </a:rPr>
              <a:t>hospice</a:t>
            </a:r>
            <a:r>
              <a:rPr lang="it-IT" sz="2000" dirty="0" smtClean="0">
                <a:cs typeface="Calibri" pitchFamily="34" charset="0"/>
              </a:rPr>
              <a:t> quando faceva </a:t>
            </a:r>
            <a:r>
              <a:rPr lang="it-IT" sz="2000" dirty="0">
                <a:cs typeface="Calibri" pitchFamily="34" charset="0"/>
              </a:rPr>
              <a:t>la comunione diceva</a:t>
            </a:r>
            <a:r>
              <a:rPr lang="it-IT" sz="2000" b="1" dirty="0">
                <a:cs typeface="Calibri" pitchFamily="34" charset="0"/>
              </a:rPr>
              <a:t>: </a:t>
            </a:r>
            <a:r>
              <a:rPr lang="it-IT" sz="2000" b="1" i="1" dirty="0">
                <a:cs typeface="Calibri" pitchFamily="34" charset="0"/>
              </a:rPr>
              <a:t>C’è così tanta forza in questo Pane, così piccolo, ma così grande. </a:t>
            </a:r>
            <a:r>
              <a:rPr lang="it-IT" sz="2000" b="1" i="1" dirty="0" err="1">
                <a:cs typeface="Calibri" pitchFamily="34" charset="0"/>
              </a:rPr>
              <a:t>Grazie…</a:t>
            </a:r>
            <a:endParaRPr lang="it-IT" sz="2000" b="1" dirty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543800" cy="1092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3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La morte è anche un processo spirituale</a:t>
            </a:r>
            <a:r>
              <a:rPr lang="it-IT" sz="3200" smtClean="0"/>
              <a:t/>
            </a:r>
            <a:br>
              <a:rPr lang="it-IT" sz="3200" smtClean="0"/>
            </a:br>
            <a:endParaRPr lang="it-IT" sz="1200" smtClean="0"/>
          </a:p>
        </p:txBody>
      </p:sp>
      <p:sp>
        <p:nvSpPr>
          <p:cNvPr id="6147" name="Segnaposto testo 3"/>
          <p:cNvSpPr>
            <a:spLocks noGrp="1"/>
          </p:cNvSpPr>
          <p:nvPr>
            <p:ph type="body" sz="half" idx="1"/>
          </p:nvPr>
        </p:nvSpPr>
        <p:spPr>
          <a:xfrm>
            <a:off x="395536" y="1628800"/>
            <a:ext cx="5904334" cy="4536504"/>
          </a:xfrm>
        </p:spPr>
        <p:txBody>
          <a:bodyPr/>
          <a:lstStyle/>
          <a:p>
            <a:pPr algn="just" defTabSz="0" eaLnBrk="1" hangingPunct="1">
              <a:buFont typeface="Arial" charset="0"/>
              <a:buNone/>
            </a:pPr>
            <a:r>
              <a:rPr lang="it-IT" sz="2400" b="1" i="1" dirty="0" smtClean="0"/>
              <a:t>Il morire è un processo altamente spirituale;</a:t>
            </a:r>
          </a:p>
          <a:p>
            <a:pPr algn="just" defTabSz="0" eaLnBrk="1" hangingPunct="1">
              <a:buFont typeface="Arial" charset="0"/>
              <a:buNone/>
            </a:pPr>
            <a:r>
              <a:rPr lang="it-IT" sz="2400" b="1" i="1" dirty="0" smtClean="0"/>
              <a:t>suscita interrogativi concernenti il senso</a:t>
            </a:r>
          </a:p>
          <a:p>
            <a:pPr algn="just" defTabSz="0" eaLnBrk="1" hangingPunct="1">
              <a:buFont typeface="Arial" charset="0"/>
              <a:buNone/>
            </a:pPr>
            <a:r>
              <a:rPr lang="it-IT" sz="2400" b="1" i="1" dirty="0" smtClean="0"/>
              <a:t> ultimo delle relazioni con sé, con gli altri, con </a:t>
            </a:r>
          </a:p>
          <a:p>
            <a:pPr algn="just" defTabSz="0" eaLnBrk="1" hangingPunct="1">
              <a:buFont typeface="Arial" charset="0"/>
              <a:buNone/>
            </a:pPr>
            <a:r>
              <a:rPr lang="it-IT" sz="2400" b="1" i="1" dirty="0" smtClean="0"/>
              <a:t>l’universo. In una situazione critica come </a:t>
            </a:r>
          </a:p>
          <a:p>
            <a:pPr algn="just" defTabSz="0" eaLnBrk="1" hangingPunct="1">
              <a:buFont typeface="Arial" charset="0"/>
              <a:buNone/>
            </a:pPr>
            <a:r>
              <a:rPr lang="it-IT" sz="2400" b="1" i="1" dirty="0" smtClean="0"/>
              <a:t>quella della morte, infatti, la rottura </a:t>
            </a:r>
          </a:p>
          <a:p>
            <a:pPr algn="just" defTabSz="0" eaLnBrk="1" hangingPunct="1">
              <a:buFont typeface="Arial" charset="0"/>
              <a:buNone/>
            </a:pPr>
            <a:r>
              <a:rPr lang="it-IT" sz="2400" b="1" i="1" dirty="0" smtClean="0"/>
              <a:t>dell’unità soggettiva provoca, nel </a:t>
            </a:r>
          </a:p>
          <a:p>
            <a:pPr algn="just" defTabSz="0" eaLnBrk="1" hangingPunct="1">
              <a:buFont typeface="Arial" charset="0"/>
              <a:buNone/>
            </a:pPr>
            <a:r>
              <a:rPr lang="it-IT" sz="2400" b="1" i="1" dirty="0" smtClean="0"/>
              <a:t>paziente, uno squilibrio che gli fa toccare con </a:t>
            </a:r>
          </a:p>
          <a:p>
            <a:pPr algn="just" defTabSz="0" eaLnBrk="1" hangingPunct="1">
              <a:buFont typeface="Arial" charset="0"/>
              <a:buNone/>
            </a:pPr>
            <a:r>
              <a:rPr lang="it-IT" sz="2400" b="1" i="1" dirty="0" smtClean="0"/>
              <a:t>più realismo la misura dei suoi limiti e il </a:t>
            </a:r>
          </a:p>
          <a:p>
            <a:pPr algn="just" defTabSz="0" eaLnBrk="1" hangingPunct="1">
              <a:buFont typeface="Arial" charset="0"/>
              <a:buNone/>
            </a:pPr>
            <a:r>
              <a:rPr lang="it-IT" sz="2400" b="1" i="1" dirty="0" smtClean="0"/>
              <a:t>senso della finitudine. </a:t>
            </a:r>
          </a:p>
          <a:p>
            <a:pPr algn="r" eaLnBrk="1" hangingPunct="1">
              <a:buFont typeface="Arial" charset="0"/>
              <a:buNone/>
            </a:pPr>
            <a:r>
              <a:rPr lang="it-IT" sz="2400" b="1" dirty="0" smtClean="0"/>
              <a:t>(P. Brusco)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4000" r="-19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76672"/>
            <a:ext cx="7786687" cy="1060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35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Alcuni passi per camminare insieme</a:t>
            </a:r>
            <a:br>
              <a:rPr lang="it-IT" sz="35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sz="1400" b="1" dirty="0"/>
              <a:t>(P. Brusco)</a:t>
            </a:r>
            <a:endParaRPr lang="it-IT" sz="14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844824"/>
            <a:ext cx="7056784" cy="4104456"/>
          </a:xfrm>
        </p:spPr>
        <p:txBody>
          <a:bodyPr/>
          <a:lstStyle/>
          <a:p>
            <a:pPr algn="just" eaLnBrk="1" hangingPunct="1"/>
            <a:r>
              <a:rPr lang="it-IT" sz="2400" b="1" dirty="0" smtClean="0"/>
              <a:t>L’assistente spirituale o il volontario camminano insieme al malato e ai suoi famigliari. Il malato guida il cammino e i soggetti della relazione devono porre attenzione dove il malato li sta accompagnando.</a:t>
            </a:r>
          </a:p>
          <a:p>
            <a:pPr algn="just" eaLnBrk="1" hangingPunct="1"/>
            <a:endParaRPr lang="it-IT" sz="2400" b="1" dirty="0" smtClean="0"/>
          </a:p>
          <a:p>
            <a:pPr algn="just" eaLnBrk="1" hangingPunct="1"/>
            <a:r>
              <a:rPr lang="it-IT" sz="2400" b="1" dirty="0" smtClean="0"/>
              <a:t>Per accompagnare bene spiritualmente è necessario che anche noi facciamo un cammino spirituale.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1104</Words>
  <Application>Microsoft Office PowerPoint</Application>
  <PresentationFormat>Presentazione su schermo (4:3)</PresentationFormat>
  <Paragraphs>106</Paragraphs>
  <Slides>16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L’accompagnamento spirituale del morente</vt:lpstr>
      <vt:lpstr>Presentazione standard di PowerPoint</vt:lpstr>
      <vt:lpstr>Presentazione standard di PowerPoint</vt:lpstr>
      <vt:lpstr>Cos’è la dimensione spirituale?</vt:lpstr>
      <vt:lpstr>Presentazione standard di PowerPoint</vt:lpstr>
      <vt:lpstr>Presentazione standard di PowerPoint</vt:lpstr>
      <vt:lpstr>Alcuni casi</vt:lpstr>
      <vt:lpstr>La morte è anche un processo spirituale </vt:lpstr>
      <vt:lpstr>Alcuni passi per camminare insieme (P. Brusco)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dimensione spirituale e la vita nel tempo</vt:lpstr>
      <vt:lpstr>Solo quando saremo disposti a lasciare che il loro morire ci aiuti a morire bene potremo aiutare loro a vivere bene. Quando possiamo affrontare la morte con speranza, possiamo vivere la vita con generosità. (Nouwen, 1995)</vt:lpstr>
    </vt:vector>
  </TitlesOfParts>
  <Manager/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l'accompagnamento spirituale</dc:title>
  <dc:subject/>
  <dc:creator>don Maurizio</dc:creator>
  <cp:keywords/>
  <dc:description/>
  <cp:lastModifiedBy>don Maurizio</cp:lastModifiedBy>
  <cp:revision>75</cp:revision>
  <dcterms:created xsi:type="dcterms:W3CDTF">2010-03-02T16:04:54Z</dcterms:created>
  <dcterms:modified xsi:type="dcterms:W3CDTF">2016-05-07T18:11:45Z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TC060888081040</vt:lpwstr>
  </property>
</Properties>
</file>