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0"/>
  </p:notesMasterIdLst>
  <p:handoutMasterIdLst>
    <p:handoutMasterId r:id="rId121"/>
  </p:handoutMasterIdLst>
  <p:sldIdLst>
    <p:sldId id="258" r:id="rId3"/>
    <p:sldId id="257" r:id="rId4"/>
    <p:sldId id="259" r:id="rId5"/>
    <p:sldId id="443" r:id="rId6"/>
    <p:sldId id="448" r:id="rId7"/>
    <p:sldId id="444" r:id="rId8"/>
    <p:sldId id="445" r:id="rId9"/>
    <p:sldId id="449" r:id="rId10"/>
    <p:sldId id="450" r:id="rId11"/>
    <p:sldId id="446" r:id="rId12"/>
    <p:sldId id="447" r:id="rId13"/>
    <p:sldId id="305" r:id="rId14"/>
    <p:sldId id="405" r:id="rId15"/>
    <p:sldId id="406" r:id="rId16"/>
    <p:sldId id="306" r:id="rId17"/>
    <p:sldId id="307" r:id="rId18"/>
    <p:sldId id="296" r:id="rId19"/>
    <p:sldId id="298" r:id="rId20"/>
    <p:sldId id="297" r:id="rId21"/>
    <p:sldId id="295" r:id="rId22"/>
    <p:sldId id="299" r:id="rId23"/>
    <p:sldId id="314" r:id="rId24"/>
    <p:sldId id="316" r:id="rId25"/>
    <p:sldId id="292" r:id="rId26"/>
    <p:sldId id="300" r:id="rId27"/>
    <p:sldId id="428" r:id="rId28"/>
    <p:sldId id="429" r:id="rId29"/>
    <p:sldId id="427" r:id="rId30"/>
    <p:sldId id="430" r:id="rId31"/>
    <p:sldId id="431" r:id="rId32"/>
    <p:sldId id="301" r:id="rId33"/>
    <p:sldId id="309" r:id="rId34"/>
    <p:sldId id="310" r:id="rId35"/>
    <p:sldId id="311" r:id="rId36"/>
    <p:sldId id="312" r:id="rId37"/>
    <p:sldId id="313" r:id="rId38"/>
    <p:sldId id="266" r:id="rId39"/>
    <p:sldId id="315" r:id="rId40"/>
    <p:sldId id="317" r:id="rId41"/>
    <p:sldId id="407" r:id="rId42"/>
    <p:sldId id="408" r:id="rId43"/>
    <p:sldId id="320" r:id="rId44"/>
    <p:sldId id="319" r:id="rId45"/>
    <p:sldId id="321" r:id="rId46"/>
    <p:sldId id="268" r:id="rId47"/>
    <p:sldId id="318" r:id="rId48"/>
    <p:sldId id="269" r:id="rId49"/>
    <p:sldId id="270" r:id="rId50"/>
    <p:sldId id="273" r:id="rId51"/>
    <p:sldId id="274" r:id="rId52"/>
    <p:sldId id="275" r:id="rId53"/>
    <p:sldId id="276" r:id="rId54"/>
    <p:sldId id="277" r:id="rId55"/>
    <p:sldId id="322" r:id="rId56"/>
    <p:sldId id="410" r:id="rId57"/>
    <p:sldId id="411" r:id="rId58"/>
    <p:sldId id="412" r:id="rId59"/>
    <p:sldId id="413" r:id="rId60"/>
    <p:sldId id="414" r:id="rId61"/>
    <p:sldId id="279" r:id="rId62"/>
    <p:sldId id="323" r:id="rId63"/>
    <p:sldId id="325" r:id="rId64"/>
    <p:sldId id="280" r:id="rId65"/>
    <p:sldId id="324" r:id="rId66"/>
    <p:sldId id="326" r:id="rId67"/>
    <p:sldId id="327" r:id="rId68"/>
    <p:sldId id="281" r:id="rId69"/>
    <p:sldId id="330" r:id="rId70"/>
    <p:sldId id="361" r:id="rId71"/>
    <p:sldId id="362" r:id="rId72"/>
    <p:sldId id="348" r:id="rId73"/>
    <p:sldId id="415" r:id="rId74"/>
    <p:sldId id="416" r:id="rId75"/>
    <p:sldId id="417" r:id="rId76"/>
    <p:sldId id="418" r:id="rId77"/>
    <p:sldId id="419" r:id="rId78"/>
    <p:sldId id="352" r:id="rId79"/>
    <p:sldId id="353" r:id="rId80"/>
    <p:sldId id="354" r:id="rId81"/>
    <p:sldId id="356" r:id="rId82"/>
    <p:sldId id="357" r:id="rId83"/>
    <p:sldId id="364" r:id="rId84"/>
    <p:sldId id="365" r:id="rId85"/>
    <p:sldId id="363" r:id="rId86"/>
    <p:sldId id="366" r:id="rId87"/>
    <p:sldId id="423" r:id="rId88"/>
    <p:sldId id="424" r:id="rId89"/>
    <p:sldId id="420" r:id="rId90"/>
    <p:sldId id="421" r:id="rId91"/>
    <p:sldId id="422" r:id="rId92"/>
    <p:sldId id="375" r:id="rId93"/>
    <p:sldId id="388" r:id="rId94"/>
    <p:sldId id="426" r:id="rId95"/>
    <p:sldId id="432" r:id="rId96"/>
    <p:sldId id="436" r:id="rId97"/>
    <p:sldId id="437" r:id="rId98"/>
    <p:sldId id="439" r:id="rId99"/>
    <p:sldId id="441" r:id="rId100"/>
    <p:sldId id="434" r:id="rId101"/>
    <p:sldId id="438" r:id="rId102"/>
    <p:sldId id="435" r:id="rId103"/>
    <p:sldId id="440" r:id="rId104"/>
    <p:sldId id="389" r:id="rId105"/>
    <p:sldId id="390" r:id="rId106"/>
    <p:sldId id="391" r:id="rId107"/>
    <p:sldId id="392" r:id="rId108"/>
    <p:sldId id="394" r:id="rId109"/>
    <p:sldId id="395" r:id="rId110"/>
    <p:sldId id="396" r:id="rId111"/>
    <p:sldId id="397" r:id="rId112"/>
    <p:sldId id="398" r:id="rId113"/>
    <p:sldId id="399" r:id="rId114"/>
    <p:sldId id="400" r:id="rId115"/>
    <p:sldId id="402" r:id="rId116"/>
    <p:sldId id="401" r:id="rId117"/>
    <p:sldId id="442" r:id="rId118"/>
    <p:sldId id="403" r:id="rId119"/>
  </p:sldIdLst>
  <p:sldSz cx="9144000" cy="6858000" type="screen4x3"/>
  <p:notesSz cx="6735763" cy="98663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>
        <p:scale>
          <a:sx n="60" d="100"/>
          <a:sy n="60" d="100"/>
        </p:scale>
        <p:origin x="-164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38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36844-9595-482E-B8DE-333A4A0C5E25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694FD-EF3B-4FDD-B570-8A4507D5F2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886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45F35-1A0B-4E2A-A439-834DB9F5C8E5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73CB9-2941-4020-9F61-16E12912D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49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44782-E5EA-4475-B6DC-FD20B6713588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41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1656496-6775-4BB1-AE39-189DF42B54C5}" type="slidenum">
              <a:rPr lang="it-IT">
                <a:solidFill>
                  <a:prstClr val="black"/>
                </a:solidFill>
              </a:rPr>
              <a:pPr>
                <a:defRPr/>
              </a:pPr>
              <a:t>109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94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51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806BE23-D1E6-4B41-B9B1-1689AC7F668D}" type="slidenum">
              <a:rPr lang="it-IT">
                <a:solidFill>
                  <a:prstClr val="black"/>
                </a:solidFill>
              </a:rPr>
              <a:pPr>
                <a:defRPr/>
              </a:pPr>
              <a:t>110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04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6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4C8D93-BAA0-46B1-8EEE-B33AD12CC0D4}" type="slidenum">
              <a:rPr lang="it-IT">
                <a:solidFill>
                  <a:prstClr val="black"/>
                </a:solidFill>
              </a:rPr>
              <a:pPr>
                <a:defRPr/>
              </a:pPr>
              <a:t>111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14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72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0C2DD8A-C6AE-4798-8994-B0D63F273996}" type="slidenum">
              <a:rPr lang="it-IT">
                <a:solidFill>
                  <a:prstClr val="black"/>
                </a:solidFill>
              </a:rPr>
              <a:pPr>
                <a:defRPr/>
              </a:pPr>
              <a:t>112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24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82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10ABA35-5405-4D61-B646-ECCF2DABB9FC}" type="slidenum">
              <a:rPr lang="it-IT">
                <a:solidFill>
                  <a:prstClr val="black"/>
                </a:solidFill>
              </a:rPr>
              <a:pPr>
                <a:defRPr/>
              </a:pPr>
              <a:t>113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45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402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94183B5-F527-485A-B634-A064D9E1B738}" type="slidenum">
              <a:rPr lang="it-IT">
                <a:solidFill>
                  <a:prstClr val="black"/>
                </a:solidFill>
              </a:rPr>
              <a:pPr>
                <a:defRPr/>
              </a:pPr>
              <a:t>114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9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6EE51A9-94C9-405C-8CF3-50E8547BF80C}" type="slidenum">
              <a:rPr lang="it-IT">
                <a:solidFill>
                  <a:prstClr val="black"/>
                </a:solidFill>
              </a:rPr>
              <a:pPr>
                <a:defRPr/>
              </a:pPr>
              <a:t>115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DCF8EC-95E1-403F-AF31-5781D81725EC}" type="slidenum">
              <a:rPr lang="it-IT">
                <a:solidFill>
                  <a:prstClr val="black"/>
                </a:solidFill>
              </a:rPr>
              <a:pPr>
                <a:defRPr/>
              </a:pPr>
              <a:t>117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73CB9-2941-4020-9F61-16E12912D55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33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87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07649D-8B99-477F-8548-BB637EABFB1D}" type="slidenum">
              <a:rPr lang="en-US" alt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73CB9-2941-4020-9F61-16E12912D55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976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70B925-A904-49C7-BEE3-7A9EF1C52A02}" type="slidenum">
              <a:rPr lang="it-IT" altLang="it-IT">
                <a:solidFill>
                  <a:srgbClr val="000000"/>
                </a:solidFill>
              </a:rPr>
              <a:pPr eaLnBrk="1" hangingPunct="1"/>
              <a:t>69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25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5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747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872D5BF-635E-45D0-BA43-BE33C61EA6AB}" type="slidenum">
              <a:rPr lang="it-IT" altLang="it-IT">
                <a:solidFill>
                  <a:prstClr val="black"/>
                </a:solidFill>
              </a:rPr>
              <a:pPr/>
              <a:t>91</a:t>
            </a:fld>
            <a:endParaRPr lang="it-IT" alt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798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38CF8C0-553A-4DF0-9575-A95AF5B6A00A}" type="slidenum">
              <a:rPr lang="it-IT" altLang="it-IT">
                <a:solidFill>
                  <a:prstClr val="black"/>
                </a:solidFill>
              </a:rPr>
              <a:pPr/>
              <a:t>92</a:t>
            </a:fld>
            <a:endParaRPr lang="it-IT" alt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F19C965-1066-4DA7-9BC8-F0593B5118EF}" type="slidenum">
              <a:rPr lang="it-IT">
                <a:solidFill>
                  <a:prstClr val="black"/>
                </a:solidFill>
              </a:rPr>
              <a:pPr>
                <a:defRPr/>
              </a:pPr>
              <a:t>107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5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6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73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33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606C2E0-6084-43EC-B8CC-E98ACA80FFA6}" type="slidenum">
              <a:rPr lang="it-IT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15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73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513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626B3-7F61-41F9-9E0F-03BDA1E94043}" type="datetimeFigureOut">
              <a:rPr lang="en-US"/>
              <a:pPr>
                <a:defRPr/>
              </a:pPr>
              <a:t>12/15/2016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2C704-FB7C-4C4F-990A-1F76AAABF1A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293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0073A-BE53-49AD-B1B4-FF0B4E83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B825C-0B08-4D01-B7B4-42469391547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20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565FF-EFA0-43B9-B8F7-F00E5A8AC4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3DE44-1F6F-4346-92F3-63A1EA4426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4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83D0C-D6AB-4399-8526-2A7A394F58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DF14A-A3BB-4DE5-A0DB-8F9524ED024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45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1911E-0DFA-45E2-980D-92AE97A2ACE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9F2AD-1AF6-48F1-BE4B-D9FD8225919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96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0DDE5-DB43-4482-877D-8905DDE29B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A69CF-74C2-4D3A-83E6-7EEF2D2FBA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15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BEA39-ACFA-4148-AE51-B00320B677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8251F-E1AD-46EC-8472-B67BF30E2D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42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E079F-19AB-4AB7-9A8B-32242093E6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0F84D-9293-466F-AE22-D801DCFDC68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3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988A-EFD6-42A0-AC99-6039AABC36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D794-40AE-443C-8F9D-1CE72FCF13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69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81164-F607-435B-8073-E844370D13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BA3BF-45AD-4A89-A496-219D252EE0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17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B190D-5C5C-48F4-B4B7-A521E4712D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DDDFF-B6DA-4DA4-8699-82E1BAB0CF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39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381AD-51FF-49F5-9A52-00A4227D8B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8B502-79CC-4C11-A133-15B6153144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14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96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21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2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44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87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61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5CFCF-A4DB-4BF3-9AAE-2F6BE54AF5FE}" type="datetimeFigureOut">
              <a:rPr lang="it-IT" smtClean="0"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B5048-D8CF-4CD8-B5C6-E2EE856D7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2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E593EC-55AC-4D17-911E-A4AD6BF1F5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183290-BCE3-47E9-955B-A4B7F90EAC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0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F:\Einstein%20lettera%20a%20sua%20figlia.mp4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5" descr="formazione permaneb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Segnaposto contenuto 9"/>
          <p:cNvSpPr>
            <a:spLocks noGrp="1"/>
          </p:cNvSpPr>
          <p:nvPr>
            <p:ph sz="half" idx="2"/>
          </p:nvPr>
        </p:nvSpPr>
        <p:spPr>
          <a:xfrm>
            <a:off x="5004048" y="1700808"/>
            <a:ext cx="3744416" cy="4752528"/>
          </a:xfrm>
        </p:spPr>
        <p:txBody>
          <a:bodyPr>
            <a:normAutofit fontScale="55000" lnSpcReduction="20000"/>
          </a:bodyPr>
          <a:lstStyle/>
          <a:p>
            <a:pPr algn="ctr" eaLnBrk="1" hangingPunct="1">
              <a:buFontTx/>
              <a:buNone/>
            </a:pPr>
            <a:endParaRPr lang="it-IT" dirty="0" smtClean="0"/>
          </a:p>
          <a:p>
            <a:pPr algn="ctr" eaLnBrk="1" hangingPunct="1">
              <a:buFontTx/>
              <a:buNone/>
            </a:pPr>
            <a:r>
              <a:rPr lang="it-IT" dirty="0" smtClean="0"/>
              <a:t>	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it-IT" sz="58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Il Rapporto tra gli Operatori </a:t>
            </a:r>
          </a:p>
          <a:p>
            <a:pPr algn="ctr" eaLnBrk="1" hangingPunct="1">
              <a:buFontTx/>
              <a:buNone/>
            </a:pPr>
            <a:r>
              <a:rPr lang="it-IT" sz="58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e il malato e/o i suoi familiari</a:t>
            </a:r>
          </a:p>
          <a:p>
            <a:pPr algn="ctr" eaLnBrk="1" hangingPunct="1">
              <a:buFontTx/>
              <a:buNone/>
            </a:pPr>
            <a:endParaRPr lang="it-IT" sz="4400" b="1" dirty="0">
              <a:solidFill>
                <a:srgbClr val="002060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sz="4200" b="1" dirty="0" smtClean="0">
                <a:solidFill>
                  <a:srgbClr val="7030A0"/>
                </a:solidFill>
              </a:rPr>
              <a:t>Marija Gostimir</a:t>
            </a:r>
          </a:p>
          <a:p>
            <a:pPr algn="ctr" eaLnBrk="1" hangingPunct="1">
              <a:buFontTx/>
              <a:buNone/>
            </a:pPr>
            <a:endParaRPr lang="it-IT" sz="3300" b="1" dirty="0">
              <a:solidFill>
                <a:srgbClr val="7030A0"/>
              </a:solidFill>
            </a:endParaRPr>
          </a:p>
          <a:p>
            <a:pPr algn="ctr" eaLnBrk="1" hangingPunct="1">
              <a:buFontTx/>
              <a:buNone/>
            </a:pPr>
            <a:endParaRPr lang="it-IT" sz="3300" b="1" dirty="0" smtClean="0">
              <a:solidFill>
                <a:srgbClr val="7030A0"/>
              </a:solidFill>
            </a:endParaRPr>
          </a:p>
          <a:p>
            <a:pPr algn="ctr" eaLnBrk="1" hangingPunct="1">
              <a:buFontTx/>
              <a:buNone/>
            </a:pPr>
            <a:endParaRPr lang="it-IT" sz="3300" b="1" dirty="0">
              <a:solidFill>
                <a:srgbClr val="7030A0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sz="3400" b="1" dirty="0" smtClean="0">
                <a:solidFill>
                  <a:schemeClr val="accent5">
                    <a:lumMod val="75000"/>
                  </a:schemeClr>
                </a:solidFill>
              </a:rPr>
              <a:t>Cremona, 15 Dicembre 2016</a:t>
            </a:r>
            <a:endParaRPr lang="it-IT" sz="3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buFontTx/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sz="2000" b="1" dirty="0" smtClean="0">
                <a:solidFill>
                  <a:srgbClr val="00B0F0"/>
                </a:solidFill>
              </a:rPr>
              <a:t> </a:t>
            </a:r>
            <a:endParaRPr lang="it-IT" sz="1600" b="1" dirty="0" smtClean="0">
              <a:solidFill>
                <a:srgbClr val="0070C0"/>
              </a:solidFill>
              <a:latin typeface="Garamond" pitchFamily="18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sz="6600" b="1" dirty="0" smtClean="0">
                <a:solidFill>
                  <a:srgbClr val="002060"/>
                </a:solidFill>
              </a:rPr>
              <a:t>BENVENUTI!</a:t>
            </a:r>
            <a:endParaRPr lang="it-IT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526921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smtClean="0"/>
              <a:t>Il </a:t>
            </a:r>
            <a:r>
              <a:rPr lang="it-IT" sz="5400" b="1" dirty="0" smtClean="0">
                <a:solidFill>
                  <a:srgbClr val="0070C0"/>
                </a:solidFill>
              </a:rPr>
              <a:t>CHI E’ </a:t>
            </a:r>
            <a:r>
              <a:rPr lang="it-IT" sz="4000" dirty="0" smtClean="0"/>
              <a:t>della persona malata è tanto importante quanto il </a:t>
            </a:r>
            <a:r>
              <a:rPr lang="it-IT" sz="5400" b="1" dirty="0" smtClean="0">
                <a:solidFill>
                  <a:srgbClr val="00B050"/>
                </a:solidFill>
              </a:rPr>
              <a:t>COS’HA</a:t>
            </a:r>
            <a:r>
              <a:rPr lang="it-IT" sz="4000" dirty="0" smtClean="0"/>
              <a:t> la persona malata…</a:t>
            </a:r>
            <a:endParaRPr lang="it-IT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21088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29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4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dirty="0">
                <a:solidFill>
                  <a:srgbClr val="00B050"/>
                </a:solidFill>
              </a:rPr>
              <a:t>Psicologici/comportamentali</a:t>
            </a:r>
            <a:r>
              <a:rPr lang="it-IT" dirty="0"/>
              <a:t>: meccanismi di difesa</a:t>
            </a:r>
            <a:r>
              <a:rPr lang="it-IT" dirty="0" smtClean="0"/>
              <a:t>, giudizio, mancanza di </a:t>
            </a:r>
            <a:r>
              <a:rPr lang="it-IT" i="1" dirty="0" smtClean="0"/>
              <a:t>feeling</a:t>
            </a:r>
            <a:r>
              <a:rPr lang="it-IT" dirty="0" smtClean="0"/>
              <a:t>… </a:t>
            </a:r>
          </a:p>
          <a:p>
            <a:pPr marL="0" indent="0" algn="ctr">
              <a:buNone/>
            </a:pPr>
            <a:endParaRPr lang="it-IT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rgbClr val="7030A0"/>
                </a:solidFill>
              </a:rPr>
              <a:t>Multiculturalità</a:t>
            </a:r>
            <a:r>
              <a:rPr lang="it-IT" dirty="0"/>
              <a:t>: </a:t>
            </a:r>
            <a:r>
              <a:rPr lang="it-IT" dirty="0" smtClean="0"/>
              <a:t>problemi </a:t>
            </a:r>
            <a:r>
              <a:rPr lang="it-IT" dirty="0"/>
              <a:t>di </a:t>
            </a:r>
            <a:r>
              <a:rPr lang="it-IT" dirty="0" smtClean="0"/>
              <a:t>lingua legati alla </a:t>
            </a:r>
            <a:r>
              <a:rPr lang="it-IT" dirty="0"/>
              <a:t>differente manifestazione dei bisogni (alimentazione, igiene…) </a:t>
            </a:r>
            <a:endParaRPr lang="it-IT" dirty="0" smtClean="0"/>
          </a:p>
          <a:p>
            <a:pPr marL="0" indent="0" algn="ctr">
              <a:buNone/>
            </a:pPr>
            <a:endParaRPr lang="it-IT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rgbClr val="002060"/>
                </a:solidFill>
              </a:rPr>
              <a:t>Altro</a:t>
            </a:r>
            <a:r>
              <a:rPr lang="it-IT" dirty="0"/>
              <a:t>: mancanza di tempo, la carenza di personale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53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0070C0"/>
                </a:solidFill>
              </a:rPr>
              <a:t>La fretta</a:t>
            </a:r>
            <a:r>
              <a:rPr lang="it-IT" dirty="0" smtClean="0"/>
              <a:t>: il malato ha bisogno di tempo per capire metabolizzare quello che gli è stato comunicato</a:t>
            </a:r>
          </a:p>
          <a:p>
            <a:pPr marL="0" indent="0" algn="ctr">
              <a:buNone/>
            </a:pPr>
            <a:r>
              <a:rPr lang="it-IT" dirty="0" smtClean="0"/>
              <a:t>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00B050"/>
                </a:solidFill>
              </a:rPr>
              <a:t>Le interruzioni</a:t>
            </a:r>
            <a:r>
              <a:rPr lang="it-IT" dirty="0" smtClean="0"/>
              <a:t>: l’abitudine ad interrompere un malato o a lasciarsi distrarre…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75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3803" y="560556"/>
            <a:ext cx="7620000" cy="1359024"/>
          </a:xfrm>
        </p:spPr>
        <p:txBody>
          <a:bodyPr/>
          <a:lstStyle/>
          <a:p>
            <a:pPr algn="ctr"/>
            <a:r>
              <a:rPr lang="it-IT" sz="4000" b="1" dirty="0" smtClean="0">
                <a:solidFill>
                  <a:schemeClr val="tx2">
                    <a:lumMod val="50000"/>
                  </a:schemeClr>
                </a:solidFill>
              </a:rPr>
              <a:t>Qualità dell’incontro con il malato</a:t>
            </a:r>
            <a:endParaRPr lang="it-IT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2204864"/>
            <a:ext cx="7620000" cy="36004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Non è importante la </a:t>
            </a:r>
            <a:r>
              <a:rPr lang="it-IT" dirty="0" smtClean="0"/>
              <a:t>quantità </a:t>
            </a:r>
            <a:r>
              <a:rPr lang="it-IT" dirty="0" smtClean="0"/>
              <a:t>di tempo che l’operatore può dedicare al rapporto col malato; quanto la </a:t>
            </a:r>
            <a:r>
              <a:rPr lang="it-IT" b="1" dirty="0" smtClean="0">
                <a:solidFill>
                  <a:srgbClr val="7030A0"/>
                </a:solidFill>
              </a:rPr>
              <a:t>qualità</a:t>
            </a:r>
            <a:r>
              <a:rPr lang="it-IT" dirty="0" smtClean="0"/>
              <a:t> data da desiderio di «</a:t>
            </a:r>
            <a:r>
              <a:rPr lang="it-IT" i="1" dirty="0" smtClean="0">
                <a:solidFill>
                  <a:srgbClr val="0070C0"/>
                </a:solidFill>
              </a:rPr>
              <a:t>promuovere nell’altro la crescita, lo sviluppo, la maturità e il raggiungimento di un modo di agire più adeguato</a:t>
            </a:r>
            <a:r>
              <a:rPr lang="it-IT" dirty="0" smtClean="0"/>
              <a:t>».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5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>
          <a:xfrm>
            <a:off x="554038" y="83661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it-IT" altLang="it-IT" b="1" dirty="0" smtClean="0">
                <a:solidFill>
                  <a:srgbClr val="7030A0"/>
                </a:solidFill>
              </a:rPr>
              <a:t>Orientamenti pratici per una </a:t>
            </a:r>
            <a:br>
              <a:rPr lang="it-IT" altLang="it-IT" b="1" dirty="0" smtClean="0">
                <a:solidFill>
                  <a:srgbClr val="7030A0"/>
                </a:solidFill>
              </a:rPr>
            </a:br>
            <a:r>
              <a:rPr lang="it-IT" altLang="it-IT" b="1" dirty="0" smtClean="0">
                <a:solidFill>
                  <a:srgbClr val="7030A0"/>
                </a:solidFill>
              </a:rPr>
              <a:t>presenza sanante</a:t>
            </a:r>
          </a:p>
        </p:txBody>
      </p:sp>
      <p:sp>
        <p:nvSpPr>
          <p:cNvPr id="2048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it-IT" altLang="it-IT" sz="4000" b="1" dirty="0" smtClean="0">
              <a:solidFill>
                <a:srgbClr val="0000FF"/>
              </a:solidFill>
            </a:endParaRPr>
          </a:p>
          <a:p>
            <a:pPr algn="ctr">
              <a:buFont typeface="Arial" charset="0"/>
              <a:buNone/>
            </a:pPr>
            <a:r>
              <a:rPr lang="it-IT" altLang="it-IT" sz="4000" b="1" dirty="0" smtClean="0">
                <a:solidFill>
                  <a:srgbClr val="0000FF"/>
                </a:solidFill>
              </a:rPr>
              <a:t>Che cosa può essere l’operatore</a:t>
            </a:r>
          </a:p>
          <a:p>
            <a:pPr algn="ctr">
              <a:buFont typeface="Arial" charset="0"/>
              <a:buNone/>
            </a:pPr>
            <a:r>
              <a:rPr lang="it-IT" altLang="it-IT" sz="4000" b="1" dirty="0" smtClean="0">
                <a:solidFill>
                  <a:srgbClr val="0000FF"/>
                </a:solidFill>
              </a:rPr>
              <a:t> per il malato?</a:t>
            </a:r>
          </a:p>
          <a:p>
            <a:pPr>
              <a:buFont typeface="Arial" charset="0"/>
              <a:buNone/>
            </a:pPr>
            <a:r>
              <a:rPr lang="it-IT" altLang="it-IT" dirty="0" smtClean="0"/>
              <a:t>Innanzitutto ESSERE PRESENTE AUTENTICAMENTE…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09120"/>
            <a:ext cx="2643699" cy="1842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it-IT" altLang="it-IT" sz="3600" b="1" dirty="0" smtClean="0">
                <a:solidFill>
                  <a:srgbClr val="0000FF"/>
                </a:solidFill>
              </a:rPr>
              <a:t>Che cosa può comunicare al malato?</a:t>
            </a:r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altLang="it-IT" dirty="0" smtClean="0"/>
              <a:t>Dalla presenza scaturisce il </a:t>
            </a:r>
            <a:r>
              <a:rPr lang="it-IT" altLang="it-IT" b="1" dirty="0" smtClean="0">
                <a:solidFill>
                  <a:srgbClr val="FF3300"/>
                </a:solidFill>
              </a:rPr>
              <a:t>DIALOGO</a:t>
            </a:r>
            <a:r>
              <a:rPr lang="it-IT" altLang="it-IT" dirty="0" smtClean="0"/>
              <a:t>, il narrarsi, raccontarsi, conoscere e comprendere. </a:t>
            </a:r>
          </a:p>
          <a:p>
            <a:pPr marL="0" indent="0" algn="ctr">
              <a:buNone/>
            </a:pPr>
            <a:r>
              <a:rPr lang="it-IT" altLang="it-IT" dirty="0" smtClean="0"/>
              <a:t>L’operatore è chiamato a coltivare l’arte di comunicare, valorizzando il linguaggio verbale, </a:t>
            </a:r>
            <a:r>
              <a:rPr lang="it-IT" altLang="it-IT" dirty="0" err="1" smtClean="0"/>
              <a:t>paraverbale</a:t>
            </a:r>
            <a:r>
              <a:rPr lang="it-IT" altLang="it-IT" dirty="0" smtClean="0"/>
              <a:t> e non verbale</a:t>
            </a:r>
            <a:r>
              <a:rPr lang="it-IT" altLang="it-IT" dirty="0"/>
              <a:t>.</a:t>
            </a:r>
            <a:endParaRPr lang="it-IT" altLang="it-IT" dirty="0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65381"/>
            <a:ext cx="21367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31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sz="3600" b="1" dirty="0" smtClean="0">
                <a:solidFill>
                  <a:srgbClr val="0000FF"/>
                </a:solidFill>
              </a:rPr>
              <a:t>Che cosa può apprendere dal malato?</a:t>
            </a:r>
          </a:p>
        </p:txBody>
      </p:sp>
      <p:sp>
        <p:nvSpPr>
          <p:cNvPr id="2253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altLang="it-IT" dirty="0"/>
              <a:t>L</a:t>
            </a:r>
            <a:r>
              <a:rPr lang="it-IT" altLang="it-IT" dirty="0" smtClean="0"/>
              <a:t>’incontro con il sofferente costituisce una delle migliori scuole di vita. Ogni visita è una piccola lezione che illumina…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99256"/>
            <a:ext cx="2495550" cy="183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56992"/>
            <a:ext cx="1687835" cy="2355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5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b="1" dirty="0" smtClean="0">
                <a:solidFill>
                  <a:srgbClr val="0000FF"/>
                </a:solidFill>
              </a:rPr>
              <a:t>Che cosa può fare per il malato?</a:t>
            </a:r>
          </a:p>
        </p:txBody>
      </p:sp>
      <p:sp>
        <p:nvSpPr>
          <p:cNvPr id="2355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altLang="it-IT" sz="3600" dirty="0" smtClean="0"/>
              <a:t>Il fare scaturisce come risultato dai tre passaggi precedenti…</a:t>
            </a:r>
          </a:p>
          <a:p>
            <a:pPr>
              <a:buFont typeface="Arial" charset="0"/>
              <a:buNone/>
            </a:pPr>
            <a:endParaRPr lang="it-IT" altLang="it-IT" dirty="0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96952"/>
            <a:ext cx="36734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6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it-IT" altLang="it-IT" b="1" dirty="0" smtClean="0">
                <a:solidFill>
                  <a:srgbClr val="0070C0"/>
                </a:solidFill>
              </a:rPr>
              <a:t>CONCLUSIONE: UN’IMMAGINE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altLang="it-IT" sz="2800" dirty="0" smtClean="0"/>
              <a:t>Mi piace terminare con un’immagine significativa: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altLang="it-IT" b="1" dirty="0" smtClean="0">
                <a:solidFill>
                  <a:srgbClr val="FF0000"/>
                </a:solidFill>
              </a:rPr>
              <a:t>la</a:t>
            </a:r>
            <a:r>
              <a:rPr lang="it-IT" altLang="it-IT" dirty="0" smtClean="0"/>
              <a:t> </a:t>
            </a:r>
            <a:r>
              <a:rPr lang="it-IT" altLang="it-IT" b="1" dirty="0" smtClean="0">
                <a:solidFill>
                  <a:srgbClr val="FF0000"/>
                </a:solidFill>
              </a:rPr>
              <a:t>luce</a:t>
            </a:r>
          </a:p>
        </p:txBody>
      </p:sp>
      <p:pic>
        <p:nvPicPr>
          <p:cNvPr id="129027" name="Immagine 2" descr="LUC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21" y="2420888"/>
            <a:ext cx="4248150" cy="3532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fd43fc74384509ca43a70374d83bdbd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792" y="3284984"/>
            <a:ext cx="4071938" cy="3054350"/>
          </a:xfrm>
        </p:spPr>
      </p:pic>
      <p:sp>
        <p:nvSpPr>
          <p:cNvPr id="130051" name="Segnaposto contenuto 4"/>
          <p:cNvSpPr>
            <a:spLocks noGrp="1"/>
          </p:cNvSpPr>
          <p:nvPr>
            <p:ph sz="half" idx="4294967295"/>
          </p:nvPr>
        </p:nvSpPr>
        <p:spPr>
          <a:xfrm>
            <a:off x="357188" y="285750"/>
            <a:ext cx="8501062" cy="657225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dirty="0" smtClean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Alcuni medici statunitensi hanno identificato una nuova malattia, chiamandola                             </a:t>
            </a:r>
            <a:r>
              <a:rPr lang="it-IT" altLang="it-IT" i="1" dirty="0" smtClean="0"/>
              <a:t>"</a:t>
            </a:r>
            <a:r>
              <a:rPr lang="it-IT" altLang="it-IT" i="1" dirty="0" err="1" smtClean="0"/>
              <a:t>seasonal</a:t>
            </a:r>
            <a:r>
              <a:rPr lang="it-IT" altLang="it-IT" i="1" dirty="0" smtClean="0"/>
              <a:t> </a:t>
            </a:r>
            <a:r>
              <a:rPr lang="it-IT" altLang="it-IT" i="1" dirty="0" err="1" smtClean="0"/>
              <a:t>affective</a:t>
            </a:r>
            <a:r>
              <a:rPr lang="it-IT" altLang="it-IT" i="1" dirty="0" smtClean="0"/>
              <a:t> </a:t>
            </a:r>
            <a:r>
              <a:rPr lang="it-IT" altLang="it-IT" i="1" dirty="0" err="1" smtClean="0"/>
              <a:t>desorder</a:t>
            </a:r>
            <a:r>
              <a:rPr lang="it-IT" altLang="it-IT" i="1" dirty="0" smtClean="0"/>
              <a:t>", </a:t>
            </a:r>
            <a:r>
              <a:rPr lang="it-IT" altLang="it-IT" dirty="0" smtClean="0"/>
              <a:t>cioè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disordine affettivo stagionale</a:t>
            </a:r>
          </a:p>
        </p:txBody>
      </p:sp>
      <p:sp>
        <p:nvSpPr>
          <p:cNvPr id="130052" name="Rettangolo 5"/>
          <p:cNvSpPr>
            <a:spLocks noChangeArrowheads="1"/>
          </p:cNvSpPr>
          <p:nvPr/>
        </p:nvSpPr>
        <p:spPr bwMode="auto">
          <a:xfrm>
            <a:off x="2143125" y="500063"/>
            <a:ext cx="4929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lang="it-IT" altLang="it-IT" sz="4000" smtClean="0">
                <a:solidFill>
                  <a:srgbClr val="FF0000"/>
                </a:solidFill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40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124744"/>
            <a:ext cx="8229600" cy="51673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dirty="0" smtClean="0"/>
              <a:t>	Questa malattia consiste </a:t>
            </a:r>
            <a:r>
              <a:rPr lang="it-IT" altLang="it-IT" b="1" dirty="0" smtClean="0">
                <a:solidFill>
                  <a:srgbClr val="00B050"/>
                </a:solidFill>
              </a:rPr>
              <a:t>in una specie di depressione dovuta al calo di luce</a:t>
            </a:r>
            <a:r>
              <a:rPr lang="it-IT" altLang="it-IT" dirty="0" smtClean="0"/>
              <a:t>, soprattutto in quei Paesi che sono meno esposti al sole, oppure in quegli ambienti di lavoro o di vita privi della necessaria illuminazione.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La terapia suggerita dagli esperti è la </a:t>
            </a:r>
            <a:r>
              <a:rPr lang="it-IT" altLang="it-IT" b="1" i="1" dirty="0" smtClean="0">
                <a:solidFill>
                  <a:srgbClr val="FF0000"/>
                </a:solidFill>
              </a:rPr>
              <a:t>light </a:t>
            </a:r>
            <a:r>
              <a:rPr lang="it-IT" altLang="it-IT" b="1" i="1" dirty="0" err="1" smtClean="0">
                <a:solidFill>
                  <a:srgbClr val="FF0000"/>
                </a:solidFill>
              </a:rPr>
              <a:t>therapy</a:t>
            </a:r>
            <a:r>
              <a:rPr lang="it-IT" altLang="it-IT" b="1" i="1" dirty="0" smtClean="0">
                <a:solidFill>
                  <a:srgbClr val="FF0000"/>
                </a:solidFill>
              </a:rPr>
              <a:t> </a:t>
            </a:r>
            <a:r>
              <a:rPr lang="it-IT" altLang="it-IT" dirty="0" smtClean="0"/>
              <a:t>cioè la terapia della luce.</a:t>
            </a:r>
          </a:p>
          <a:p>
            <a:pPr eaLnBrk="1" hangingPunct="1"/>
            <a:endParaRPr lang="it-IT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322931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Si parla di RAPPORTO o RELAZIONE…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 smtClean="0"/>
              <a:t>Poiché la malattia diventa </a:t>
            </a:r>
          </a:p>
          <a:p>
            <a:pPr marL="0" indent="0" algn="ctr">
              <a:buNone/>
            </a:pPr>
            <a:r>
              <a:rPr lang="it-IT" sz="3600" dirty="0" smtClean="0"/>
              <a:t>luogo di incontro tra persone</a:t>
            </a:r>
            <a:r>
              <a:rPr lang="it-IT" sz="3600" dirty="0"/>
              <a:t>. </a:t>
            </a:r>
            <a:endParaRPr lang="it-IT" sz="3600" dirty="0" smtClean="0"/>
          </a:p>
          <a:p>
            <a:pPr marL="0" indent="0" algn="ctr">
              <a:buNone/>
            </a:pPr>
            <a:r>
              <a:rPr lang="it-IT" sz="3600" b="1" dirty="0" smtClean="0">
                <a:solidFill>
                  <a:srgbClr val="FF0000"/>
                </a:solidFill>
              </a:rPr>
              <a:t>La </a:t>
            </a:r>
            <a:r>
              <a:rPr lang="it-IT" sz="3600" b="1" dirty="0">
                <a:solidFill>
                  <a:srgbClr val="FF0000"/>
                </a:solidFill>
              </a:rPr>
              <a:t>relazione </a:t>
            </a:r>
            <a:r>
              <a:rPr lang="it-IT" sz="3600" b="1" dirty="0" smtClean="0">
                <a:solidFill>
                  <a:srgbClr val="FF0000"/>
                </a:solidFill>
              </a:rPr>
              <a:t>è parte integrante del processo di cura e guarigione.</a:t>
            </a:r>
            <a:endParaRPr lang="it-IT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it-IT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4365103"/>
            <a:ext cx="3174166" cy="208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94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egnaposto contenuto 5"/>
          <p:cNvSpPr>
            <a:spLocks noGrp="1"/>
          </p:cNvSpPr>
          <p:nvPr>
            <p:ph idx="1"/>
          </p:nvPr>
        </p:nvSpPr>
        <p:spPr>
          <a:xfrm>
            <a:off x="457200" y="785813"/>
            <a:ext cx="8229600" cy="531018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it-IT" altLang="it-IT" smtClean="0"/>
              <a:t>	Pensando a quella notizia mi è venuto spontaneo collegare l’</a:t>
            </a:r>
            <a:r>
              <a:rPr lang="it-IT" altLang="it-IT" smtClean="0">
                <a:solidFill>
                  <a:srgbClr val="FF0000"/>
                </a:solidFill>
              </a:rPr>
              <a:t>esperienza del SOFFRIRE alla stagione priva di sufficiente luce.</a:t>
            </a:r>
            <a:r>
              <a:rPr lang="it-IT" altLang="it-IT" smtClean="0"/>
              <a:t> </a:t>
            </a:r>
          </a:p>
          <a:p>
            <a:pPr algn="ctr" eaLnBrk="1" hangingPunct="1">
              <a:buFont typeface="Arial" pitchFamily="34" charset="0"/>
              <a:buNone/>
            </a:pPr>
            <a:endParaRPr lang="it-IT" altLang="it-IT" smtClean="0"/>
          </a:p>
          <a:p>
            <a:pPr algn="ctr" eaLnBrk="1" hangingPunct="1">
              <a:buFont typeface="Arial" pitchFamily="34" charset="0"/>
              <a:buNone/>
            </a:pPr>
            <a:r>
              <a:rPr lang="it-IT" altLang="it-IT" smtClean="0"/>
              <a:t>	</a:t>
            </a:r>
          </a:p>
          <a:p>
            <a:pPr eaLnBrk="1" hangingPunct="1"/>
            <a:endParaRPr lang="it-IT" altLang="it-IT" b="1" smtClean="0"/>
          </a:p>
        </p:txBody>
      </p:sp>
      <p:pic>
        <p:nvPicPr>
          <p:cNvPr id="132099" name="Immagine 2" descr="SOLITUD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81300"/>
            <a:ext cx="4189412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3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038600" cy="536098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it-IT" altLang="it-IT" dirty="0" smtClean="0"/>
              <a:t>	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it-IT" altLang="it-IT" sz="3200" dirty="0" smtClean="0"/>
              <a:t>Non è forse vero che quando la persona umana soffre, come nei momenti di malattia, è facile che cada in una situazione caratterizzata da nebbia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it-IT" altLang="it-IT" sz="3200" dirty="0" smtClean="0"/>
              <a:t>	o da oscurità?</a:t>
            </a:r>
          </a:p>
        </p:txBody>
      </p:sp>
      <p:pic>
        <p:nvPicPr>
          <p:cNvPr id="133123" name="Segnaposto contenuto 5" descr="NEBBI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799" y="1268413"/>
            <a:ext cx="3424667" cy="4392835"/>
          </a:xfrm>
        </p:spPr>
      </p:pic>
    </p:spTree>
    <p:extLst>
      <p:ext uri="{BB962C8B-B14F-4D97-AF65-F5344CB8AC3E}">
        <p14:creationId xmlns:p14="http://schemas.microsoft.com/office/powerpoint/2010/main" val="80397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57313"/>
            <a:ext cx="8229600" cy="47386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mtClean="0"/>
              <a:t>	Infatti, i sociologi e gli antropologi qualificano gli aspetti negativi dell’esistenza come la </a:t>
            </a:r>
            <a:r>
              <a:rPr lang="it-IT" altLang="it-IT" sz="3600" i="1" smtClean="0">
                <a:solidFill>
                  <a:srgbClr val="0070C0"/>
                </a:solidFill>
              </a:rPr>
              <a:t>dimensione notturna della vita</a:t>
            </a:r>
            <a:r>
              <a:rPr lang="it-IT" altLang="it-IT" smtClean="0"/>
              <a:t>, mentre attribuiscono ad altri aspetti del vivere umano - quali i momenti di gioia, di gratificazione, di entusiasmo - un carattere</a:t>
            </a:r>
            <a:r>
              <a:rPr lang="it-IT" altLang="it-IT" smtClean="0">
                <a:solidFill>
                  <a:srgbClr val="FF0000"/>
                </a:solidFill>
              </a:rPr>
              <a:t> </a:t>
            </a:r>
            <a:r>
              <a:rPr lang="it-IT" altLang="it-IT" i="1" smtClean="0">
                <a:solidFill>
                  <a:srgbClr val="FF0000"/>
                </a:solidFill>
              </a:rPr>
              <a:t>luminoso</a:t>
            </a:r>
            <a:r>
              <a:rPr lang="it-IT" altLang="it-IT" i="1" smtClean="0"/>
              <a:t>.</a:t>
            </a:r>
            <a:r>
              <a:rPr lang="it-IT" altLang="it-IT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67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28625"/>
            <a:ext cx="8229600" cy="56975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it-IT" altLang="it-IT" dirty="0" smtClean="0"/>
              <a:t>	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it-IT" altLang="it-IT" sz="3000" dirty="0" smtClean="0"/>
              <a:t>Aiutare chi </a:t>
            </a:r>
            <a:r>
              <a:rPr lang="it-IT" altLang="it-IT" sz="3000" dirty="0" smtClean="0">
                <a:solidFill>
                  <a:srgbClr val="FF0000"/>
                </a:solidFill>
              </a:rPr>
              <a:t>SOFFRE</a:t>
            </a:r>
            <a:r>
              <a:rPr lang="it-IT" altLang="it-IT" sz="3000" dirty="0" smtClean="0"/>
              <a:t> a sentirsi parte di una relazione significativa può essere considerato un’efficace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it-IT" altLang="it-IT" sz="3000" dirty="0" smtClean="0"/>
              <a:t>terapia della luce. 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it-IT" altLang="it-IT" sz="3000" dirty="0" smtClean="0"/>
              <a:t>	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	 </a:t>
            </a:r>
          </a:p>
        </p:txBody>
      </p:sp>
      <p:pic>
        <p:nvPicPr>
          <p:cNvPr id="135171" name="Picture 4" descr="88-RaggioDiLuc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3213100"/>
            <a:ext cx="3729038" cy="2797175"/>
          </a:xfrm>
        </p:spPr>
      </p:pic>
    </p:spTree>
    <p:extLst>
      <p:ext uri="{BB962C8B-B14F-4D97-AF65-F5344CB8AC3E}">
        <p14:creationId xmlns:p14="http://schemas.microsoft.com/office/powerpoint/2010/main" val="4398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egnaposto contenuto 2"/>
          <p:cNvSpPr>
            <a:spLocks noGrp="1"/>
          </p:cNvSpPr>
          <p:nvPr>
            <p:ph idx="1"/>
          </p:nvPr>
        </p:nvSpPr>
        <p:spPr>
          <a:xfrm>
            <a:off x="457200" y="428625"/>
            <a:ext cx="8229600" cy="56975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it-IT" altLang="it-IT" smtClean="0"/>
              <a:t>	Una luce che può cambiare il paesaggio interiore delle persone, dotando di senso un’esperienza difficile, contribuendo a far fiorire la speranza e la pace.</a:t>
            </a:r>
          </a:p>
        </p:txBody>
      </p:sp>
      <p:pic>
        <p:nvPicPr>
          <p:cNvPr id="137219" name="Immagine 3" descr="arcobalen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071813"/>
            <a:ext cx="3786187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3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egnaposto contenuto 2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51974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dirty="0" smtClean="0"/>
              <a:t>	Una luce che illumina e scalda. 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Una luce che richiede l’apporto dell’intelligenza, ma anche</a:t>
            </a:r>
            <a:r>
              <a:rPr lang="it-IT" altLang="it-IT" dirty="0"/>
              <a:t> </a:t>
            </a:r>
            <a:r>
              <a:rPr lang="it-IT" altLang="it-IT" dirty="0" smtClean="0"/>
              <a:t>del cuore.</a:t>
            </a:r>
          </a:p>
        </p:txBody>
      </p:sp>
      <p:pic>
        <p:nvPicPr>
          <p:cNvPr id="136195" name="Picture 6" descr="mor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928938"/>
            <a:ext cx="43338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4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4" name="Einstein lettera a sua figli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0638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1039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Segnaposto contenuto 3" descr="luce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571500"/>
            <a:ext cx="7748587" cy="5811838"/>
          </a:xfrm>
        </p:spPr>
      </p:pic>
      <p:sp>
        <p:nvSpPr>
          <p:cNvPr id="2" name="Rettangolo 1"/>
          <p:cNvSpPr/>
          <p:nvPr/>
        </p:nvSpPr>
        <p:spPr>
          <a:xfrm rot="21121825">
            <a:off x="4716016" y="4869160"/>
            <a:ext cx="307648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GRAZIE!</a:t>
            </a:r>
          </a:p>
        </p:txBody>
      </p:sp>
    </p:spTree>
    <p:extLst>
      <p:ext uri="{BB962C8B-B14F-4D97-AF65-F5344CB8AC3E}">
        <p14:creationId xmlns:p14="http://schemas.microsoft.com/office/powerpoint/2010/main" val="6304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Quale relazione?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 smtClean="0"/>
              <a:t>Una relazione connotata dal </a:t>
            </a:r>
          </a:p>
          <a:p>
            <a:pPr marL="0" indent="0" algn="ctr">
              <a:buNone/>
            </a:pPr>
            <a:r>
              <a:rPr lang="it-IT" sz="3600" b="1" dirty="0" smtClean="0"/>
              <a:t>prendersi cura</a:t>
            </a:r>
            <a:r>
              <a:rPr lang="it-IT" sz="3600" dirty="0" smtClean="0"/>
              <a:t>, basata sulla fiducia reciproca.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89040"/>
            <a:ext cx="3303240" cy="220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15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sz="3200" dirty="0"/>
              <a:t>Una relazione asimmetrica di aiuto basata sulla </a:t>
            </a:r>
            <a:r>
              <a:rPr lang="it-IT" sz="3200" b="1" dirty="0"/>
              <a:t>vulnerabilità</a:t>
            </a:r>
            <a:r>
              <a:rPr lang="it-IT" sz="3200" dirty="0"/>
              <a:t> vissuta dal malato e sulla </a:t>
            </a:r>
            <a:r>
              <a:rPr lang="it-IT" sz="3200" b="1" dirty="0"/>
              <a:t>competenza professionale e relazionale </a:t>
            </a:r>
            <a:r>
              <a:rPr lang="it-IT" sz="3200" b="1" dirty="0" smtClean="0"/>
              <a:t>dell’operatore</a:t>
            </a:r>
            <a:endParaRPr lang="it-IT" sz="3200" b="1" dirty="0"/>
          </a:p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611275" cy="255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957564" cy="236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66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 smtClean="0"/>
              <a:t>Una relazione interpersonale che ha un fine terapeutico.</a:t>
            </a:r>
            <a:endParaRPr lang="it-IT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0968"/>
            <a:ext cx="4723642" cy="314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6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Un incontro tra una </a:t>
            </a:r>
            <a:r>
              <a:rPr lang="it-IT" b="1" dirty="0" smtClean="0">
                <a:solidFill>
                  <a:srgbClr val="0070C0"/>
                </a:solidFill>
              </a:rPr>
              <a:t>FIDUCIA </a:t>
            </a:r>
            <a:r>
              <a:rPr lang="it-IT" dirty="0" smtClean="0"/>
              <a:t>e una </a:t>
            </a:r>
            <a:r>
              <a:rPr lang="it-IT" b="1" dirty="0" smtClean="0">
                <a:solidFill>
                  <a:srgbClr val="0070C0"/>
                </a:solidFill>
              </a:rPr>
              <a:t>COSCIENZA</a:t>
            </a:r>
            <a:r>
              <a:rPr lang="it-IT" dirty="0" smtClean="0"/>
              <a:t>: la fiducia di un essere umano segnato dalla sofferenza e dalla malattia, il quale si affida alla coscienza di un altro essere umano che può farsi carico del suo bisogno e che gli va incontro per assisterlo, curarlo, guarirlo, prendendosene cura… questi è l’operatore che agisce in ambito sanitario!</a:t>
            </a:r>
          </a:p>
          <a:p>
            <a:pPr marL="0" indent="0" algn="r">
              <a:buNone/>
            </a:pPr>
            <a:endParaRPr lang="it-IT" dirty="0" smtClean="0"/>
          </a:p>
          <a:p>
            <a:pPr marL="0" indent="0" algn="r">
              <a:buNone/>
            </a:pPr>
            <a:endParaRPr lang="it-IT" b="1" dirty="0" smtClean="0"/>
          </a:p>
          <a:p>
            <a:pPr marL="0" indent="0" algn="r">
              <a:buNone/>
            </a:pPr>
            <a:r>
              <a:rPr lang="it-IT" b="1" dirty="0" smtClean="0"/>
              <a:t>Carta degli Operatori sanitari, nr. 2</a:t>
            </a:r>
          </a:p>
        </p:txBody>
      </p:sp>
    </p:spTree>
    <p:extLst>
      <p:ext uri="{BB962C8B-B14F-4D97-AF65-F5344CB8AC3E}">
        <p14:creationId xmlns:p14="http://schemas.microsoft.com/office/powerpoint/2010/main" val="327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</a:rPr>
              <a:t>Una relazione in cui…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Sono coinvolti più attori: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La persona malata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La famiglia della persona malata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L’operatore sanitario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Il volontario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L’operatore pastorale….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2809875" cy="1628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9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Autofit/>
          </a:bodyPr>
          <a:lstStyle/>
          <a:p>
            <a:r>
              <a:rPr lang="it-IT" sz="5400" b="1" dirty="0" smtClean="0">
                <a:solidFill>
                  <a:srgbClr val="002060"/>
                </a:solidFill>
              </a:rPr>
              <a:t>IDENTIKIT </a:t>
            </a:r>
            <a:br>
              <a:rPr lang="it-IT" sz="5400" b="1" dirty="0" smtClean="0">
                <a:solidFill>
                  <a:srgbClr val="002060"/>
                </a:solidFill>
              </a:rPr>
            </a:br>
            <a:r>
              <a:rPr lang="it-IT" sz="5400" b="1" dirty="0" smtClean="0">
                <a:solidFill>
                  <a:srgbClr val="002060"/>
                </a:solidFill>
              </a:rPr>
              <a:t>DELLA PERSONA MALATA</a:t>
            </a:r>
            <a:endParaRPr lang="it-IT" sz="54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6667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6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Malato come persona spesso difficile…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5069160"/>
          </a:xfrm>
        </p:spPr>
        <p:txBody>
          <a:bodyPr>
            <a:normAutofit fontScale="55000" lnSpcReduction="20000"/>
          </a:bodyPr>
          <a:lstStyle/>
          <a:p>
            <a:r>
              <a:rPr lang="it-IT" sz="5100" dirty="0"/>
              <a:t>28 % Aggressivo, arrogante</a:t>
            </a:r>
          </a:p>
          <a:p>
            <a:r>
              <a:rPr lang="it-IT" sz="5100" dirty="0"/>
              <a:t>25 % Polemico</a:t>
            </a:r>
          </a:p>
          <a:p>
            <a:r>
              <a:rPr lang="it-IT" sz="5100" dirty="0"/>
              <a:t>14 % Maleducato</a:t>
            </a:r>
          </a:p>
          <a:p>
            <a:r>
              <a:rPr lang="it-IT" sz="5100" dirty="0"/>
              <a:t>12 % Poco collaborativo</a:t>
            </a:r>
          </a:p>
          <a:p>
            <a:r>
              <a:rPr lang="it-IT" sz="5100" dirty="0"/>
              <a:t>7 % Fatica a fidarsi</a:t>
            </a:r>
          </a:p>
          <a:p>
            <a:r>
              <a:rPr lang="it-IT" sz="5100" dirty="0"/>
              <a:t>5 % Critico </a:t>
            </a:r>
          </a:p>
          <a:p>
            <a:r>
              <a:rPr lang="it-IT" sz="5100" dirty="0"/>
              <a:t>4 % Non dice ciò che pensa e prova</a:t>
            </a:r>
          </a:p>
          <a:p>
            <a:r>
              <a:rPr lang="it-IT" sz="5100" dirty="0"/>
              <a:t>4 % Assume atteggiamenti di rifiuto</a:t>
            </a:r>
          </a:p>
          <a:p>
            <a:r>
              <a:rPr lang="it-IT" sz="5100" dirty="0"/>
              <a:t>4% Ipocondriaco, ansioso</a:t>
            </a:r>
          </a:p>
          <a:p>
            <a:r>
              <a:rPr lang="it-IT" sz="5100" dirty="0"/>
              <a:t>2% Nega le </a:t>
            </a:r>
            <a:r>
              <a:rPr lang="it-IT" sz="5100" dirty="0" smtClean="0"/>
              <a:t>difficoltà</a:t>
            </a:r>
          </a:p>
          <a:p>
            <a:endParaRPr lang="it-IT" dirty="0"/>
          </a:p>
          <a:p>
            <a:pPr marL="0" indent="0" algn="r">
              <a:buNone/>
            </a:pPr>
            <a:r>
              <a:rPr lang="it-IT" sz="5100" b="1" dirty="0" smtClean="0"/>
              <a:t>Bert G., 2006</a:t>
            </a:r>
            <a:endParaRPr lang="it-IT" sz="5100" b="1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4"/>
            <a:ext cx="255147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88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Malato come persona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 smtClean="0"/>
              <a:t>Rincorre il </a:t>
            </a:r>
            <a:r>
              <a:rPr lang="it-IT" sz="3600" b="1" dirty="0" smtClean="0">
                <a:solidFill>
                  <a:srgbClr val="00B050"/>
                </a:solidFill>
              </a:rPr>
              <a:t>benessere fisico</a:t>
            </a:r>
            <a:r>
              <a:rPr lang="it-IT" sz="3600" dirty="0" smtClean="0"/>
              <a:t>.</a:t>
            </a:r>
          </a:p>
          <a:p>
            <a:pPr marL="0" indent="0" algn="ctr">
              <a:buNone/>
            </a:pPr>
            <a:r>
              <a:rPr lang="it-IT" sz="3600" dirty="0" smtClean="0"/>
              <a:t>La salute fisica è diventata uno dei simboli della felicità umana… </a:t>
            </a:r>
            <a:endParaRPr lang="it-IT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22" y="4221088"/>
            <a:ext cx="32289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15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Uno sguardo sugli 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incontri precedenti…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arenR"/>
            </a:pPr>
            <a:r>
              <a:rPr lang="it-IT" i="1" dirty="0" smtClean="0"/>
              <a:t>L’umanizzazione del mondo della salute</a:t>
            </a:r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r">
              <a:buNone/>
            </a:pPr>
            <a:r>
              <a:rPr lang="it-IT" i="1" dirty="0" smtClean="0"/>
              <a:t>2) Uno sguardo all’antropologia medica</a:t>
            </a:r>
            <a:endParaRPr lang="it-IT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2714625" cy="168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51" y="5153154"/>
            <a:ext cx="3028950" cy="151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1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Malato come persona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Si informa, presenta una spiccata consapevolezza dei propri diritti, è colta, ha aspettative precise… ed esige dai professionisti della Sanità il tempo per comprendere la diagnosi e la terapia… </a:t>
            </a:r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4208747"/>
            <a:ext cx="1591617" cy="239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84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Malato come persona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Ha libero accesso ad Internet e lo utilizza per informarsi, non potendo però valutare la validità e il rigore scientifico delle informazioni di cui viene a conoscenza…</a:t>
            </a:r>
            <a:endParaRPr lang="it-I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91" y="4250590"/>
            <a:ext cx="28765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0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Malato come persona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smtClean="0"/>
              <a:t>Presenta bisogni specifici che necessitano di essere soddisfatti.</a:t>
            </a:r>
            <a:endParaRPr lang="it-IT" sz="4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68960"/>
            <a:ext cx="5256584" cy="344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4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Malato come persona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Può appartenere anche a culture differenti da quella italiana. La scena della cura, in questo caso, cambia e si fa poliedrica e complessa per la mescolanza di appartenenze diverse.</a:t>
            </a:r>
            <a:endParaRPr lang="it-IT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33056"/>
            <a:ext cx="295859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6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Malato come persona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Prova emozioni variegate: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Tali emozioni necessitano di essere gestite adeguatamente poiché sono strettamente correlate alla salute e al successo della terapia…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02788"/>
            <a:ext cx="3600400" cy="268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17727"/>
            <a:ext cx="34004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Malato come persona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smtClean="0"/>
              <a:t>Ha una storia di vita, vincoli e legami parentali e non che vanno tenuti in considerazione…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3384376" cy="2252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1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Autofit/>
          </a:bodyPr>
          <a:lstStyle/>
          <a:p>
            <a:r>
              <a:rPr lang="it-IT" sz="5400" b="1" dirty="0" smtClean="0">
                <a:solidFill>
                  <a:srgbClr val="002060"/>
                </a:solidFill>
              </a:rPr>
              <a:t>IDENTIKIT DELLA </a:t>
            </a:r>
            <a:br>
              <a:rPr lang="it-IT" sz="5400" b="1" dirty="0" smtClean="0">
                <a:solidFill>
                  <a:srgbClr val="002060"/>
                </a:solidFill>
              </a:rPr>
            </a:br>
            <a:r>
              <a:rPr lang="it-IT" sz="5400" b="1" dirty="0" smtClean="0">
                <a:solidFill>
                  <a:srgbClr val="002060"/>
                </a:solidFill>
              </a:rPr>
              <a:t>FAMIGLIA DEL MALATO</a:t>
            </a:r>
            <a:endParaRPr lang="it-IT" sz="54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6667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31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rgbClr val="00B050"/>
                </a:solidFill>
              </a:rPr>
              <a:t>Soffre il malato, ma soffrono anche i famigliari. </a:t>
            </a:r>
          </a:p>
          <a:p>
            <a:pPr marL="0" indent="0" algn="ctr">
              <a:buNone/>
            </a:pPr>
            <a:r>
              <a:rPr lang="it-IT" dirty="0"/>
              <a:t>Non possiamo prenderci cura del malato senza prenderci cura anche di coloro che lo attorniano (ansia, tensioni, fragilità, rabbia, impotenza…).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567" y="3933056"/>
            <a:ext cx="36195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0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La famiglia del malato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/>
              <a:t>La famiglia funziona in maniera unitaria, come un organismo dotato di un proprio equilibrio. </a:t>
            </a:r>
            <a:endParaRPr lang="it-IT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5029150" cy="28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4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Quando la malattia si cronicizza o entra nella fase terminale avvengono nella famiglia </a:t>
            </a:r>
            <a:r>
              <a:rPr lang="it-IT" b="1" dirty="0"/>
              <a:t>cambiamenti</a:t>
            </a:r>
            <a:r>
              <a:rPr lang="it-IT" dirty="0"/>
              <a:t> legati alla perdita del ruolo indipendente del malato, ai cambiamenti di responsabilità nel gruppo familiare, al concentrarsi delle energie psicologiche e di tempo sulla nuova realtà, alle modificazioni dei ritmi di vita e di lavoro, alle possibili difficoltà economiche…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34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Incontro di oggi…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7030A0"/>
                </a:solidFill>
              </a:rPr>
              <a:t>Il Rapporto tra gli Operatori e il malato </a:t>
            </a:r>
          </a:p>
          <a:p>
            <a:pPr marL="0" indent="0" algn="ctr">
              <a:buNone/>
            </a:pPr>
            <a:r>
              <a:rPr lang="it-IT" b="1" dirty="0" smtClean="0">
                <a:solidFill>
                  <a:srgbClr val="7030A0"/>
                </a:solidFill>
              </a:rPr>
              <a:t>e/o i suoi familiari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0968"/>
            <a:ext cx="340033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571875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0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/>
              <a:t>I famigliari hanno bisogno di sostegno per vivere, </a:t>
            </a:r>
            <a:r>
              <a:rPr lang="it-IT" b="1" dirty="0" smtClean="0">
                <a:solidFill>
                  <a:srgbClr val="7030A0"/>
                </a:solidFill>
              </a:rPr>
              <a:t>senza smarrirsi</a:t>
            </a:r>
            <a:r>
              <a:rPr lang="it-IT" dirty="0" smtClean="0"/>
              <a:t>, il peso imposto dalla malattia di un loro congiunto.</a:t>
            </a:r>
          </a:p>
          <a:p>
            <a:pPr marL="0" indent="0" algn="ctr">
              <a:buNone/>
            </a:pPr>
            <a:r>
              <a:rPr lang="it-IT" dirty="0" smtClean="0"/>
              <a:t>Un </a:t>
            </a:r>
            <a:r>
              <a:rPr lang="it-IT" b="1" dirty="0" smtClean="0">
                <a:solidFill>
                  <a:srgbClr val="00B050"/>
                </a:solidFill>
              </a:rPr>
              <a:t>accompagnamento premuroso </a:t>
            </a:r>
            <a:r>
              <a:rPr lang="it-IT" dirty="0" smtClean="0"/>
              <a:t>può aiutarli a scoprire, nella dolorosa stagione della sofferenza, preziosi valori umani e spirituali.</a:t>
            </a:r>
            <a:endParaRPr lang="it-IT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761527" cy="3410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4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1143000"/>
          </a:xfrm>
        </p:spPr>
        <p:txBody>
          <a:bodyPr>
            <a:noAutofit/>
          </a:bodyPr>
          <a:lstStyle/>
          <a:p>
            <a:r>
              <a:rPr lang="it-IT" sz="5400" b="1" dirty="0" smtClean="0">
                <a:solidFill>
                  <a:srgbClr val="002060"/>
                </a:solidFill>
              </a:rPr>
              <a:t>IDENTIKIT </a:t>
            </a:r>
            <a:br>
              <a:rPr lang="it-IT" sz="5400" b="1" dirty="0" smtClean="0">
                <a:solidFill>
                  <a:srgbClr val="002060"/>
                </a:solidFill>
              </a:rPr>
            </a:br>
            <a:r>
              <a:rPr lang="it-IT" sz="5400" b="1" dirty="0" smtClean="0">
                <a:solidFill>
                  <a:srgbClr val="002060"/>
                </a:solidFill>
              </a:rPr>
              <a:t>DELL’OPERATORE SANITARIO, PASTORALE E DEL VOLONTARIO</a:t>
            </a:r>
            <a:endParaRPr lang="it-IT" sz="54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6667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9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Operatori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Sono consapevoli delle </a:t>
            </a:r>
            <a:r>
              <a:rPr lang="it-IT" b="1" dirty="0" smtClean="0">
                <a:solidFill>
                  <a:srgbClr val="0070C0"/>
                </a:solidFill>
              </a:rPr>
              <a:t>difficoltà</a:t>
            </a:r>
            <a:r>
              <a:rPr lang="it-IT" dirty="0" smtClean="0"/>
              <a:t> dovute a carenza di organico, scarsità di risorse, </a:t>
            </a:r>
            <a:r>
              <a:rPr lang="it-IT" i="1" dirty="0" err="1" smtClean="0"/>
              <a:t>distres</a:t>
            </a:r>
            <a:r>
              <a:rPr lang="it-IT" dirty="0" err="1" smtClean="0"/>
              <a:t>s</a:t>
            </a:r>
            <a:r>
              <a:rPr lang="it-IT" dirty="0" smtClean="0"/>
              <a:t>, </a:t>
            </a:r>
            <a:r>
              <a:rPr lang="it-IT" i="1" dirty="0" err="1" smtClean="0"/>
              <a:t>burnout</a:t>
            </a:r>
            <a:r>
              <a:rPr lang="it-IT" dirty="0" smtClean="0"/>
              <a:t>, mutato rapporto con i pazienti… in cui si trovano ad operare.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Sono inoltre coscienti della amplificazione (spesso in negativo) di ciò che accade nel mondo sanitario da parte dei </a:t>
            </a:r>
            <a:r>
              <a:rPr lang="it-IT" i="1" dirty="0" smtClean="0"/>
              <a:t>mass-media</a:t>
            </a:r>
            <a:r>
              <a:rPr lang="it-IT" dirty="0" smtClean="0"/>
              <a:t>…</a:t>
            </a:r>
            <a:endParaRPr lang="it-I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3096344" cy="215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6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 smtClean="0"/>
              <a:t>Nonostante tali premesse la maggior parte degli operatori  </a:t>
            </a:r>
            <a:endParaRPr lang="it-IT" sz="3600" dirty="0" smtClean="0"/>
          </a:p>
          <a:p>
            <a:pPr marL="0" indent="0" algn="ctr">
              <a:buNone/>
            </a:pPr>
            <a:r>
              <a:rPr lang="it-IT" sz="3600" dirty="0" smtClean="0"/>
              <a:t>continua </a:t>
            </a:r>
            <a:r>
              <a:rPr lang="it-IT" sz="3600" dirty="0" smtClean="0"/>
              <a:t>ad amare il proprio lavoro e cerca di svolgerlo con passione e dedizione.</a:t>
            </a:r>
            <a:endParaRPr lang="it-IT" sz="3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3888432" cy="20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4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Operatori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/>
              <a:t>Per «resistere» e continuare a svolgere con soddisfazione la propria professione investono nella formazione convinti nella necessità di  affiancare al </a:t>
            </a:r>
            <a:r>
              <a:rPr lang="it-IT" b="1" dirty="0" smtClean="0">
                <a:solidFill>
                  <a:srgbClr val="0070C0"/>
                </a:solidFill>
              </a:rPr>
              <a:t>sapere tecnico-specialistico</a:t>
            </a:r>
            <a:r>
              <a:rPr lang="it-IT" dirty="0" smtClean="0"/>
              <a:t> già posseduto, una spiccata attenzione nei riguardi dello sviluppo del </a:t>
            </a:r>
            <a:r>
              <a:rPr lang="it-IT" b="1" dirty="0" smtClean="0">
                <a:solidFill>
                  <a:srgbClr val="FF0000"/>
                </a:solidFill>
              </a:rPr>
              <a:t>sapere comunicativo-relazionale</a:t>
            </a:r>
            <a:r>
              <a:rPr lang="it-IT" dirty="0" smtClean="0"/>
              <a:t>…</a:t>
            </a:r>
            <a:endParaRPr lang="it-IT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05653"/>
            <a:ext cx="3010399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4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957263" y="2274888"/>
            <a:ext cx="7543800" cy="36576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-65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-65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-65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-65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-65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-65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-65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-65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-65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400" u="sng" smtClean="0">
              <a:ln>
                <a:solidFill>
                  <a:srgbClr val="FF0066"/>
                </a:solidFill>
              </a:ln>
              <a:latin typeface="Times New Roman" pitchFamily="-65" charset="0"/>
              <a:cs typeface="Times New Roman" pitchFamily="-65" charset="0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600524" y="620688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altLang="it-IT" sz="3200" b="1" dirty="0">
                <a:latin typeface="+mj-lt"/>
              </a:rPr>
              <a:t>L</a:t>
            </a:r>
            <a:r>
              <a:rPr lang="it-IT" altLang="it-IT" sz="3200" b="1" dirty="0" smtClean="0">
                <a:latin typeface="+mj-lt"/>
              </a:rPr>
              <a:t>a </a:t>
            </a:r>
            <a:r>
              <a:rPr lang="it-IT" altLang="it-IT" sz="3200" b="1" dirty="0">
                <a:latin typeface="+mj-lt"/>
              </a:rPr>
              <a:t>componente tecnica e la </a:t>
            </a:r>
            <a:r>
              <a:rPr lang="it-IT" altLang="it-IT" sz="3200" b="1" dirty="0" smtClean="0">
                <a:latin typeface="+mj-lt"/>
              </a:rPr>
              <a:t>componente </a:t>
            </a:r>
            <a:r>
              <a:rPr lang="it-IT" altLang="it-IT" sz="3200" b="1" dirty="0">
                <a:latin typeface="+mj-lt"/>
              </a:rPr>
              <a:t>relazionale sono legate indissolubilmente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476375" y="3124200"/>
            <a:ext cx="2743200" cy="2362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400" b="1" dirty="0">
                <a:latin typeface="+mn-lt"/>
              </a:rPr>
              <a:t>Sapere tecnico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400" b="1" dirty="0" smtClean="0">
                <a:latin typeface="+mn-lt"/>
              </a:rPr>
              <a:t>- specialistico </a:t>
            </a:r>
            <a:endParaRPr lang="it-IT" altLang="it-IT" sz="2400" b="1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400" dirty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932363" y="3124200"/>
            <a:ext cx="3024187" cy="2362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Sapere comunicativo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-relazionale 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4888"/>
            <a:ext cx="21526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2701925"/>
            <a:ext cx="1298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42" y="2354959"/>
            <a:ext cx="23050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06" y="5013176"/>
            <a:ext cx="1876337" cy="144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1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 animBg="1" autoUpdateAnimBg="0"/>
      <p:bldP spid="120835" grpId="0" autoUpdateAnimBg="0"/>
      <p:bldP spid="120836" grpId="0" animBg="1" autoUpdateAnimBg="0"/>
      <p:bldP spid="120837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Quali </a:t>
            </a:r>
            <a:r>
              <a:rPr lang="it-IT" b="1" dirty="0" smtClean="0">
                <a:solidFill>
                  <a:srgbClr val="00B0F0"/>
                </a:solidFill>
              </a:rPr>
              <a:t>competenze trasversali </a:t>
            </a:r>
            <a:r>
              <a:rPr lang="it-IT" b="1" dirty="0" smtClean="0">
                <a:solidFill>
                  <a:srgbClr val="0070C0"/>
                </a:solidFill>
              </a:rPr>
              <a:t>per l’operatore di oggi?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/>
              <a:t>Intrepretare la situazione in maniera realistica, definire le priorità e gli obiettivi, verificare l’adeguatezza delle risorse a disposizione;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dirty="0" smtClean="0"/>
              <a:t>Agire adeguatamente;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FF0000"/>
                </a:solidFill>
              </a:rPr>
              <a:t>Relazionarsi, entrare in </a:t>
            </a:r>
            <a:r>
              <a:rPr lang="it-IT" b="1" dirty="0" smtClean="0">
                <a:solidFill>
                  <a:srgbClr val="00B0F0"/>
                </a:solidFill>
              </a:rPr>
              <a:t>contatto umano </a:t>
            </a:r>
            <a:r>
              <a:rPr lang="it-IT" b="1" dirty="0" smtClean="0">
                <a:solidFill>
                  <a:srgbClr val="FF0000"/>
                </a:solidFill>
              </a:rPr>
              <a:t>con il malato e chi lo attornia, entrare in sintonia con le esigenze e le emozioni della persona…</a:t>
            </a:r>
          </a:p>
        </p:txBody>
      </p:sp>
    </p:spTree>
    <p:extLst>
      <p:ext uri="{BB962C8B-B14F-4D97-AF65-F5344CB8AC3E}">
        <p14:creationId xmlns:p14="http://schemas.microsoft.com/office/powerpoint/2010/main" val="26064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Ingredienti essenziali per creare relazioni efficaci…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b="1" dirty="0"/>
              <a:t>Ascolto </a:t>
            </a:r>
            <a:r>
              <a:rPr lang="it-IT" b="1" dirty="0" smtClean="0"/>
              <a:t>attivo;</a:t>
            </a:r>
            <a:r>
              <a:rPr lang="it-IT" b="1" i="1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it-IT" i="1" dirty="0" smtClean="0"/>
              <a:t>Empatia;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Considerazione positiva del malato e dei famigliari;</a:t>
            </a:r>
          </a:p>
          <a:p>
            <a:pPr marL="514350" indent="-514350">
              <a:buFont typeface="+mj-lt"/>
              <a:buAutoNum type="arabicPeriod"/>
            </a:pPr>
            <a:r>
              <a:rPr lang="it-IT" i="1" dirty="0" smtClean="0"/>
              <a:t>Autenticità dell’operatore e del volontario;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Arte di comunicare efficacemente.</a:t>
            </a:r>
            <a:endParaRPr lang="it-IT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229200"/>
            <a:ext cx="1970451" cy="141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5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smtClean="0"/>
              <a:t>Si tratta di «ingredienti» che possono essere acquisiti, coltivati ed affinati attraverso percorsi di formazione e di apprendimento.</a:t>
            </a:r>
            <a:endParaRPr lang="it-IT" sz="4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29964"/>
            <a:ext cx="4348942" cy="23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8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dirty="0" smtClean="0"/>
              <a:t>Si tratta di «ingredienti» che caratterizzano il                          «</a:t>
            </a:r>
            <a:r>
              <a:rPr lang="it-IT" sz="2800" b="1" dirty="0" smtClean="0">
                <a:solidFill>
                  <a:srgbClr val="FF0000"/>
                </a:solidFill>
              </a:rPr>
              <a:t>modo di essere</a:t>
            </a:r>
            <a:r>
              <a:rPr lang="it-IT" sz="2800" dirty="0" smtClean="0"/>
              <a:t>» dell’operatore nel mondo della Sanità .</a:t>
            </a:r>
          </a:p>
          <a:p>
            <a:pPr marL="0" indent="0" algn="ctr">
              <a:buNone/>
            </a:pPr>
            <a:r>
              <a:rPr lang="it-IT" sz="2800" dirty="0" smtClean="0"/>
              <a:t>Si tratta di un «modo di essere» centrato sulla persona del malato: l’operatore è in contatto con se stesso, è consapevole delle proprie emozioni, è in grado di </a:t>
            </a:r>
            <a:r>
              <a:rPr lang="it-IT" sz="2800" dirty="0" err="1" smtClean="0"/>
              <a:t>empatizzare</a:t>
            </a:r>
            <a:r>
              <a:rPr lang="it-IT" sz="2800" dirty="0" smtClean="0"/>
              <a:t> con le emozioni dei malati e di accettare, senza giudicare, punti di vista diversi dal proprio.</a:t>
            </a:r>
          </a:p>
          <a:p>
            <a:pPr marL="0" indent="0" algn="ctr">
              <a:buNone/>
            </a:pPr>
            <a:endParaRPr lang="it-IT" sz="3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41168"/>
            <a:ext cx="1556938" cy="1635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0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Come porre le basi di una autentica accoglienza del malato e dei suoi famigliari.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2573075" cy="367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7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48100" y="548680"/>
            <a:ext cx="4343400" cy="29257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6000" dirty="0">
                <a:solidFill>
                  <a:srgbClr val="FF0000"/>
                </a:solidFill>
              </a:rPr>
              <a:t>1</a:t>
            </a:r>
            <a:r>
              <a:rPr lang="it-IT" sz="6000" dirty="0" smtClean="0">
                <a:solidFill>
                  <a:srgbClr val="FF0000"/>
                </a:solidFill>
              </a:rPr>
              <a:t>) ASCOLTO ATTIVO</a:t>
            </a:r>
            <a:r>
              <a:rPr lang="it-IT" sz="6600" dirty="0" smtClean="0">
                <a:solidFill>
                  <a:srgbClr val="FF0000"/>
                </a:solidFill>
              </a:rPr>
              <a:t/>
            </a:r>
            <a:br>
              <a:rPr lang="it-IT" sz="6600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24944"/>
            <a:ext cx="4816475" cy="365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8206"/>
            <a:ext cx="2163763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9976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L’Ascolto diventa attivo…</a:t>
            </a:r>
            <a:endParaRPr lang="it-IT" b="1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idx="1"/>
          </p:nvPr>
        </p:nvSpPr>
        <p:spPr bwMode="auto">
          <a:xfrm>
            <a:off x="755576" y="1412776"/>
            <a:ext cx="7571184" cy="588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0" indent="0" algn="just" defTabSz="762000">
              <a:lnSpc>
                <a:spcPct val="140000"/>
              </a:lnSpc>
              <a:spcBef>
                <a:spcPct val="50000"/>
              </a:spcBef>
              <a:buNone/>
              <a:defRPr/>
            </a:pPr>
            <a:r>
              <a:rPr lang="it-IT" sz="2800" dirty="0" smtClean="0">
                <a:latin typeface="+mj-lt"/>
              </a:rPr>
              <a:t>Quando l’operatore </a:t>
            </a:r>
            <a:r>
              <a:rPr lang="it-IT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rinuncia</a:t>
            </a:r>
            <a:r>
              <a:rPr lang="it-IT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it-IT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</a:t>
            </a:r>
            <a:r>
              <a:rPr lang="it-IT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it-IT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giudicare</a:t>
            </a:r>
            <a:r>
              <a:rPr lang="it-IT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it-IT" sz="2800" dirty="0" smtClean="0">
                <a:latin typeface="+mj-lt"/>
              </a:rPr>
              <a:t>quanto comunicato dal malato:</a:t>
            </a:r>
          </a:p>
          <a:p>
            <a:pPr marL="381000" indent="-381000" algn="just">
              <a:lnSpc>
                <a:spcPct val="13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sz="2800" dirty="0" smtClean="0">
                <a:latin typeface="+mj-lt"/>
              </a:rPr>
              <a:t>ne capisce </a:t>
            </a:r>
            <a:r>
              <a:rPr lang="it-IT" sz="2800" dirty="0">
                <a:latin typeface="+mj-lt"/>
              </a:rPr>
              <a:t>il </a:t>
            </a:r>
            <a:r>
              <a:rPr lang="it-IT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significato</a:t>
            </a:r>
            <a:r>
              <a:rPr lang="it-IT" sz="2800" dirty="0">
                <a:latin typeface="+mj-lt"/>
              </a:rPr>
              <a:t> </a:t>
            </a:r>
            <a:r>
              <a:rPr lang="it-IT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profondo (incluse le emozioni);</a:t>
            </a:r>
            <a:endParaRPr lang="it-IT" sz="2800" dirty="0">
              <a:latin typeface="+mj-lt"/>
            </a:endParaRPr>
          </a:p>
          <a:p>
            <a:pPr marL="381000" indent="-381000" algn="just">
              <a:lnSpc>
                <a:spcPct val="13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sz="2800" dirty="0">
                <a:latin typeface="+mj-lt"/>
              </a:rPr>
              <a:t>dimostra di </a:t>
            </a:r>
            <a:r>
              <a:rPr lang="it-IT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averlo</a:t>
            </a:r>
            <a:r>
              <a:rPr lang="it-IT" sz="2800" dirty="0" smtClean="0">
                <a:latin typeface="+mj-lt"/>
              </a:rPr>
              <a:t> </a:t>
            </a:r>
            <a:r>
              <a:rPr lang="it-IT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compreso;</a:t>
            </a:r>
            <a:endParaRPr lang="it-IT" sz="2800" dirty="0">
              <a:latin typeface="+mj-lt"/>
            </a:endParaRPr>
          </a:p>
          <a:p>
            <a:pPr marL="381000" indent="-381000" algn="just">
              <a:lnSpc>
                <a:spcPct val="13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sz="2800" dirty="0">
                <a:latin typeface="+mj-lt"/>
              </a:rPr>
              <a:t>risponde senza distrarsi, cogliendo anche </a:t>
            </a:r>
            <a:r>
              <a:rPr lang="it-IT" sz="2800" dirty="0" smtClean="0">
                <a:latin typeface="+mj-lt"/>
              </a:rPr>
              <a:t>il </a:t>
            </a:r>
            <a:r>
              <a:rPr lang="it-IT" sz="2800" dirty="0">
                <a:latin typeface="+mj-lt"/>
              </a:rPr>
              <a:t>segnale </a:t>
            </a:r>
            <a:r>
              <a:rPr lang="it-IT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non</a:t>
            </a:r>
            <a:r>
              <a:rPr lang="it-IT" sz="2800" dirty="0">
                <a:latin typeface="+mj-lt"/>
              </a:rPr>
              <a:t> </a:t>
            </a:r>
            <a:r>
              <a:rPr lang="it-IT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verbale.</a:t>
            </a:r>
          </a:p>
          <a:p>
            <a:pPr algn="just" defTabSz="762000">
              <a:lnSpc>
                <a:spcPct val="140000"/>
              </a:lnSpc>
              <a:spcBef>
                <a:spcPct val="50000"/>
              </a:spcBef>
              <a:defRPr/>
            </a:pPr>
            <a:endParaRPr lang="it-IT" sz="2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4300" y="260350"/>
            <a:ext cx="4343400" cy="29257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6600" dirty="0">
                <a:solidFill>
                  <a:srgbClr val="FF0000"/>
                </a:solidFill>
              </a:rPr>
              <a:t>2</a:t>
            </a:r>
            <a:r>
              <a:rPr lang="it-IT" sz="6600" dirty="0" smtClean="0">
                <a:solidFill>
                  <a:srgbClr val="FF0000"/>
                </a:solidFill>
              </a:rPr>
              <a:t>) Empatia</a:t>
            </a:r>
            <a:br>
              <a:rPr lang="it-IT" sz="6600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357688"/>
            <a:ext cx="24066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7625"/>
            <a:ext cx="548640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2985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4800" b="1" smtClean="0">
                <a:solidFill>
                  <a:srgbClr val="FF0000"/>
                </a:solidFill>
              </a:rPr>
              <a:t>Etimologia….</a:t>
            </a:r>
            <a:r>
              <a:rPr lang="it-IT" altLang="it-IT" sz="4800" smtClean="0"/>
              <a:t/>
            </a:r>
            <a:br>
              <a:rPr lang="it-IT" altLang="it-IT" sz="4800" smtClean="0"/>
            </a:br>
            <a:endParaRPr lang="it-IT" altLang="it-IT" sz="4800" smtClean="0"/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>
          <a:xfrm>
            <a:off x="528638" y="1866900"/>
            <a:ext cx="8229600" cy="45259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it-IT" altLang="it-IT" smtClean="0"/>
              <a:t>Empatia deriva dalla parola greca </a:t>
            </a:r>
            <a:r>
              <a:rPr lang="it-IT" altLang="it-IT" i="1" smtClean="0"/>
              <a:t>empateia</a:t>
            </a:r>
            <a:r>
              <a:rPr lang="it-IT" altLang="it-IT" smtClean="0"/>
              <a:t> che significa </a:t>
            </a:r>
            <a:r>
              <a:rPr lang="it-IT" altLang="it-IT" b="1" i="1" smtClean="0">
                <a:solidFill>
                  <a:srgbClr val="FF0066"/>
                </a:solidFill>
              </a:rPr>
              <a:t>SOFFRIRE DENTRO</a:t>
            </a:r>
            <a:r>
              <a:rPr lang="it-IT" altLang="it-IT" b="1" smtClean="0"/>
              <a:t>, </a:t>
            </a:r>
            <a:r>
              <a:rPr lang="it-IT" altLang="it-IT" b="1" smtClean="0">
                <a:solidFill>
                  <a:srgbClr val="009ED6"/>
                </a:solidFill>
              </a:rPr>
              <a:t>sperimentare attivamente</a:t>
            </a:r>
            <a:r>
              <a:rPr lang="it-IT" altLang="it-IT" b="1" smtClean="0"/>
              <a:t> il modo in cui una persona vive un’esperienza, un vissuto piacevole o meno</a:t>
            </a:r>
            <a:r>
              <a:rPr lang="it-IT" altLang="it-IT" smtClean="0"/>
              <a:t>…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611688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187825"/>
            <a:ext cx="3240088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9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contenuto 2"/>
          <p:cNvSpPr>
            <a:spLocks noGrp="1"/>
          </p:cNvSpPr>
          <p:nvPr>
            <p:ph idx="1"/>
          </p:nvPr>
        </p:nvSpPr>
        <p:spPr>
          <a:xfrm>
            <a:off x="539750" y="1557338"/>
            <a:ext cx="8147050" cy="44243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it-IT" altLang="it-IT" b="1" i="1" smtClean="0">
                <a:solidFill>
                  <a:srgbClr val="7030A0"/>
                </a:solidFill>
              </a:rPr>
              <a:t>EIN-FUHLUNG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i="1" smtClean="0"/>
              <a:t>Il significato del termine deriva dal tedesco </a:t>
            </a:r>
            <a:r>
              <a:rPr lang="it-IT" altLang="it-IT" b="1" i="1" smtClean="0"/>
              <a:t>fuhlen</a:t>
            </a:r>
            <a:r>
              <a:rPr lang="it-IT" altLang="it-IT" i="1" smtClean="0"/>
              <a:t> e originariamente faceva riferimento al processo di apprezzamento e identificazione  con il </a:t>
            </a:r>
            <a:r>
              <a:rPr lang="it-IT" altLang="it-IT" b="1" i="1" smtClean="0"/>
              <a:t>bello naturale ed artistico</a:t>
            </a:r>
            <a:r>
              <a:rPr lang="it-IT" altLang="it-IT" i="1" smtClean="0"/>
              <a:t>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43706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4446588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0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it-IT" altLang="it-IT" dirty="0" smtClean="0"/>
              <a:t>Si tratta di un processo che consiste nel percepire le </a:t>
            </a:r>
            <a:r>
              <a:rPr lang="it-IT" altLang="it-IT" b="1" dirty="0" smtClean="0"/>
              <a:t>emozioni </a:t>
            </a:r>
            <a:r>
              <a:rPr lang="it-IT" altLang="it-IT" dirty="0" smtClean="0"/>
              <a:t>e i </a:t>
            </a:r>
            <a:r>
              <a:rPr lang="it-IT" altLang="it-IT" b="1" dirty="0" smtClean="0"/>
              <a:t>significati personali </a:t>
            </a:r>
            <a:r>
              <a:rPr lang="it-IT" altLang="it-IT" dirty="0" smtClean="0"/>
              <a:t>che la persona sta sperimentando e nel comunicare tale comprensione…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64" y="4077072"/>
            <a:ext cx="3313113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5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b="1" dirty="0" smtClean="0"/>
              <a:t>HOFFMAN</a:t>
            </a:r>
            <a:r>
              <a:rPr lang="it-IT" dirty="0" smtClean="0"/>
              <a:t> la definisce come la </a:t>
            </a:r>
            <a:r>
              <a:rPr lang="it-IT" i="1" dirty="0" smtClean="0"/>
              <a:t>scintilla</a:t>
            </a:r>
            <a:r>
              <a:rPr lang="it-IT" dirty="0" smtClean="0"/>
              <a:t> </a:t>
            </a:r>
            <a:r>
              <a:rPr lang="it-IT" dirty="0"/>
              <a:t>che fa scaturire la preoccupazione umana per gli altri, la </a:t>
            </a:r>
            <a:r>
              <a:rPr lang="it-IT" i="1" dirty="0"/>
              <a:t>colla </a:t>
            </a:r>
            <a:r>
              <a:rPr lang="it-IT" dirty="0"/>
              <a:t>che rende possibile la vita sociale…</a:t>
            </a:r>
          </a:p>
          <a:p>
            <a:endParaRPr lang="it-IT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3028950" cy="15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00538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2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 smtClean="0"/>
              <a:t>Le due componenti dell’empatia</a:t>
            </a:r>
          </a:p>
        </p:txBody>
      </p:sp>
      <p:sp>
        <p:nvSpPr>
          <p:cNvPr id="24579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it-IT" altLang="it-IT" b="1" smtClean="0">
                <a:solidFill>
                  <a:srgbClr val="7030A0"/>
                </a:solidFill>
              </a:rPr>
              <a:t>Componente cognitiva</a:t>
            </a:r>
          </a:p>
          <a:p>
            <a:pPr marL="0" indent="0" algn="ctr" eaLnBrk="1" hangingPunct="1">
              <a:buFont typeface="Arial" charset="0"/>
              <a:buNone/>
            </a:pPr>
            <a:endParaRPr lang="it-IT" altLang="it-IT" smtClean="0"/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smtClean="0"/>
              <a:t>Risiede nel </a:t>
            </a:r>
            <a:r>
              <a:rPr lang="it-IT" altLang="it-IT" b="1" smtClean="0">
                <a:solidFill>
                  <a:srgbClr val="0070C0"/>
                </a:solidFill>
              </a:rPr>
              <a:t>perspective taking</a:t>
            </a:r>
            <a:r>
              <a:rPr lang="it-IT" altLang="it-IT" smtClean="0"/>
              <a:t> (assunzione di prospettiva) ossia la tendenza ad adottare spontaneamente il punto di vista altrui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b="1" smtClean="0">
                <a:solidFill>
                  <a:srgbClr val="FF0000"/>
                </a:solidFill>
              </a:rPr>
              <a:t>METTERSI NEI PANNI DI…</a:t>
            </a:r>
          </a:p>
        </p:txBody>
      </p:sp>
      <p:sp>
        <p:nvSpPr>
          <p:cNvPr id="24580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it-IT" altLang="it-IT" b="1" dirty="0" smtClean="0">
                <a:solidFill>
                  <a:srgbClr val="FF0066"/>
                </a:solidFill>
              </a:rPr>
              <a:t>Componente affettiva</a:t>
            </a:r>
          </a:p>
          <a:p>
            <a:pPr marL="0" indent="0" algn="ctr" eaLnBrk="1" hangingPunct="1">
              <a:buFont typeface="Arial" charset="0"/>
              <a:buNone/>
            </a:pPr>
            <a:endParaRPr lang="it-IT" altLang="it-IT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dirty="0" smtClean="0"/>
              <a:t>Percepire in modo vicario l’emozione e il sentimento provati dall’altro </a:t>
            </a:r>
            <a:r>
              <a:rPr lang="it-IT" altLang="it-IT" sz="5400" b="1" dirty="0" smtClean="0">
                <a:solidFill>
                  <a:srgbClr val="00B050"/>
                </a:solidFill>
              </a:rPr>
              <a:t>come se </a:t>
            </a:r>
            <a:r>
              <a:rPr lang="it-IT" altLang="it-IT" dirty="0" smtClean="0"/>
              <a:t>li stessimo sperimentando in prima persona</a:t>
            </a:r>
          </a:p>
        </p:txBody>
      </p:sp>
    </p:spTree>
    <p:extLst>
      <p:ext uri="{BB962C8B-B14F-4D97-AF65-F5344CB8AC3E}">
        <p14:creationId xmlns:p14="http://schemas.microsoft.com/office/powerpoint/2010/main" val="38641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Empatia       </a:t>
            </a:r>
            <a:r>
              <a:rPr lang="it-IT" alt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         </a:t>
            </a:r>
            <a:r>
              <a:rPr lang="it-IT" altLang="it-IT" b="1" dirty="0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Simpatia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52600"/>
            <a:ext cx="3657600" cy="41910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sz="2400" dirty="0" smtClean="0">
                <a:latin typeface="+mj-lt"/>
              </a:rPr>
              <a:t>Risposta affettiva, orientata verso l’altro, che comporta un </a:t>
            </a:r>
            <a:r>
              <a:rPr lang="it-IT" altLang="it-IT" sz="2400" b="1" dirty="0" smtClean="0">
                <a:latin typeface="+mj-lt"/>
              </a:rPr>
              <a:t>vissuto vicario </a:t>
            </a:r>
            <a:r>
              <a:rPr lang="it-IT" altLang="it-IT" sz="2400" dirty="0" smtClean="0">
                <a:latin typeface="+mj-lt"/>
              </a:rPr>
              <a:t>della stessa emozione provata dall’altro.</a:t>
            </a: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altLang="it-IT" sz="2000" dirty="0" smtClean="0">
              <a:latin typeface="+mj-lt"/>
            </a:endParaRP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b="1" dirty="0" smtClean="0">
                <a:solidFill>
                  <a:srgbClr val="7030A0"/>
                </a:solidFill>
                <a:latin typeface="+mj-lt"/>
              </a:rPr>
              <a:t>SENTIRE COME….</a:t>
            </a:r>
          </a:p>
        </p:txBody>
      </p:sp>
      <p:sp>
        <p:nvSpPr>
          <p:cNvPr id="58373" name="AutoShape 5"/>
          <p:cNvSpPr>
            <a:spLocks noChangeArrowheads="1"/>
          </p:cNvSpPr>
          <p:nvPr/>
        </p:nvSpPr>
        <p:spPr bwMode="auto">
          <a:xfrm>
            <a:off x="2192338" y="1089025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4876800" y="1752600"/>
            <a:ext cx="4038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0738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28725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6713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sz="2400" dirty="0" smtClean="0">
                <a:latin typeface="+mj-lt"/>
                <a:cs typeface="+mn-cs"/>
              </a:rPr>
              <a:t>Risposta affettiva, orientata verso l’altro, ma che </a:t>
            </a:r>
            <a:r>
              <a:rPr lang="it-IT" altLang="it-IT" sz="2400" b="1" dirty="0" smtClean="0">
                <a:latin typeface="+mj-lt"/>
                <a:cs typeface="+mn-cs"/>
              </a:rPr>
              <a:t>non comporta un vissuto vicario </a:t>
            </a:r>
            <a:r>
              <a:rPr lang="it-IT" altLang="it-IT" sz="2400" dirty="0" smtClean="0">
                <a:latin typeface="+mj-lt"/>
                <a:cs typeface="+mn-cs"/>
              </a:rPr>
              <a:t>della stessa emozione provata dall’altro.</a:t>
            </a:r>
            <a:endParaRPr lang="it-IT" altLang="it-IT" sz="2400" dirty="0">
              <a:latin typeface="+mj-lt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it-IT" altLang="it-IT" sz="1800" dirty="0">
              <a:latin typeface="+mj-lt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b="1" dirty="0" smtClean="0">
                <a:solidFill>
                  <a:srgbClr val="7030A0"/>
                </a:solidFill>
                <a:latin typeface="+mj-lt"/>
                <a:cs typeface="+mn-cs"/>
              </a:rPr>
              <a:t>SENTIRE PER…</a:t>
            </a:r>
            <a:endParaRPr lang="it-IT" altLang="it-IT" sz="2400" b="1" dirty="0">
              <a:solidFill>
                <a:srgbClr val="7030A0"/>
              </a:solidFill>
              <a:latin typeface="+mj-lt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it-IT" altLang="it-IT" sz="2000" dirty="0">
              <a:latin typeface="+mj-lt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sz="2800" b="1" dirty="0">
                <a:solidFill>
                  <a:srgbClr val="FF0000"/>
                </a:solidFill>
                <a:latin typeface="+mj-lt"/>
                <a:cs typeface="+mn-cs"/>
              </a:rPr>
              <a:t>C</a:t>
            </a:r>
            <a:r>
              <a:rPr lang="it-IT" altLang="it-IT" sz="2800" b="1" dirty="0" smtClean="0">
                <a:solidFill>
                  <a:srgbClr val="FF0000"/>
                </a:solidFill>
                <a:latin typeface="+mj-lt"/>
                <a:cs typeface="+mn-cs"/>
              </a:rPr>
              <a:t>omporta </a:t>
            </a:r>
            <a:r>
              <a:rPr lang="it-IT" altLang="it-IT" sz="2800" b="1" dirty="0">
                <a:solidFill>
                  <a:srgbClr val="FF0000"/>
                </a:solidFill>
                <a:latin typeface="+mj-lt"/>
                <a:cs typeface="+mn-cs"/>
              </a:rPr>
              <a:t>un carico emotivo </a:t>
            </a:r>
            <a:r>
              <a:rPr lang="it-IT" altLang="it-IT" sz="2800" b="1" dirty="0" smtClean="0">
                <a:solidFill>
                  <a:srgbClr val="FF0000"/>
                </a:solidFill>
                <a:latin typeface="+mj-lt"/>
                <a:cs typeface="+mn-cs"/>
              </a:rPr>
              <a:t>a volte insopportabile</a:t>
            </a:r>
            <a:endParaRPr lang="it-IT" altLang="it-IT" sz="28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58375" name="AutoShape 7"/>
          <p:cNvSpPr>
            <a:spLocks noChangeArrowheads="1"/>
          </p:cNvSpPr>
          <p:nvPr/>
        </p:nvSpPr>
        <p:spPr bwMode="auto">
          <a:xfrm>
            <a:off x="6886575" y="1089025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8" y="4725144"/>
            <a:ext cx="4102090" cy="170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72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  <p:bldP spid="58373" grpId="0" animBg="1"/>
      <p:bldP spid="58374" grpId="0"/>
      <p:bldP spid="5837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965200" y="1946056"/>
            <a:ext cx="7705725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49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Comprensione empatica</a:t>
            </a:r>
            <a:r>
              <a:rPr lang="it-IT" altLang="it-IT" sz="3000" dirty="0" smtClean="0">
                <a:solidFill>
                  <a:srgbClr val="00B050"/>
                </a:solidFill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000" dirty="0" smtClean="0">
                <a:latin typeface="+mn-lt"/>
                <a:cs typeface="+mn-cs"/>
              </a:rPr>
              <a:t>(esperienza interiore riconosciuta di uno stato emotivo analogo a quello presentato dall’altro)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3000" dirty="0" smtClean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Comunicazione empatica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000" dirty="0" smtClean="0">
                <a:latin typeface="+mn-lt"/>
                <a:cs typeface="+mn-cs"/>
              </a:rPr>
              <a:t>(abilità comportamentale che consiste nell’atto di </a:t>
            </a:r>
            <a:r>
              <a:rPr lang="it-IT" altLang="it-IT" sz="3000" b="1" dirty="0" smtClean="0">
                <a:latin typeface="+mn-lt"/>
                <a:cs typeface="+mn-cs"/>
              </a:rPr>
              <a:t>comunicare </a:t>
            </a:r>
            <a:r>
              <a:rPr lang="it-IT" altLang="it-IT" sz="3000" dirty="0" smtClean="0">
                <a:latin typeface="+mn-lt"/>
                <a:cs typeface="+mn-cs"/>
              </a:rPr>
              <a:t>il messaggio empatico)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800" b="1" dirty="0" smtClean="0">
                <a:solidFill>
                  <a:schemeClr val="bg1"/>
                </a:solidFill>
                <a:cs typeface="+mn-cs"/>
              </a:rPr>
              <a:t> 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1835150" y="341313"/>
            <a:ext cx="55403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Il processo empatico…</a:t>
            </a:r>
          </a:p>
        </p:txBody>
      </p:sp>
    </p:spTree>
    <p:extLst>
      <p:ext uri="{BB962C8B-B14F-4D97-AF65-F5344CB8AC3E}">
        <p14:creationId xmlns:p14="http://schemas.microsoft.com/office/powerpoint/2010/main" val="283835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Relazionarsi autenticamente significa:</a:t>
            </a:r>
          </a:p>
          <a:p>
            <a:pPr>
              <a:buFontTx/>
              <a:buChar char="-"/>
            </a:pPr>
            <a:r>
              <a:rPr lang="it-IT" dirty="0" smtClean="0"/>
              <a:t>Accettare l’altro</a:t>
            </a:r>
          </a:p>
          <a:p>
            <a:pPr>
              <a:buFontTx/>
              <a:buChar char="-"/>
            </a:pPr>
            <a:r>
              <a:rPr lang="it-IT" dirty="0" smtClean="0"/>
              <a:t>Ascoltarlo</a:t>
            </a:r>
          </a:p>
          <a:p>
            <a:pPr>
              <a:buFontTx/>
              <a:buChar char="-"/>
            </a:pPr>
            <a:r>
              <a:rPr lang="it-IT" dirty="0" smtClean="0"/>
              <a:t>Accorciare le distanze</a:t>
            </a:r>
          </a:p>
          <a:p>
            <a:pPr>
              <a:buFontTx/>
              <a:buChar char="-"/>
            </a:pPr>
            <a:r>
              <a:rPr lang="it-IT" dirty="0" smtClean="0"/>
              <a:t>Mettere a proprio agio</a:t>
            </a:r>
            <a:endParaRPr lang="it-IT" dirty="0"/>
          </a:p>
          <a:p>
            <a:pPr>
              <a:buFontTx/>
              <a:buChar char="-"/>
            </a:pPr>
            <a:r>
              <a:rPr lang="it-IT" dirty="0" smtClean="0"/>
              <a:t>Porsi in atteggiamento empatico</a:t>
            </a:r>
          </a:p>
          <a:p>
            <a:pPr>
              <a:buFontTx/>
              <a:buChar char="-"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… mantenendo intatto l’aspetto professionale.</a:t>
            </a:r>
          </a:p>
        </p:txBody>
      </p:sp>
    </p:spTree>
    <p:extLst>
      <p:ext uri="{BB962C8B-B14F-4D97-AF65-F5344CB8AC3E}">
        <p14:creationId xmlns:p14="http://schemas.microsoft.com/office/powerpoint/2010/main" val="2638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>
          <a:xfrm>
            <a:off x="450850" y="333375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800" b="1" smtClean="0">
                <a:solidFill>
                  <a:srgbClr val="FF0066"/>
                </a:solidFill>
              </a:rPr>
              <a:t>La riformulazione</a:t>
            </a:r>
          </a:p>
        </p:txBody>
      </p:sp>
      <p:sp>
        <p:nvSpPr>
          <p:cNvPr id="3072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it-IT" altLang="it-IT" b="1" smtClean="0">
                <a:solidFill>
                  <a:srgbClr val="0070C0"/>
                </a:solidFill>
              </a:rPr>
              <a:t>È la tecnica attraverso cui possiamo comunicare </a:t>
            </a:r>
            <a:r>
              <a:rPr lang="it-IT" altLang="it-IT" b="1" smtClean="0">
                <a:solidFill>
                  <a:srgbClr val="7030A0"/>
                </a:solidFill>
              </a:rPr>
              <a:t>verbalmente</a:t>
            </a:r>
            <a:r>
              <a:rPr lang="it-IT" altLang="it-IT" b="1" smtClean="0">
                <a:solidFill>
                  <a:srgbClr val="0070C0"/>
                </a:solidFill>
              </a:rPr>
              <a:t> l’empatia.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smtClean="0"/>
              <a:t>Riformulazione sia dei contenuti che dei sentimenti della comunicazione…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4197350"/>
            <a:ext cx="3505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2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57200" y="1125538"/>
            <a:ext cx="84582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2800" dirty="0">
                <a:latin typeface="+mj-lt"/>
                <a:cs typeface="+mn-cs"/>
              </a:rPr>
              <a:t>Espressioni utili per introdurre </a:t>
            </a:r>
            <a:r>
              <a:rPr lang="it-IT" altLang="it-IT" sz="2800" dirty="0" smtClean="0">
                <a:latin typeface="+mj-lt"/>
                <a:cs typeface="+mn-cs"/>
              </a:rPr>
              <a:t>la comunicazione empatica potrebbero essere:</a:t>
            </a:r>
            <a:endParaRPr lang="it-IT" altLang="it-IT" sz="2800" dirty="0">
              <a:latin typeface="+mj-lt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	</a:t>
            </a:r>
            <a:endParaRPr lang="it-IT" altLang="it-IT" sz="2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Vediamo </a:t>
            </a:r>
            <a:r>
              <a:rPr lang="it-IT" altLang="it-IT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se ho compreso bene </a:t>
            </a:r>
            <a:r>
              <a:rPr lang="it-IT" altLang="it-IT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…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           Mi corregga se </a:t>
            </a:r>
            <a:r>
              <a:rPr lang="it-IT" altLang="it-IT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sbaglio, </a:t>
            </a:r>
            <a:r>
              <a:rPr lang="it-IT" altLang="it-IT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ma mi sembra di aver capito che </a:t>
            </a:r>
            <a:r>
              <a:rPr lang="it-IT" altLang="it-IT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…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	</a:t>
            </a:r>
            <a:r>
              <a:rPr lang="it-IT" altLang="it-IT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                 E</a:t>
            </a:r>
            <a:r>
              <a:rPr lang="it-IT" altLang="it-IT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’ possibile che </a:t>
            </a:r>
            <a:r>
              <a:rPr lang="it-IT" altLang="it-IT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…</a:t>
            </a:r>
            <a:endParaRPr lang="it-IT" altLang="it-IT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	</a:t>
            </a:r>
            <a:r>
              <a:rPr lang="it-IT" altLang="it-IT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                                Potrebbe </a:t>
            </a:r>
            <a:r>
              <a:rPr lang="it-IT" altLang="it-IT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essere che </a:t>
            </a:r>
            <a:r>
              <a:rPr lang="it-IT" altLang="it-IT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lei </a:t>
            </a:r>
            <a:r>
              <a:rPr lang="it-IT" altLang="it-IT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…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Da quanto mi ha detto finora, mi pare di aver colto che…</a:t>
            </a:r>
            <a:endParaRPr lang="it-IT" altLang="it-IT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4"/>
          <p:cNvSpPr>
            <a:spLocks noChangeShapeType="1"/>
          </p:cNvSpPr>
          <p:nvPr/>
        </p:nvSpPr>
        <p:spPr bwMode="auto">
          <a:xfrm>
            <a:off x="0" y="2420938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260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rgbClr val="FF0000"/>
                </a:solidFill>
              </a:rPr>
              <a:t>Esempio </a:t>
            </a:r>
          </a:p>
        </p:txBody>
      </p:sp>
      <p:sp>
        <p:nvSpPr>
          <p:cNvPr id="3277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altLang="it-IT" smtClean="0"/>
              <a:t>Se un malato mi dice: </a:t>
            </a:r>
          </a:p>
          <a:p>
            <a:pPr algn="ctr" eaLnBrk="1" hangingPunct="1">
              <a:buFont typeface="Arial" charset="0"/>
              <a:buNone/>
            </a:pPr>
            <a:endParaRPr lang="it-IT" altLang="it-IT" smtClean="0"/>
          </a:p>
          <a:p>
            <a:pPr algn="ctr" eaLnBrk="1" hangingPunct="1">
              <a:buFont typeface="Arial" charset="0"/>
              <a:buNone/>
            </a:pPr>
            <a:r>
              <a:rPr lang="it-IT" altLang="it-IT" smtClean="0">
                <a:solidFill>
                  <a:srgbClr val="0070C0"/>
                </a:solidFill>
              </a:rPr>
              <a:t>“</a:t>
            </a:r>
            <a:r>
              <a:rPr lang="it-IT" altLang="it-IT" i="1" smtClean="0">
                <a:solidFill>
                  <a:srgbClr val="0070C0"/>
                </a:solidFill>
              </a:rPr>
              <a:t>Domani devo essere operato di appendicite.               Ho una </a:t>
            </a:r>
            <a:r>
              <a:rPr lang="it-IT" altLang="it-IT" b="1" i="1" smtClean="0">
                <a:solidFill>
                  <a:srgbClr val="0070C0"/>
                </a:solidFill>
              </a:rPr>
              <a:t>paura</a:t>
            </a:r>
            <a:r>
              <a:rPr lang="it-IT" altLang="it-IT" i="1" smtClean="0">
                <a:solidFill>
                  <a:srgbClr val="0070C0"/>
                </a:solidFill>
              </a:rPr>
              <a:t> tremenda…</a:t>
            </a:r>
            <a:r>
              <a:rPr lang="it-IT" altLang="it-IT" smtClean="0">
                <a:solidFill>
                  <a:srgbClr val="0070C0"/>
                </a:solidFill>
              </a:rPr>
              <a:t>”</a:t>
            </a:r>
            <a:endParaRPr lang="it-IT" altLang="it-IT" b="1" smtClean="0">
              <a:solidFill>
                <a:srgbClr val="0070C0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329113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6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contenuto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it-IT" altLang="it-IT" dirty="0" smtClean="0"/>
              <a:t>La nostra risposta non sarebbe empatica se si esprimesse in questi termini: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i="1" dirty="0" smtClean="0">
                <a:solidFill>
                  <a:srgbClr val="7030A0"/>
                </a:solidFill>
              </a:rPr>
              <a:t>“L’appendicite è un’operazione da nulla, non è il caso di aver paura…”.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dirty="0" smtClean="0"/>
              <a:t>Più appropriato sarebbe: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b="1" i="1" dirty="0" smtClean="0">
                <a:solidFill>
                  <a:srgbClr val="FF0066"/>
                </a:solidFill>
              </a:rPr>
              <a:t>“Il fatto di subire l’operazione la turba profondamente…mi sbaglio forse?”.</a:t>
            </a:r>
          </a:p>
          <a:p>
            <a:pPr marL="0" indent="0" eaLnBrk="1" hangingPunct="1">
              <a:buFont typeface="Arial" charset="0"/>
              <a:buNone/>
            </a:pPr>
            <a:endParaRPr lang="it-IT" altLang="it-IT" dirty="0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99013"/>
            <a:ext cx="23780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B0F0"/>
                </a:solidFill>
              </a:rPr>
              <a:t>Un frammento di dialogo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Nel dialogo che segue l’operatore </a:t>
            </a:r>
            <a:r>
              <a:rPr lang="it-IT" dirty="0" smtClean="0"/>
              <a:t>sanitario </a:t>
            </a:r>
            <a:r>
              <a:rPr lang="it-IT" dirty="0"/>
              <a:t>dimostra di essere stato capace di </a:t>
            </a:r>
            <a:r>
              <a:rPr lang="it-IT" b="1" dirty="0">
                <a:solidFill>
                  <a:srgbClr val="FF0000"/>
                </a:solidFill>
              </a:rPr>
              <a:t>ascolto </a:t>
            </a:r>
            <a:r>
              <a:rPr lang="it-IT" b="1" dirty="0" smtClean="0">
                <a:solidFill>
                  <a:srgbClr val="FF0000"/>
                </a:solidFill>
              </a:rPr>
              <a:t>empatico</a:t>
            </a:r>
            <a:r>
              <a:rPr lang="it-IT" dirty="0" smtClean="0"/>
              <a:t> </a:t>
            </a:r>
            <a:r>
              <a:rPr lang="it-IT" dirty="0"/>
              <a:t>con l’ammalata incontrata </a:t>
            </a: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nel </a:t>
            </a:r>
            <a:r>
              <a:rPr lang="it-IT" dirty="0"/>
              <a:t>reparto di </a:t>
            </a:r>
            <a:r>
              <a:rPr lang="it-IT" dirty="0" smtClean="0"/>
              <a:t>radioterapia</a:t>
            </a:r>
            <a:r>
              <a:rPr lang="it-IT" dirty="0"/>
              <a:t>.</a:t>
            </a:r>
            <a:r>
              <a:rPr lang="it-IT" dirty="0" smtClean="0"/>
              <a:t> 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4"/>
            <a:ext cx="4274840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4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b="1" dirty="0" smtClean="0"/>
              <a:t>A = Ammalata – B = Operatore sanitario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 algn="just">
              <a:buNone/>
            </a:pPr>
            <a:r>
              <a:rPr lang="it-IT" i="1" dirty="0" smtClean="0"/>
              <a:t>A1: Buona sera, signora Agnese, come sta oggi?</a:t>
            </a:r>
          </a:p>
          <a:p>
            <a:pPr marL="0" indent="0" algn="just">
              <a:buNone/>
            </a:pPr>
            <a:r>
              <a:rPr lang="it-IT" dirty="0" smtClean="0"/>
              <a:t>B1: Molto male, non ho un centimetro del corpo che sia senza dolore; e poi queste flebo che non finiscono mai!</a:t>
            </a:r>
          </a:p>
          <a:p>
            <a:pPr marL="0" indent="0" algn="just">
              <a:buNone/>
            </a:pPr>
            <a:r>
              <a:rPr lang="it-IT" i="1" dirty="0" smtClean="0"/>
              <a:t>A2: Sento che soffre molto a causa di tutti questi dolori e queste lunghe cure…</a:t>
            </a:r>
          </a:p>
          <a:p>
            <a:pPr marL="0" indent="0" algn="just">
              <a:buNone/>
            </a:pPr>
            <a:r>
              <a:rPr lang="it-IT" dirty="0" smtClean="0"/>
              <a:t>B2: Sì molto! Certe volte mi sembra di non farcela più; ma poi passa e vado avanti… anche se mi sembra tutto inutile…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77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i="1" dirty="0" smtClean="0"/>
              <a:t>A3: Immagino che diventi ancora più difficile quando non si è sostenuti da una forte speranza…</a:t>
            </a:r>
          </a:p>
          <a:p>
            <a:pPr marL="0" indent="0" algn="just">
              <a:buNone/>
            </a:pPr>
            <a:r>
              <a:rPr lang="it-IT" dirty="0" smtClean="0"/>
              <a:t>B3: Per sperare bisognerebbe vedere risultati concreti. Invece è sempre peggio! Farebbero meglio a dirmi la verità: così almeno saprei come stanno veramente le cose…</a:t>
            </a:r>
          </a:p>
          <a:p>
            <a:pPr marL="0" indent="0" algn="just">
              <a:buNone/>
            </a:pPr>
            <a:r>
              <a:rPr lang="it-IT" i="1" dirty="0" smtClean="0"/>
              <a:t>A4: Se comprendo bene, è proprio il vivere nella continua incertezza che le fa male…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87031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 smtClean="0"/>
              <a:t>B4: Proprio così! Vedo che capisce! Anche perché mi sembra che mi prendano in giro. Forse credono che non sia capace di sopportare la verità… ma io non sono stupida!</a:t>
            </a:r>
          </a:p>
          <a:p>
            <a:pPr marL="0" indent="0" algn="just">
              <a:buNone/>
            </a:pPr>
            <a:r>
              <a:rPr lang="it-IT" i="1" dirty="0" smtClean="0"/>
              <a:t>A5: Il fatto che non le dicano tutta la verità, le fa sentire attorno un ambiente di sfiducia…</a:t>
            </a:r>
          </a:p>
          <a:p>
            <a:pPr marL="0" indent="0" algn="just">
              <a:buNone/>
            </a:pPr>
            <a:r>
              <a:rPr lang="it-IT" dirty="0" smtClean="0"/>
              <a:t>B5: Certo! In fin dei conti si tratta di me e della mia vita. Forse ne ho ancora poca. Ma lo devo sapere. Devo sistemare le mie cose prima di…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62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i="1" dirty="0" smtClean="0"/>
              <a:t>A6: In questi momenti la vita le sembra ancora più importante, un bene prezioso che corre il rischio di perdere…</a:t>
            </a:r>
          </a:p>
          <a:p>
            <a:pPr marL="0" indent="0" algn="just">
              <a:buNone/>
            </a:pPr>
            <a:r>
              <a:rPr lang="it-IT" dirty="0" smtClean="0"/>
              <a:t>B6: Preziosissimo! Io ho ancora tante cose da fare! Fino ad adesso ho quasi sempre lavorato. Ho faticato molto. Ho sofferto quando è morto mio marito e ho dovuto lottare per andare avanti. Poi c’è stata la malattia di mia figlia… adesso finalmente potevo vivere un po’ in pace… con i miei nipotini! Lo vorrei tanto…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5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dirty="0" smtClean="0"/>
              <a:t>L’operatore sanitario non si limita a cogliere i contenuti espressi dalla signora Agnese, ma anche le risonanze emotive che essi hanno sulla stessa. </a:t>
            </a:r>
          </a:p>
          <a:p>
            <a:pPr marL="0" indent="0" algn="ctr">
              <a:buNone/>
            </a:pPr>
            <a:r>
              <a:rPr lang="it-IT" sz="2800" dirty="0" smtClean="0"/>
              <a:t>Grazie alla pratica dell’ascolto empatico l’operatore riesce ad accogliere la signora in tutto ciò che </a:t>
            </a:r>
            <a:r>
              <a:rPr lang="it-IT" sz="2800" b="1" dirty="0" smtClean="0">
                <a:solidFill>
                  <a:srgbClr val="FF0000"/>
                </a:solidFill>
              </a:rPr>
              <a:t>vive ed è</a:t>
            </a:r>
            <a:r>
              <a:rPr lang="it-IT" sz="2800" dirty="0" smtClean="0"/>
              <a:t>, fornendole la possibilità di </a:t>
            </a:r>
            <a:r>
              <a:rPr lang="it-IT" sz="2800" b="1" dirty="0" smtClean="0">
                <a:solidFill>
                  <a:srgbClr val="7030A0"/>
                </a:solidFill>
              </a:rPr>
              <a:t>raccontarsi e di esprimere quanto la turba</a:t>
            </a:r>
            <a:r>
              <a:rPr lang="it-IT" sz="2800" dirty="0" smtClean="0"/>
              <a:t>…</a:t>
            </a:r>
            <a:endParaRPr lang="it-IT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21088"/>
            <a:ext cx="3685704" cy="221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9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Rapporto tra </a:t>
            </a:r>
            <a:r>
              <a:rPr lang="it-IT" b="1" dirty="0" smtClean="0">
                <a:solidFill>
                  <a:srgbClr val="92D050"/>
                </a:solidFill>
              </a:rPr>
              <a:t>operatori</a:t>
            </a:r>
            <a:r>
              <a:rPr lang="it-IT" b="1" dirty="0" smtClean="0"/>
              <a:t> e </a:t>
            </a:r>
            <a:r>
              <a:rPr lang="it-IT" b="1" dirty="0" smtClean="0">
                <a:solidFill>
                  <a:srgbClr val="0070C0"/>
                </a:solidFill>
              </a:rPr>
              <a:t>malati 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sz="4000" dirty="0" smtClean="0"/>
          </a:p>
          <a:p>
            <a:pPr marL="0" indent="0" algn="ctr">
              <a:buNone/>
            </a:pPr>
            <a:r>
              <a:rPr lang="it-IT" sz="4000" dirty="0" smtClean="0"/>
              <a:t>Spesso complesso, difficile, inadeguato e «tormentato»…</a:t>
            </a:r>
            <a:endParaRPr lang="it-IT" sz="4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038600" cy="2423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5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077200" cy="1143000"/>
          </a:xfrm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rgbClr val="FF0066"/>
                </a:solidFill>
              </a:rPr>
              <a:t>RICADUTE POSITIVE DELL’EMPATIA</a:t>
            </a:r>
          </a:p>
        </p:txBody>
      </p:sp>
      <p:sp>
        <p:nvSpPr>
          <p:cNvPr id="4813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altLang="it-IT" i="1" dirty="0" smtClean="0"/>
              <a:t>Permette di creare relazioni caratterizzate da partecipazione, calore e vicinanza che sono di grande sostegno al malato e ai suoi famigliari.</a:t>
            </a:r>
          </a:p>
          <a:p>
            <a:pPr algn="just" eaLnBrk="1" hangingPunct="1"/>
            <a:endParaRPr lang="it-IT" altLang="it-IT" i="1" dirty="0"/>
          </a:p>
          <a:p>
            <a:pPr marL="0" indent="0" algn="r" eaLnBrk="1" hangingPunct="1">
              <a:buNone/>
            </a:pPr>
            <a:endParaRPr lang="it-IT" altLang="it-IT" i="1" dirty="0" smtClean="0"/>
          </a:p>
          <a:p>
            <a:pPr marL="0" indent="0" algn="r" eaLnBrk="1" hangingPunct="1">
              <a:buNone/>
            </a:pPr>
            <a:endParaRPr lang="it-IT" altLang="it-IT" i="1" dirty="0"/>
          </a:p>
          <a:p>
            <a:pPr marL="0" indent="0" algn="r" eaLnBrk="1" hangingPunct="1">
              <a:buNone/>
            </a:pPr>
            <a:endParaRPr lang="it-IT" altLang="it-IT" i="1" dirty="0" smtClean="0"/>
          </a:p>
          <a:p>
            <a:pPr marL="0" indent="0" algn="r" eaLnBrk="1" hangingPunct="1">
              <a:buNone/>
            </a:pPr>
            <a:r>
              <a:rPr lang="it-IT" altLang="it-IT" b="1" i="1" dirty="0" smtClean="0">
                <a:solidFill>
                  <a:srgbClr val="00B050"/>
                </a:solidFill>
              </a:rPr>
              <a:t>EMPATIA COME SOSTEGNO</a:t>
            </a:r>
          </a:p>
          <a:p>
            <a:pPr algn="just" eaLnBrk="1" hangingPunct="1"/>
            <a:endParaRPr lang="it-IT" altLang="it-IT" i="1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3531688"/>
            <a:ext cx="20288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36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548680"/>
            <a:ext cx="8280920" cy="53285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altLang="it-IT" sz="3500" i="1" dirty="0"/>
              <a:t>Favorisce il raccontarsi del paziente, </a:t>
            </a:r>
            <a:r>
              <a:rPr lang="it-IT" altLang="it-IT" sz="3500" i="1" dirty="0" smtClean="0"/>
              <a:t>promuove </a:t>
            </a:r>
            <a:r>
              <a:rPr lang="it-IT" altLang="it-IT" sz="3500" i="1" dirty="0"/>
              <a:t>la condivisione di forti emozioni, costituisce una sorta di catarsi costruttiva.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 algn="r">
              <a:buNone/>
            </a:pPr>
            <a:endParaRPr lang="it-IT" b="1" i="1" dirty="0" smtClean="0">
              <a:solidFill>
                <a:srgbClr val="00B050"/>
              </a:solidFill>
            </a:endParaRPr>
          </a:p>
          <a:p>
            <a:pPr marL="0" indent="0" algn="r">
              <a:buNone/>
            </a:pPr>
            <a:endParaRPr lang="it-IT" b="1" i="1" dirty="0">
              <a:solidFill>
                <a:srgbClr val="00B050"/>
              </a:solidFill>
            </a:endParaRPr>
          </a:p>
          <a:p>
            <a:pPr marL="0" indent="0" algn="r">
              <a:buNone/>
            </a:pPr>
            <a:endParaRPr lang="it-IT" b="1" i="1" dirty="0" smtClean="0">
              <a:solidFill>
                <a:srgbClr val="00B050"/>
              </a:solidFill>
            </a:endParaRPr>
          </a:p>
          <a:p>
            <a:pPr marL="0" indent="0" algn="r">
              <a:buNone/>
            </a:pPr>
            <a:r>
              <a:rPr lang="it-IT" b="1" i="1" dirty="0" smtClean="0">
                <a:solidFill>
                  <a:srgbClr val="00B050"/>
                </a:solidFill>
              </a:rPr>
              <a:t>EMPATIA CHE FAVORISCE L’AUTOESPLORAZIONE</a:t>
            </a:r>
            <a:endParaRPr lang="it-IT" b="1" i="1" dirty="0">
              <a:solidFill>
                <a:srgbClr val="00B05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289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2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/>
          <a:lstStyle/>
          <a:p>
            <a:pPr algn="just"/>
            <a:r>
              <a:rPr lang="it-IT" i="1" dirty="0" smtClean="0"/>
              <a:t>L’empatia permette di trovare la «giusta distanza» dal mondo emotivo del malato, evitando il rischio di un coinvolgimento eccessivo o insufficiente, il quale potrebbe condurre al </a:t>
            </a:r>
            <a:r>
              <a:rPr lang="it-IT" i="1" dirty="0" err="1" smtClean="0"/>
              <a:t>burn</a:t>
            </a:r>
            <a:r>
              <a:rPr lang="it-IT" i="1" dirty="0" smtClean="0"/>
              <a:t>-out.</a:t>
            </a:r>
          </a:p>
          <a:p>
            <a:pPr algn="just"/>
            <a:endParaRPr lang="it-IT" i="1" dirty="0"/>
          </a:p>
          <a:p>
            <a:pPr marL="0" indent="0" algn="just">
              <a:buNone/>
            </a:pPr>
            <a:endParaRPr lang="it-IT" i="1" dirty="0" smtClean="0"/>
          </a:p>
          <a:p>
            <a:pPr marL="0" indent="0" algn="r">
              <a:buNone/>
            </a:pPr>
            <a:r>
              <a:rPr lang="it-IT" b="1" i="1" dirty="0" smtClean="0">
                <a:solidFill>
                  <a:srgbClr val="00B050"/>
                </a:solidFill>
              </a:rPr>
              <a:t>EMPATIA E GIUSTA DISTANZA</a:t>
            </a:r>
            <a:endParaRPr lang="it-IT" b="1" i="1" dirty="0">
              <a:solidFill>
                <a:srgbClr val="00B05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3" y="3645024"/>
            <a:ext cx="25622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8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i="1" dirty="0" smtClean="0"/>
              <a:t>L’operatore sanitario entra nel mondo del malato, vede le cose dal suo punto di vista e può valorizzare le sue risorse. Anziché assumersi la responsabilità totale sulla sua salute potrà promuoverla coinvolgendolo, aiutandolo a prendersi cura di sé.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i="1" dirty="0"/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it-IT" i="1" dirty="0" smtClean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r>
              <a:rPr lang="it-IT" b="1" i="1" dirty="0" smtClean="0">
                <a:solidFill>
                  <a:srgbClr val="00B050"/>
                </a:solidFill>
              </a:rPr>
              <a:t>EMPATIA ED EMPOWERMENT</a:t>
            </a:r>
            <a:endParaRPr lang="it-IT" b="1" i="1" dirty="0">
              <a:solidFill>
                <a:srgbClr val="00B05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2505410" cy="12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2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/>
          <a:lstStyle/>
          <a:p>
            <a:pPr algn="just"/>
            <a:r>
              <a:rPr lang="it-IT" i="1" dirty="0"/>
              <a:t>Vantaggi per gli operatori: offrire una relazione caratterizzata da empatia aumenta il grado di soddisfazione per il proprio lavoro</a:t>
            </a:r>
            <a:r>
              <a:rPr lang="it-IT" b="1" i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 algn="r">
              <a:buNone/>
            </a:pPr>
            <a:r>
              <a:rPr lang="it-IT" b="1" i="1" dirty="0" smtClean="0">
                <a:solidFill>
                  <a:srgbClr val="00B050"/>
                </a:solidFill>
              </a:rPr>
              <a:t>EMPATIA E SODDISFAZIONE DEGLI OPERATORI</a:t>
            </a:r>
            <a:endParaRPr lang="it-IT" b="1" i="1" dirty="0">
              <a:solidFill>
                <a:srgbClr val="00B05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08052"/>
            <a:ext cx="33147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9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040560"/>
          </a:xfrm>
        </p:spPr>
        <p:txBody>
          <a:bodyPr>
            <a:normAutofit/>
          </a:bodyPr>
          <a:lstStyle/>
          <a:p>
            <a:pPr algn="just"/>
            <a:r>
              <a:rPr lang="it-IT" i="1" dirty="0" smtClean="0"/>
              <a:t>Una relazione operatore sanitario e malato basato sull’empatia è un forte deterrente contro possibili denunce per </a:t>
            </a:r>
            <a:r>
              <a:rPr lang="it-IT" i="1" dirty="0" err="1" smtClean="0"/>
              <a:t>malpractice</a:t>
            </a:r>
            <a:r>
              <a:rPr lang="it-IT" i="1" dirty="0" smtClean="0"/>
              <a:t> che spesso nascono da difetti di comunicazione e comprensione reciproca.</a:t>
            </a:r>
            <a:endParaRPr lang="it-IT" i="1" dirty="0"/>
          </a:p>
          <a:p>
            <a:pPr algn="just"/>
            <a:endParaRPr lang="it-IT" i="1" dirty="0" smtClean="0"/>
          </a:p>
          <a:p>
            <a:pPr marL="0" indent="0" algn="just">
              <a:buNone/>
            </a:pPr>
            <a:endParaRPr lang="it-IT" i="1" dirty="0"/>
          </a:p>
          <a:p>
            <a:pPr marL="0" indent="0" algn="r">
              <a:buNone/>
            </a:pPr>
            <a:endParaRPr lang="it-IT" b="1" i="1" dirty="0" smtClean="0">
              <a:solidFill>
                <a:srgbClr val="00B050"/>
              </a:solidFill>
            </a:endParaRPr>
          </a:p>
          <a:p>
            <a:pPr marL="0" indent="0" algn="r">
              <a:buNone/>
            </a:pPr>
            <a:r>
              <a:rPr lang="it-IT" b="1" i="1" dirty="0" smtClean="0">
                <a:solidFill>
                  <a:srgbClr val="00B050"/>
                </a:solidFill>
              </a:rPr>
              <a:t>EMPATIA COME STRUMENTO DI PREVENZIONE</a:t>
            </a:r>
            <a:endParaRPr lang="it-IT" b="1" i="1" dirty="0">
              <a:solidFill>
                <a:srgbClr val="00B05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4290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66196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smtClean="0"/>
              <a:t>Tutto può essere fatto con empatia…</a:t>
            </a:r>
            <a:endParaRPr lang="it-IT" sz="4400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4" y="2420888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53" y="4765021"/>
            <a:ext cx="3314700" cy="1381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062" y="2636912"/>
            <a:ext cx="22479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4536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52700"/>
            <a:ext cx="228600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3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contenuto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it-IT" altLang="it-IT" sz="3600" b="1" dirty="0" smtClean="0"/>
              <a:t>L’empatia va contestualizzata ed opportunamente dosata:</a:t>
            </a:r>
          </a:p>
          <a:p>
            <a:pPr marL="0" indent="0" algn="ctr" eaLnBrk="1" hangingPunct="1">
              <a:buFont typeface="Arial" charset="0"/>
              <a:buNone/>
            </a:pPr>
            <a:endParaRPr lang="it-IT" altLang="it-IT" i="1" dirty="0"/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i="1" dirty="0" smtClean="0"/>
              <a:t>Se basta una parola, non fare un discorso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i="1" dirty="0" smtClean="0">
                <a:solidFill>
                  <a:srgbClr val="FF0000"/>
                </a:solidFill>
              </a:rPr>
              <a:t>Se basta un gesto, non dire una parola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i="1" dirty="0" smtClean="0"/>
              <a:t>Se basta uno sguardo, evita il gesto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it-IT" altLang="it-IT" i="1" dirty="0" smtClean="0">
                <a:solidFill>
                  <a:srgbClr val="FF0000"/>
                </a:solidFill>
              </a:rPr>
              <a:t>Se basta il silenzio, tralascia anche lo sguardo</a:t>
            </a:r>
          </a:p>
        </p:txBody>
      </p:sp>
    </p:spTree>
    <p:extLst>
      <p:ext uri="{BB962C8B-B14F-4D97-AF65-F5344CB8AC3E}">
        <p14:creationId xmlns:p14="http://schemas.microsoft.com/office/powerpoint/2010/main" val="11865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15816" y="980728"/>
            <a:ext cx="5995764" cy="29257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5300" dirty="0" smtClean="0">
                <a:solidFill>
                  <a:srgbClr val="FF0000"/>
                </a:solidFill>
              </a:rPr>
              <a:t>3) Considerazione positiva del malato e dei famigliari</a:t>
            </a:r>
            <a:r>
              <a:rPr lang="it-IT" sz="6600" dirty="0" smtClean="0">
                <a:solidFill>
                  <a:srgbClr val="FF0000"/>
                </a:solidFill>
              </a:rPr>
              <a:t/>
            </a:r>
            <a:br>
              <a:rPr lang="it-IT" sz="6600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284984"/>
            <a:ext cx="309086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211960" y="351987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altLang="it-IT" sz="4800" b="1" dirty="0">
                <a:solidFill>
                  <a:srgbClr val="7030A0"/>
                </a:solidFill>
              </a:rPr>
              <a:t>Come deve essere il mio sguardo?</a:t>
            </a:r>
          </a:p>
        </p:txBody>
      </p:sp>
    </p:spTree>
    <p:extLst>
      <p:ext uri="{BB962C8B-B14F-4D97-AF65-F5344CB8AC3E}">
        <p14:creationId xmlns:p14="http://schemas.microsoft.com/office/powerpoint/2010/main" val="837260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3119" y="908720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prstClr val="black"/>
                </a:solidFill>
              </a:rPr>
              <a:t>Lo sguardo deve essere tale da rispondere ad uno dei bisogni fondamentali della persona, quello di essere vista e trattata come un </a:t>
            </a:r>
            <a:endParaRPr lang="it-IT" sz="3200" dirty="0" smtClean="0">
              <a:solidFill>
                <a:prstClr val="black"/>
              </a:solidFill>
            </a:endParaRP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essere </a:t>
            </a:r>
            <a:r>
              <a:rPr lang="it-IT" sz="3200" b="1" dirty="0">
                <a:solidFill>
                  <a:srgbClr val="FF0000"/>
                </a:solidFill>
              </a:rPr>
              <a:t>degno di valore</a:t>
            </a:r>
            <a:r>
              <a:rPr lang="it-IT" sz="3200" dirty="0">
                <a:solidFill>
                  <a:prstClr val="black"/>
                </a:solidFill>
              </a:rPr>
              <a:t>, meritevole di stima e di affetto.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6"/>
            <a:ext cx="3072415" cy="282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it-IT" b="1" dirty="0" smtClean="0"/>
              <a:t>«Tormentato» perché…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Per molto tempo ci si è preoccupati della cura di </a:t>
            </a:r>
            <a:r>
              <a:rPr lang="it-IT" b="1" dirty="0" smtClean="0">
                <a:solidFill>
                  <a:srgbClr val="002060"/>
                </a:solidFill>
              </a:rPr>
              <a:t>QUALCOSA</a:t>
            </a:r>
            <a:r>
              <a:rPr lang="it-IT" dirty="0" smtClean="0"/>
              <a:t> (del sintomo fisico, del corpo malato) e non di </a:t>
            </a:r>
            <a:r>
              <a:rPr lang="it-IT" b="1" dirty="0" smtClean="0">
                <a:solidFill>
                  <a:srgbClr val="C00000"/>
                </a:solidFill>
              </a:rPr>
              <a:t>QUALCUNO</a:t>
            </a:r>
            <a:r>
              <a:rPr lang="it-IT" dirty="0" smtClean="0"/>
              <a:t>…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23728"/>
            <a:ext cx="3995727" cy="264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1166"/>
            <a:ext cx="3249613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9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La considerazione positiva si riferisce all’accogliere il malato per quello che </a:t>
            </a:r>
            <a:r>
              <a:rPr lang="it-IT" b="1" dirty="0" smtClean="0">
                <a:solidFill>
                  <a:srgbClr val="00B050"/>
                </a:solidFill>
              </a:rPr>
              <a:t>egli/ella è</a:t>
            </a:r>
            <a:r>
              <a:rPr lang="it-IT" dirty="0" smtClean="0"/>
              <a:t>, riconoscendogli il diritto di vivere la vita in base ai suoi valori, senza giudicarlo, anzi accettandolo incondizionatamente, valorizzandolo e credendo nelle sue potenzialità.</a:t>
            </a:r>
            <a:endParaRPr lang="it-IT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4" y="3861048"/>
            <a:ext cx="20240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2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899592" y="980728"/>
            <a:ext cx="7408862" cy="3456384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latin typeface="+mj-lt"/>
                <a:ea typeface="Times New Roman"/>
              </a:rPr>
              <a:t>Alla base della considerazione positiva c’è la capacità di</a:t>
            </a:r>
            <a:r>
              <a:rPr lang="it-IT" i="1" dirty="0">
                <a:latin typeface="+mj-lt"/>
                <a:ea typeface="Times New Roman"/>
              </a:rPr>
              <a:t> </a:t>
            </a:r>
            <a:r>
              <a:rPr lang="it-IT" b="1" i="1" dirty="0">
                <a:solidFill>
                  <a:srgbClr val="7030A0"/>
                </a:solidFill>
                <a:latin typeface="+mj-lt"/>
                <a:ea typeface="Times New Roman"/>
              </a:rPr>
              <a:t>percepire dell’altro come altro</a:t>
            </a:r>
            <a:r>
              <a:rPr lang="it-IT" i="1" dirty="0">
                <a:latin typeface="+mj-lt"/>
                <a:ea typeface="Times New Roman"/>
              </a:rPr>
              <a:t>, </a:t>
            </a:r>
            <a:r>
              <a:rPr lang="it-IT" dirty="0">
                <a:latin typeface="+mj-lt"/>
                <a:ea typeface="Times New Roman"/>
              </a:rPr>
              <a:t>cioè come </a:t>
            </a:r>
            <a:r>
              <a:rPr lang="it-IT" b="1" dirty="0">
                <a:solidFill>
                  <a:srgbClr val="00B050"/>
                </a:solidFill>
                <a:latin typeface="+mj-lt"/>
                <a:ea typeface="Times New Roman"/>
              </a:rPr>
              <a:t>distinto da sé</a:t>
            </a:r>
            <a:r>
              <a:rPr lang="it-IT" dirty="0">
                <a:latin typeface="+mj-lt"/>
                <a:ea typeface="Times New Roman"/>
              </a:rPr>
              <a:t>, come persona. </a:t>
            </a:r>
            <a:endParaRPr lang="it-IT" dirty="0" smtClean="0">
              <a:latin typeface="+mj-lt"/>
              <a:ea typeface="Times New Roman"/>
            </a:endParaRPr>
          </a:p>
          <a:p>
            <a:pPr marL="0" indent="0" algn="ctr">
              <a:buNone/>
            </a:pPr>
            <a:r>
              <a:rPr lang="it-IT" dirty="0" smtClean="0">
                <a:latin typeface="+mj-lt"/>
                <a:ea typeface="Times New Roman"/>
              </a:rPr>
              <a:t>Conquista </a:t>
            </a:r>
            <a:r>
              <a:rPr lang="it-IT" dirty="0">
                <a:latin typeface="+mj-lt"/>
                <a:ea typeface="Times New Roman"/>
              </a:rPr>
              <a:t>essenziale ma nello stesso tempo </a:t>
            </a:r>
            <a:r>
              <a:rPr lang="it-IT" dirty="0" smtClean="0">
                <a:latin typeface="+mj-lt"/>
                <a:ea typeface="Times New Roman"/>
              </a:rPr>
              <a:t>difficile…</a:t>
            </a:r>
            <a:endParaRPr lang="it-IT" dirty="0">
              <a:latin typeface="+mj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21088"/>
            <a:ext cx="2292953" cy="238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20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B0F0"/>
                </a:solidFill>
              </a:rPr>
              <a:t>Un frammento di dialogo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dirty="0" smtClean="0"/>
              <a:t>Dialogo tra un operatore e una malata in fase terminale.</a:t>
            </a:r>
          </a:p>
          <a:p>
            <a:pPr marL="0" indent="0" algn="ctr">
              <a:buNone/>
            </a:pPr>
            <a:r>
              <a:rPr lang="it-IT" b="1" dirty="0" smtClean="0"/>
              <a:t>A = malata – B = operatore sanitario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smtClean="0"/>
              <a:t>A1: Non posso stare tranquilla dopo aver visto due donne morire nella mia stanza. Ho la sensazione di essere stata forzata a guardare qualcosa a cui non sono preparata… Io so che sto morendo e non ho paura della morte. Di fatto la desidero. Ma è stato terribile vederle morire!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34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i="1" dirty="0" smtClean="0"/>
              <a:t>B1: (sfiorando la mano della malata) La sento tremare e avverto la sua paura… Quello che ho capito è che lei non ha paura della morte in sé, ma piuttosto vi è qualcosa del morire che la spaventa…</a:t>
            </a:r>
          </a:p>
          <a:p>
            <a:pPr marL="0" indent="0" algn="just">
              <a:buNone/>
            </a:pPr>
            <a:r>
              <a:rPr lang="it-IT" dirty="0" smtClean="0"/>
              <a:t>A2: Sì… è il processo del morire che mi fa tanta paura! È così privo di dignità!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68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i="1" dirty="0" smtClean="0"/>
              <a:t>B2: Percepisco nella sua voce l’orrore che lei prova… mantenere la propria dignità è di estrema importanza per lei…</a:t>
            </a:r>
          </a:p>
          <a:p>
            <a:pPr marL="0" indent="0" algn="just">
              <a:buNone/>
            </a:pPr>
            <a:r>
              <a:rPr lang="it-IT" dirty="0" smtClean="0"/>
              <a:t>A3: Sa, è il pensiero di perdere il controllo del mio corpo. Non lo sopporto!</a:t>
            </a:r>
          </a:p>
          <a:p>
            <a:pPr marL="0" indent="0" algn="just">
              <a:buNone/>
            </a:pPr>
            <a:r>
              <a:rPr lang="it-IT" i="1" dirty="0" smtClean="0"/>
              <a:t>B3: Il pensiero che altri la puliscano e si prendano cura di lei le sembra difficile da accettare…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03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 smtClean="0"/>
              <a:t>A4: Oh, difficilissimo! Non potrei accettarlo… Sarei imbarazzata e piena di vergogna…</a:t>
            </a: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61" y="3202586"/>
            <a:ext cx="3519264" cy="23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7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it-IT" dirty="0" smtClean="0"/>
              <a:t>L’ammalata esprime l’esigenza di essere e di continuare ad essere considerata come «</a:t>
            </a:r>
            <a:r>
              <a:rPr lang="it-IT" b="1" dirty="0" smtClean="0">
                <a:solidFill>
                  <a:srgbClr val="7030A0"/>
                </a:solidFill>
              </a:rPr>
              <a:t>persona</a:t>
            </a:r>
            <a:r>
              <a:rPr lang="it-IT" dirty="0" smtClean="0"/>
              <a:t>».</a:t>
            </a:r>
          </a:p>
          <a:p>
            <a:pPr marL="0" indent="0" algn="ctr">
              <a:buNone/>
            </a:pPr>
            <a:r>
              <a:rPr lang="it-IT" dirty="0" smtClean="0"/>
              <a:t>La malattia si presenta come una </a:t>
            </a:r>
            <a:r>
              <a:rPr lang="it-IT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minaccia alla sua integrità fisica e psichica</a:t>
            </a:r>
            <a:r>
              <a:rPr lang="it-IT" dirty="0" smtClean="0"/>
              <a:t>. La malata avverte la sensazione di essere in balia di forze che la schiacciano e di fronte a cui si sente impotente.</a:t>
            </a:r>
          </a:p>
          <a:p>
            <a:pPr marL="0" indent="0" algn="ctr">
              <a:buNone/>
            </a:pPr>
            <a:r>
              <a:rPr lang="it-IT" dirty="0" smtClean="0"/>
              <a:t>Nel dialogo l’operatore lascia trasparire un senso di umanità che </a:t>
            </a:r>
            <a:r>
              <a:rPr lang="it-IT" dirty="0" smtClean="0"/>
              <a:t>riveste </a:t>
            </a:r>
            <a:r>
              <a:rPr lang="it-IT" dirty="0" smtClean="0"/>
              <a:t>un </a:t>
            </a:r>
            <a:r>
              <a:rPr lang="it-IT" dirty="0" smtClean="0"/>
              <a:t>sicuro effetto terapeutico: la ascolta, non esprime giudizi, la rispetta.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09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egnaposto contenuto 5"/>
          <p:cNvSpPr>
            <a:spLocks noGrp="1"/>
          </p:cNvSpPr>
          <p:nvPr>
            <p:ph sz="half" idx="1"/>
          </p:nvPr>
        </p:nvSpPr>
        <p:spPr>
          <a:xfrm>
            <a:off x="611560" y="1700808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altLang="it-IT" i="1" dirty="0" smtClean="0"/>
              <a:t>	*</a:t>
            </a:r>
            <a:r>
              <a:rPr lang="it-IT" altLang="it-IT" i="1" dirty="0" smtClean="0">
                <a:solidFill>
                  <a:schemeClr val="accent5">
                    <a:lumMod val="75000"/>
                  </a:schemeClr>
                </a:solidFill>
              </a:rPr>
              <a:t>Accettazione incondizionata</a:t>
            </a:r>
          </a:p>
          <a:p>
            <a:pPr algn="ctr">
              <a:buFont typeface="Arial" charset="0"/>
              <a:buNone/>
            </a:pPr>
            <a:endParaRPr lang="it-IT" altLang="it-IT" i="1" dirty="0" smtClean="0">
              <a:solidFill>
                <a:srgbClr val="00B0F0"/>
              </a:solidFill>
            </a:endParaRPr>
          </a:p>
          <a:p>
            <a:pPr algn="ctr">
              <a:buFont typeface="Arial" charset="0"/>
              <a:buNone/>
            </a:pPr>
            <a:r>
              <a:rPr lang="it-IT" altLang="it-IT" i="1" dirty="0" smtClean="0"/>
              <a:t>	</a:t>
            </a:r>
            <a:r>
              <a:rPr lang="it-IT" altLang="it-IT" i="1" dirty="0" smtClean="0">
                <a:solidFill>
                  <a:srgbClr val="002060"/>
                </a:solidFill>
              </a:rPr>
              <a:t>*Fiducia</a:t>
            </a:r>
          </a:p>
          <a:p>
            <a:pPr algn="ctr">
              <a:buFont typeface="Arial" charset="0"/>
              <a:buNone/>
            </a:pPr>
            <a:endParaRPr lang="it-IT" altLang="it-IT" i="1" dirty="0" smtClean="0">
              <a:solidFill>
                <a:srgbClr val="00B050"/>
              </a:solidFill>
            </a:endParaRPr>
          </a:p>
          <a:p>
            <a:pPr algn="ctr">
              <a:buFont typeface="Arial" charset="0"/>
              <a:buNone/>
            </a:pPr>
            <a:r>
              <a:rPr lang="it-IT" altLang="it-IT" i="1" dirty="0" smtClean="0"/>
              <a:t>	</a:t>
            </a:r>
            <a:r>
              <a:rPr lang="it-IT" altLang="it-IT" i="1" dirty="0" smtClean="0">
                <a:solidFill>
                  <a:srgbClr val="7030A0"/>
                </a:solidFill>
              </a:rPr>
              <a:t>*Calore umano e genuino interesse</a:t>
            </a:r>
          </a:p>
          <a:p>
            <a:pPr algn="ctr">
              <a:buFont typeface="Arial" charset="0"/>
              <a:buNone/>
            </a:pPr>
            <a:endParaRPr lang="it-IT" altLang="it-IT" b="1" dirty="0" smtClean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r>
              <a:rPr lang="it-IT" altLang="it-IT" b="1" dirty="0" smtClean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5" y="332656"/>
            <a:ext cx="85661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02" y="2780928"/>
            <a:ext cx="3557721" cy="194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31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ACCETTAZIONE INCONDIZIONATA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4000" dirty="0" smtClean="0"/>
              <a:t>Quando la persona si sente accettata incondizionatamente può </a:t>
            </a:r>
            <a:r>
              <a:rPr lang="it-IT" sz="4000" b="1" dirty="0" smtClean="0">
                <a:solidFill>
                  <a:srgbClr val="00B050"/>
                </a:solidFill>
              </a:rPr>
              <a:t>esplorare i propri vissuti</a:t>
            </a:r>
            <a:r>
              <a:rPr lang="it-IT" sz="4000" dirty="0" smtClean="0"/>
              <a:t> ed entrare in contatto con i propri bisogni.</a:t>
            </a:r>
          </a:p>
          <a:p>
            <a:pPr marL="0" indent="0" algn="ctr">
              <a:buNone/>
            </a:pPr>
            <a:endParaRPr lang="it-IT" sz="40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60918"/>
            <a:ext cx="3233936" cy="19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7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egnaposto contenuto 1"/>
          <p:cNvSpPr>
            <a:spLocks noGrp="1"/>
          </p:cNvSpPr>
          <p:nvPr>
            <p:ph idx="1"/>
          </p:nvPr>
        </p:nvSpPr>
        <p:spPr>
          <a:xfrm>
            <a:off x="587388" y="764704"/>
            <a:ext cx="7660902" cy="5361459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it-IT" altLang="it-IT" sz="4800" b="1" dirty="0" smtClean="0">
                <a:solidFill>
                  <a:srgbClr val="7030A0"/>
                </a:solidFill>
              </a:rPr>
              <a:t>FIDUCIA</a:t>
            </a:r>
          </a:p>
          <a:p>
            <a:pPr marL="0" indent="0" algn="ctr" eaLnBrk="1" hangingPunct="1">
              <a:buFont typeface="Symbol" pitchFamily="18" charset="2"/>
              <a:buNone/>
            </a:pPr>
            <a:r>
              <a:rPr lang="it-IT" altLang="it-IT" sz="3600" dirty="0" smtClean="0"/>
              <a:t>Si manifesta nel credere nel malato, nella sua capacità di utilizzare le proprie risorse per far fronte alla situazione vissuta.</a:t>
            </a:r>
            <a:endParaRPr lang="it-IT" altLang="it-IT" sz="2000" dirty="0" smtClean="0"/>
          </a:p>
          <a:p>
            <a:pPr marL="0" indent="0" algn="just" eaLnBrk="1" hangingPunct="1">
              <a:buFont typeface="Symbol" pitchFamily="18" charset="2"/>
              <a:buNone/>
            </a:pPr>
            <a:endParaRPr lang="it-IT" altLang="it-IT" sz="1800" dirty="0" smtClean="0"/>
          </a:p>
          <a:p>
            <a:pPr marL="0" indent="0" algn="just" eaLnBrk="1" hangingPunct="1">
              <a:buFont typeface="Symbol" pitchFamily="18" charset="2"/>
              <a:buNone/>
            </a:pPr>
            <a:endParaRPr lang="it-IT" altLang="it-IT" sz="2800" dirty="0"/>
          </a:p>
          <a:p>
            <a:pPr marL="0" indent="0" algn="just" eaLnBrk="1" hangingPunct="1">
              <a:buFont typeface="Symbol" pitchFamily="18" charset="2"/>
              <a:buNone/>
            </a:pPr>
            <a:endParaRPr lang="it-IT" altLang="it-IT" sz="2800" dirty="0" smtClean="0"/>
          </a:p>
          <a:p>
            <a:pPr marL="0" indent="0" algn="just" eaLnBrk="1" hangingPunct="1">
              <a:buFont typeface="Symbol" pitchFamily="18" charset="2"/>
              <a:buNone/>
            </a:pPr>
            <a:endParaRPr lang="it-IT" altLang="it-IT" sz="2800" dirty="0" smtClean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3912435" cy="234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0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4330824" cy="54334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3500" b="1" dirty="0">
                <a:solidFill>
                  <a:srgbClr val="00B0F0"/>
                </a:solidFill>
              </a:rPr>
              <a:t>Dire</a:t>
            </a:r>
            <a:r>
              <a:rPr lang="it-IT" sz="3500" b="1" dirty="0"/>
              <a:t> non significa essere ascoltati </a:t>
            </a:r>
            <a:endParaRPr lang="it-IT" sz="3500" b="1" dirty="0" smtClean="0"/>
          </a:p>
          <a:p>
            <a:pPr marL="0" indent="0">
              <a:buNone/>
            </a:pPr>
            <a:r>
              <a:rPr lang="it-IT" sz="3500" dirty="0" smtClean="0">
                <a:solidFill>
                  <a:srgbClr val="00B050"/>
                </a:solidFill>
              </a:rPr>
              <a:t>Ascoltare</a:t>
            </a:r>
            <a:r>
              <a:rPr lang="it-IT" sz="3500" dirty="0" smtClean="0"/>
              <a:t> </a:t>
            </a:r>
            <a:r>
              <a:rPr lang="it-IT" sz="3500" dirty="0"/>
              <a:t>non significa capire </a:t>
            </a:r>
            <a:endParaRPr lang="it-IT" sz="3500" dirty="0" smtClean="0"/>
          </a:p>
          <a:p>
            <a:pPr marL="0" indent="0">
              <a:buNone/>
            </a:pPr>
            <a:r>
              <a:rPr lang="it-IT" sz="3500" b="1" dirty="0" smtClean="0">
                <a:solidFill>
                  <a:schemeClr val="accent6">
                    <a:lumMod val="75000"/>
                  </a:schemeClr>
                </a:solidFill>
              </a:rPr>
              <a:t>Capire</a:t>
            </a:r>
            <a:r>
              <a:rPr lang="it-IT" sz="3500" b="1" dirty="0" smtClean="0"/>
              <a:t> </a:t>
            </a:r>
            <a:r>
              <a:rPr lang="it-IT" sz="3500" b="1" dirty="0"/>
              <a:t>non significa essere d’accordo </a:t>
            </a:r>
            <a:endParaRPr lang="it-IT" sz="3500" b="1" dirty="0" smtClean="0"/>
          </a:p>
          <a:p>
            <a:pPr marL="0" indent="0">
              <a:buNone/>
            </a:pPr>
            <a:r>
              <a:rPr lang="it-IT" sz="3500" dirty="0" smtClean="0">
                <a:solidFill>
                  <a:srgbClr val="7030A0"/>
                </a:solidFill>
              </a:rPr>
              <a:t>Essere </a:t>
            </a:r>
            <a:r>
              <a:rPr lang="it-IT" sz="3500" dirty="0">
                <a:solidFill>
                  <a:srgbClr val="7030A0"/>
                </a:solidFill>
              </a:rPr>
              <a:t>d’accordo </a:t>
            </a:r>
            <a:r>
              <a:rPr lang="it-IT" sz="3500" dirty="0"/>
              <a:t>non significa fare </a:t>
            </a:r>
            <a:endParaRPr lang="it-IT" sz="3500" dirty="0" smtClean="0"/>
          </a:p>
          <a:p>
            <a:pPr marL="0" indent="0">
              <a:buNone/>
            </a:pPr>
            <a:r>
              <a:rPr lang="it-IT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Fare</a:t>
            </a:r>
            <a:r>
              <a:rPr lang="it-IT" sz="3500" b="1" dirty="0" smtClean="0"/>
              <a:t> </a:t>
            </a:r>
            <a:r>
              <a:rPr lang="it-IT" sz="3500" b="1" dirty="0"/>
              <a:t>non significa </a:t>
            </a:r>
            <a:r>
              <a:rPr lang="it-IT" sz="3500" b="1" dirty="0" smtClean="0"/>
              <a:t>mantenere.</a:t>
            </a:r>
            <a:endParaRPr lang="it-IT" sz="3500" b="1" dirty="0"/>
          </a:p>
          <a:p>
            <a:pPr marL="0" indent="0">
              <a:buNone/>
            </a:pPr>
            <a:endParaRPr lang="it-IT" dirty="0" smtClean="0"/>
          </a:p>
          <a:p>
            <a:pPr marL="0" indent="0" algn="r">
              <a:buNone/>
            </a:pPr>
            <a:r>
              <a:rPr lang="it-IT" b="1" dirty="0" smtClean="0">
                <a:solidFill>
                  <a:srgbClr val="002060"/>
                </a:solidFill>
              </a:rPr>
              <a:t>Konrad </a:t>
            </a:r>
            <a:r>
              <a:rPr lang="it-IT" b="1" dirty="0">
                <a:solidFill>
                  <a:srgbClr val="002060"/>
                </a:solidFill>
              </a:rPr>
              <a:t>Lorenz</a:t>
            </a:r>
          </a:p>
          <a:p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672408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5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7030A0"/>
                </a:solidFill>
              </a:rPr>
              <a:t>CALORE UMANO E </a:t>
            </a:r>
            <a:br>
              <a:rPr lang="it-IT" b="1" dirty="0" smtClean="0">
                <a:solidFill>
                  <a:srgbClr val="7030A0"/>
                </a:solidFill>
              </a:rPr>
            </a:br>
            <a:r>
              <a:rPr lang="it-IT" b="1" dirty="0" smtClean="0">
                <a:solidFill>
                  <a:srgbClr val="7030A0"/>
                </a:solidFill>
              </a:rPr>
              <a:t>GENUINO INTERESSE</a:t>
            </a:r>
            <a:endParaRPr lang="it-IT" b="1" dirty="0">
              <a:solidFill>
                <a:srgbClr val="7030A0"/>
              </a:solidFill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b="1" dirty="0" smtClean="0"/>
          </a:p>
          <a:p>
            <a:pPr marL="0" indent="0" algn="ctr">
              <a:buNone/>
            </a:pPr>
            <a:r>
              <a:rPr lang="it-IT" dirty="0" smtClean="0"/>
              <a:t>Mostrare calore umano verso il malato</a:t>
            </a:r>
          </a:p>
          <a:p>
            <a:pPr marL="0" indent="0" algn="ctr">
              <a:buNone/>
            </a:pPr>
            <a:r>
              <a:rPr lang="it-IT" dirty="0"/>
              <a:t>e</a:t>
            </a:r>
            <a:r>
              <a:rPr lang="it-IT" dirty="0" smtClean="0"/>
              <a:t> interesse </a:t>
            </a:r>
            <a:r>
              <a:rPr lang="it-IT" dirty="0"/>
              <a:t>per la novità </a:t>
            </a:r>
            <a:r>
              <a:rPr lang="it-IT" dirty="0" smtClean="0"/>
              <a:t>della sua persona. </a:t>
            </a:r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Ogni </a:t>
            </a:r>
            <a:r>
              <a:rPr lang="it-IT" dirty="0"/>
              <a:t>persona </a:t>
            </a:r>
            <a:r>
              <a:rPr lang="it-IT" dirty="0" smtClean="0"/>
              <a:t>malata </a:t>
            </a:r>
            <a:r>
              <a:rPr lang="it-IT" dirty="0"/>
              <a:t>è portatrice di un </a:t>
            </a:r>
            <a:r>
              <a:rPr lang="it-IT" b="1" dirty="0">
                <a:solidFill>
                  <a:srgbClr val="00B0F0"/>
                </a:solidFill>
              </a:rPr>
              <a:t>universo personale</a:t>
            </a:r>
            <a:r>
              <a:rPr lang="it-IT" dirty="0"/>
              <a:t>, di una storia irripetibile, di speranze-attese-valori e prospettive </a:t>
            </a:r>
            <a:r>
              <a:rPr lang="it-IT" dirty="0" smtClean="0"/>
              <a:t>uniche che vanno alimentate realisticamente e mai distrutte.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21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7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altLang="it-IT" b="1" dirty="0" smtClean="0">
                <a:solidFill>
                  <a:srgbClr val="00B050"/>
                </a:solidFill>
              </a:rPr>
              <a:t>RICADUTE POSITIVE DELLA CONSIDERAZIONE POSITIVA</a:t>
            </a:r>
          </a:p>
        </p:txBody>
      </p:sp>
      <p:sp>
        <p:nvSpPr>
          <p:cNvPr id="395266" name="Segnaposto contenuto 1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lnSpcReduction="10000"/>
          </a:bodyPr>
          <a:lstStyle/>
          <a:p>
            <a:pPr marL="107950" indent="0" algn="just" eaLnBrk="1" hangingPunct="1">
              <a:buNone/>
            </a:pPr>
            <a:endParaRPr lang="it-IT" altLang="it-IT" b="1" dirty="0" smtClean="0"/>
          </a:p>
          <a:p>
            <a:pPr marL="107950" indent="0" algn="just" eaLnBrk="1" hangingPunct="1">
              <a:buNone/>
            </a:pPr>
            <a:r>
              <a:rPr lang="it-IT" altLang="it-IT" i="1" dirty="0" smtClean="0"/>
              <a:t>L’assenza di giudizio crea un clima facilitante che permette al malato di esprimere più liberamente aspetti di sé o affrontare tematiche difficili (disordini mentali, malattie tabù, abuso di farmaci…).</a:t>
            </a:r>
          </a:p>
          <a:p>
            <a:pPr marL="107950" indent="0" algn="r" eaLnBrk="1" hangingPunct="1">
              <a:buNone/>
            </a:pPr>
            <a:endParaRPr lang="it-IT" altLang="it-IT" i="1" dirty="0">
              <a:solidFill>
                <a:srgbClr val="7030A0"/>
              </a:solidFill>
            </a:endParaRPr>
          </a:p>
          <a:p>
            <a:pPr marL="107950" indent="0" algn="r" eaLnBrk="1" hangingPunct="1">
              <a:buNone/>
            </a:pPr>
            <a:r>
              <a:rPr lang="it-IT" altLang="it-IT" i="1" dirty="0" smtClean="0">
                <a:solidFill>
                  <a:srgbClr val="7030A0"/>
                </a:solidFill>
              </a:rPr>
              <a:t>CONSIDERAZIONE POSITIVA E AUTOESPLORAZIONE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1044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7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i="1" dirty="0" smtClean="0"/>
              <a:t>Fa diminuire il livello di ansia del malato circa la diagnosi e la terapia, facilitando conseguentemente il  processo di guarigione…</a:t>
            </a:r>
          </a:p>
          <a:p>
            <a:pPr marL="0" indent="0" algn="r">
              <a:buNone/>
            </a:pPr>
            <a:endParaRPr lang="it-IT" b="1" i="1" dirty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it-IT" i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it-IT" i="1" dirty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it-IT" i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r>
              <a:rPr lang="it-IT" i="1" dirty="0" smtClean="0">
                <a:solidFill>
                  <a:srgbClr val="7030A0"/>
                </a:solidFill>
              </a:rPr>
              <a:t>CONSIDERAZIONE POSITIVA E ANSIA </a:t>
            </a:r>
            <a:endParaRPr lang="it-IT" i="1" dirty="0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6263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93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Alimenta il senso di autostima del malato.</a:t>
            </a:r>
          </a:p>
          <a:p>
            <a:pPr marL="0" indent="0">
              <a:buNone/>
            </a:pPr>
            <a:endParaRPr lang="it-IT" dirty="0"/>
          </a:p>
          <a:p>
            <a:pPr marL="0" indent="0" algn="r">
              <a:buNone/>
            </a:pPr>
            <a:endParaRPr lang="it-IT" i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it-IT" i="1" dirty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it-IT" i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it-IT" i="1" dirty="0">
              <a:solidFill>
                <a:srgbClr val="7030A0"/>
              </a:solidFill>
            </a:endParaRPr>
          </a:p>
          <a:p>
            <a:pPr marL="0" indent="0" algn="r">
              <a:buNone/>
            </a:pPr>
            <a:r>
              <a:rPr lang="it-IT" i="1" dirty="0" smtClean="0">
                <a:solidFill>
                  <a:srgbClr val="7030A0"/>
                </a:solidFill>
              </a:rPr>
              <a:t>CONSIDERAZIONE POSITIVA E AUTOSTIMA</a:t>
            </a:r>
            <a:endParaRPr lang="it-IT" i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25" y="2708920"/>
            <a:ext cx="24955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i="1" dirty="0" smtClean="0"/>
              <a:t>Sviluppa il senso </a:t>
            </a:r>
            <a:r>
              <a:rPr lang="it-IT" i="1" dirty="0"/>
              <a:t>di responsabilità e </a:t>
            </a:r>
            <a:r>
              <a:rPr lang="it-IT" i="1" dirty="0" smtClean="0"/>
              <a:t>la cooperazione </a:t>
            </a:r>
            <a:r>
              <a:rPr lang="it-IT" i="1" dirty="0"/>
              <a:t>nel processo di cambiamento e </a:t>
            </a:r>
            <a:r>
              <a:rPr lang="it-IT" i="1" dirty="0" smtClean="0"/>
              <a:t>miglioramento.</a:t>
            </a:r>
            <a:endParaRPr lang="it-IT" i="1" dirty="0"/>
          </a:p>
          <a:p>
            <a:pPr marL="0" indent="0">
              <a:buNone/>
            </a:pPr>
            <a:endParaRPr lang="it-IT" dirty="0" smtClean="0"/>
          </a:p>
          <a:p>
            <a:pPr marL="0" indent="0" algn="r">
              <a:buNone/>
            </a:pPr>
            <a:endParaRPr lang="it-IT" i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it-IT" i="1" dirty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it-IT" i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r>
              <a:rPr lang="it-IT" i="1" dirty="0" smtClean="0">
                <a:solidFill>
                  <a:srgbClr val="7030A0"/>
                </a:solidFill>
              </a:rPr>
              <a:t>CONSIDERAZIONE POSITIVA E RESPONSABILITA’</a:t>
            </a:r>
            <a:endParaRPr lang="it-IT" i="1" dirty="0">
              <a:solidFill>
                <a:srgbClr val="7030A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5" y="3284984"/>
            <a:ext cx="2536676" cy="186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0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99792" y="1102022"/>
            <a:ext cx="5995764" cy="29257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5300" dirty="0" smtClean="0">
                <a:solidFill>
                  <a:srgbClr val="FF0000"/>
                </a:solidFill>
              </a:rPr>
              <a:t>4) </a:t>
            </a:r>
            <a:r>
              <a:rPr lang="it-IT" sz="5300" dirty="0" smtClean="0">
                <a:solidFill>
                  <a:srgbClr val="FF0000"/>
                </a:solidFill>
              </a:rPr>
              <a:t>AUTENTICITA’ DELL’OPERATORE</a:t>
            </a:r>
            <a:r>
              <a:rPr lang="it-IT" sz="6600" dirty="0" smtClean="0">
                <a:solidFill>
                  <a:srgbClr val="FF0000"/>
                </a:solidFill>
              </a:rPr>
              <a:t/>
            </a:r>
            <a:br>
              <a:rPr lang="it-IT" sz="6600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1963737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833"/>
            <a:ext cx="2085975" cy="220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1306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 smtClean="0"/>
              <a:t>Si tratta di uno «stato del sé» chiamato anche genuinità o congruenza.</a:t>
            </a:r>
            <a:endParaRPr lang="it-IT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29000"/>
            <a:ext cx="606156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2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L’operatore sanitario usa se stesso, la propria persona, per aiutare i malati in una miriade di situazioni difficili. Per farlo adeguatamente è necessario che conosca i propri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punti di forza e debolezza</a:t>
            </a:r>
            <a:r>
              <a:rPr lang="it-IT" dirty="0" smtClean="0"/>
              <a:t> e il proprio </a:t>
            </a:r>
            <a:r>
              <a:rPr lang="it-IT" b="1" dirty="0" smtClean="0">
                <a:solidFill>
                  <a:srgbClr val="7030A0"/>
                </a:solidFill>
              </a:rPr>
              <a:t>modo di reagire</a:t>
            </a:r>
            <a:r>
              <a:rPr lang="it-IT" dirty="0" smtClean="0"/>
              <a:t> di fronte ai vissuti dell’interlocutore.</a:t>
            </a:r>
            <a:endParaRPr lang="it-I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92967"/>
            <a:ext cx="3838104" cy="245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61874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È inevitabile, infatti, che il comportamento dei malati o dei loro famigliari susciti nell’operatore reazioni positive o negative.</a:t>
            </a:r>
          </a:p>
          <a:p>
            <a:pPr marL="0" indent="0" algn="ctr">
              <a:buNone/>
            </a:pPr>
            <a:r>
              <a:rPr lang="it-IT" dirty="0" smtClean="0"/>
              <a:t>Questi vissuti vanno gestiti in modo da favorire il consolidamento della relazione.</a:t>
            </a:r>
            <a:endParaRPr lang="it-I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5627"/>
            <a:ext cx="4672393" cy="25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2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7030A0"/>
                </a:solidFill>
              </a:rPr>
              <a:t>È opportuno comunicare al malato tutti i nostri vissuti e sempre?</a:t>
            </a:r>
            <a:endParaRPr lang="it-IT" b="1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La risposta è negativa.</a:t>
            </a:r>
          </a:p>
          <a:p>
            <a:pPr marL="0" indent="0" algn="ctr">
              <a:buNone/>
            </a:pPr>
            <a:r>
              <a:rPr lang="it-IT" dirty="0" smtClean="0"/>
              <a:t>L’autenticità non coincide con la </a:t>
            </a:r>
          </a:p>
          <a:p>
            <a:pPr marL="0" indent="0" algn="ctr">
              <a:buNone/>
            </a:pPr>
            <a:r>
              <a:rPr lang="it-IT" dirty="0" smtClean="0"/>
              <a:t>franchezza assoluta. </a:t>
            </a:r>
          </a:p>
          <a:p>
            <a:pPr algn="ctr">
              <a:buFont typeface="Arial" charset="0"/>
              <a:buNone/>
            </a:pPr>
            <a:r>
              <a:rPr lang="it-IT" altLang="it-IT" dirty="0"/>
              <a:t>Vi è, tuttavia, un </a:t>
            </a:r>
            <a:r>
              <a:rPr lang="it-IT" altLang="it-IT" b="1" dirty="0">
                <a:solidFill>
                  <a:srgbClr val="002060"/>
                </a:solidFill>
              </a:rPr>
              <a:t>limite minimo </a:t>
            </a:r>
            <a:r>
              <a:rPr lang="it-IT" altLang="it-IT" dirty="0"/>
              <a:t>di autenticità che va osservato, consistente </a:t>
            </a:r>
            <a:r>
              <a:rPr lang="it-IT" altLang="it-IT" b="1" dirty="0">
                <a:solidFill>
                  <a:srgbClr val="FF0000"/>
                </a:solidFill>
              </a:rPr>
              <a:t>nell’evitare di comunicare </a:t>
            </a:r>
            <a:r>
              <a:rPr lang="it-IT" altLang="it-IT" b="1" i="1" dirty="0">
                <a:solidFill>
                  <a:srgbClr val="FF0000"/>
                </a:solidFill>
              </a:rPr>
              <a:t>l’opposto </a:t>
            </a:r>
            <a:r>
              <a:rPr lang="it-IT" altLang="it-IT" b="1" dirty="0">
                <a:solidFill>
                  <a:srgbClr val="FF0000"/>
                </a:solidFill>
              </a:rPr>
              <a:t>di ciò che </a:t>
            </a:r>
            <a:r>
              <a:rPr lang="it-IT" altLang="it-IT" b="1" dirty="0" smtClean="0">
                <a:solidFill>
                  <a:srgbClr val="FF0000"/>
                </a:solidFill>
              </a:rPr>
              <a:t>si vive </a:t>
            </a:r>
            <a:r>
              <a:rPr lang="it-IT" altLang="it-IT" b="1" dirty="0">
                <a:solidFill>
                  <a:srgbClr val="FF0000"/>
                </a:solidFill>
              </a:rPr>
              <a:t>e </a:t>
            </a:r>
            <a:r>
              <a:rPr lang="it-IT" altLang="it-IT" b="1" dirty="0" smtClean="0">
                <a:solidFill>
                  <a:srgbClr val="FF0000"/>
                </a:solidFill>
              </a:rPr>
              <a:t>si sente. </a:t>
            </a:r>
            <a:endParaRPr lang="it-IT" alt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78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95536" y="476672"/>
            <a:ext cx="4100264" cy="564949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3900" dirty="0" smtClean="0"/>
              <a:t>L’idea di malattia dell’operatore sanitario non sempre coincide con quella del malato.</a:t>
            </a:r>
          </a:p>
          <a:p>
            <a:pPr marL="0" indent="0" algn="ctr">
              <a:buNone/>
            </a:pPr>
            <a:r>
              <a:rPr lang="it-IT" sz="3900" dirty="0" smtClean="0"/>
              <a:t>Spesso ciò che la persona malata richiede non è soltanto il farmaco…</a:t>
            </a:r>
          </a:p>
          <a:p>
            <a:pPr marL="0" indent="0">
              <a:buNone/>
            </a:pPr>
            <a:endParaRPr lang="it-IT" dirty="0"/>
          </a:p>
          <a:p>
            <a:pPr marL="0" indent="0" algn="r">
              <a:buNone/>
            </a:pPr>
            <a:r>
              <a:rPr lang="it-IT" sz="3000" b="1" dirty="0" smtClean="0">
                <a:solidFill>
                  <a:srgbClr val="002060"/>
                </a:solidFill>
              </a:rPr>
              <a:t>Ponzi G., 2014</a:t>
            </a:r>
            <a:endParaRPr lang="it-IT" sz="3000" b="1" dirty="0">
              <a:solidFill>
                <a:srgbClr val="00206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00044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3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7030A0"/>
                </a:solidFill>
              </a:rPr>
              <a:t>Un esempio</a:t>
            </a:r>
            <a:endParaRPr lang="it-IT" b="1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Quando l’operatore avverte aggressività oppure noia nei confronti del malato o dei suoi famigliari, per essere autentico non può comunicare sentimenti (inesistenti) di serenità e di interesse poiché la relazione rischierebbe di imboccare un </a:t>
            </a:r>
            <a:r>
              <a:rPr lang="it-IT" b="1" dirty="0" smtClean="0">
                <a:solidFill>
                  <a:srgbClr val="0070C0"/>
                </a:solidFill>
              </a:rPr>
              <a:t>doppio binario </a:t>
            </a:r>
            <a:r>
              <a:rPr lang="it-IT" dirty="0" smtClean="0"/>
              <a:t>tra linguaggio verbale di interesse e calma e non-verbale di aggressività e noia che difficilmente riuscirebbero ad armonizzarsi.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69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contenuto 2"/>
          <p:cNvSpPr>
            <a:spLocks noGrp="1"/>
          </p:cNvSpPr>
          <p:nvPr>
            <p:ph idx="1"/>
          </p:nvPr>
        </p:nvSpPr>
        <p:spPr>
          <a:xfrm>
            <a:off x="467544" y="980728"/>
            <a:ext cx="8291264" cy="5197475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r>
              <a:rPr lang="it-IT" altLang="it-IT" dirty="0" smtClean="0"/>
              <a:t>	Per procedere correttamente è necessario </a:t>
            </a:r>
            <a:r>
              <a:rPr lang="it-IT" altLang="it-IT" dirty="0"/>
              <a:t>t</a:t>
            </a:r>
            <a:r>
              <a:rPr lang="it-IT" altLang="it-IT" dirty="0" smtClean="0"/>
              <a:t>enere conto di diversi fattori: </a:t>
            </a:r>
          </a:p>
          <a:p>
            <a:pPr algn="just">
              <a:buFont typeface="Arial" charset="0"/>
              <a:buNone/>
            </a:pPr>
            <a:endParaRPr lang="it-IT" altLang="it-IT" sz="2800" dirty="0" smtClean="0"/>
          </a:p>
          <a:p>
            <a:pPr algn="just">
              <a:buFontTx/>
              <a:buChar char="-"/>
            </a:pPr>
            <a:r>
              <a:rPr lang="it-IT" altLang="it-IT" sz="2800" dirty="0" smtClean="0"/>
              <a:t>la capacità di ricezione dell’interlocutore</a:t>
            </a:r>
            <a:r>
              <a:rPr lang="it-IT" altLang="it-IT" sz="2800" dirty="0"/>
              <a:t>;</a:t>
            </a:r>
            <a:r>
              <a:rPr lang="it-IT" altLang="it-IT" sz="2800" dirty="0" smtClean="0"/>
              <a:t> </a:t>
            </a:r>
          </a:p>
          <a:p>
            <a:pPr algn="just">
              <a:buFontTx/>
              <a:buChar char="-"/>
            </a:pPr>
            <a:r>
              <a:rPr lang="it-IT" altLang="it-IT" sz="2800" i="1" dirty="0" smtClean="0"/>
              <a:t>il momento opportuno</a:t>
            </a:r>
            <a:r>
              <a:rPr lang="it-IT" altLang="it-IT" sz="2800" i="1" dirty="0"/>
              <a:t>;</a:t>
            </a:r>
            <a:endParaRPr lang="it-IT" altLang="it-IT" sz="2800" i="1" dirty="0" smtClean="0"/>
          </a:p>
          <a:p>
            <a:pPr algn="just">
              <a:buFontTx/>
              <a:buChar char="-"/>
            </a:pPr>
            <a:r>
              <a:rPr lang="it-IT" altLang="it-IT" sz="2800" dirty="0" smtClean="0"/>
              <a:t>la valutazione dei vantaggi e degli svantaggi che potrebbero derivare alla relazione. </a:t>
            </a:r>
          </a:p>
          <a:p>
            <a:pPr algn="ctr"/>
            <a:endParaRPr lang="it-IT" altLang="it-IT" sz="2800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61" y="4725144"/>
            <a:ext cx="2779787" cy="185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2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Segnaposto contenuto 2"/>
          <p:cNvSpPr>
            <a:spLocks noGrp="1"/>
          </p:cNvSpPr>
          <p:nvPr>
            <p:ph idx="1"/>
          </p:nvPr>
        </p:nvSpPr>
        <p:spPr>
          <a:xfrm>
            <a:off x="755576" y="1988840"/>
            <a:ext cx="7776864" cy="4137322"/>
          </a:xfrm>
        </p:spPr>
        <p:txBody>
          <a:bodyPr rtlCol="0">
            <a:normAutofit/>
          </a:bodyPr>
          <a:lstStyle/>
          <a:p>
            <a:pPr algn="just">
              <a:defRPr/>
            </a:pPr>
            <a:r>
              <a:rPr lang="it-IT" i="1" dirty="0" smtClean="0"/>
              <a:t>L’essere autentico consente all’operatore sanitario di utilizzare </a:t>
            </a:r>
            <a:r>
              <a:rPr lang="it-IT" i="1" dirty="0" smtClean="0">
                <a:solidFill>
                  <a:srgbClr val="FF0000"/>
                </a:solidFill>
              </a:rPr>
              <a:t>tutta la sua persona </a:t>
            </a:r>
            <a:r>
              <a:rPr lang="it-IT" i="1" dirty="0" smtClean="0"/>
              <a:t>nell’accompagnamento del malato.</a:t>
            </a:r>
          </a:p>
          <a:p>
            <a:pPr algn="just">
              <a:defRPr/>
            </a:pPr>
            <a:endParaRPr lang="it-IT" dirty="0"/>
          </a:p>
          <a:p>
            <a:pPr algn="just">
              <a:defRPr/>
            </a:pPr>
            <a:endParaRPr lang="it-IT" dirty="0" smtClean="0"/>
          </a:p>
          <a:p>
            <a:pPr algn="just">
              <a:defRPr/>
            </a:pPr>
            <a:endParaRPr lang="it-IT" dirty="0"/>
          </a:p>
          <a:p>
            <a:pPr marL="0" indent="0" algn="r">
              <a:buNone/>
              <a:defRPr/>
            </a:pPr>
            <a:r>
              <a:rPr lang="it-IT" i="1" dirty="0" smtClean="0">
                <a:solidFill>
                  <a:srgbClr val="7030A0"/>
                </a:solidFill>
              </a:rPr>
              <a:t>AUTENTICITA’ E TOTALITA’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7030A0"/>
                </a:solidFill>
              </a:rPr>
              <a:t>RICADUTE POSITIVE DELL’AUTENTICITA’</a:t>
            </a:r>
            <a:endParaRPr lang="it-IT" b="1" dirty="0">
              <a:solidFill>
                <a:srgbClr val="7030A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8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i="1" dirty="0"/>
              <a:t>Se il </a:t>
            </a:r>
            <a:r>
              <a:rPr lang="it-IT" i="1" dirty="0" smtClean="0"/>
              <a:t>malato riesce </a:t>
            </a:r>
            <a:r>
              <a:rPr lang="it-IT" i="1" dirty="0"/>
              <a:t>a conoscere </a:t>
            </a:r>
            <a:r>
              <a:rPr lang="it-IT" i="1" dirty="0" smtClean="0"/>
              <a:t>dove e come l’operatore si situa </a:t>
            </a:r>
            <a:r>
              <a:rPr lang="it-IT" i="1" dirty="0"/>
              <a:t>nei suoi confronti potrà più facilmente sviluppare sentimenti di fiducia e, nello stesso tempo, apprendere ad essere autentico.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 algn="r">
              <a:buNone/>
            </a:pPr>
            <a:r>
              <a:rPr lang="it-IT" i="1" dirty="0" smtClean="0">
                <a:solidFill>
                  <a:srgbClr val="7030A0"/>
                </a:solidFill>
              </a:rPr>
              <a:t>AUTENTICITA’ E FIDUCIA</a:t>
            </a:r>
            <a:endParaRPr lang="it-IT" i="1" dirty="0">
              <a:solidFill>
                <a:srgbClr val="7030A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2808312" cy="183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5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99792" y="1102022"/>
            <a:ext cx="5995764" cy="29257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5300" dirty="0">
                <a:solidFill>
                  <a:srgbClr val="FF0000"/>
                </a:solidFill>
              </a:rPr>
              <a:t>5</a:t>
            </a:r>
            <a:r>
              <a:rPr lang="it-IT" sz="5300" dirty="0" smtClean="0">
                <a:solidFill>
                  <a:srgbClr val="FF0000"/>
                </a:solidFill>
              </a:rPr>
              <a:t>) </a:t>
            </a:r>
            <a:r>
              <a:rPr lang="it-IT" sz="5300" dirty="0" smtClean="0">
                <a:solidFill>
                  <a:srgbClr val="FF0000"/>
                </a:solidFill>
              </a:rPr>
              <a:t>QUANDO LA COMUNICAZIONE CON IL MALATO E’ EFFICACE</a:t>
            </a:r>
            <a:r>
              <a:rPr lang="it-IT" sz="6600" dirty="0" smtClean="0">
                <a:solidFill>
                  <a:srgbClr val="FF0000"/>
                </a:solidFill>
              </a:rPr>
              <a:t/>
            </a:r>
            <a:br>
              <a:rPr lang="it-IT" sz="6600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3413645" cy="226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11960" y="43651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2400" i="1" dirty="0"/>
              <a:t>La comunicazione avviene quando, oltre al messaggio passa</a:t>
            </a:r>
          </a:p>
          <a:p>
            <a:pPr algn="r"/>
            <a:r>
              <a:rPr lang="it-IT" sz="2400" i="1" dirty="0"/>
              <a:t>anche un supplemento dell’anima</a:t>
            </a:r>
          </a:p>
          <a:p>
            <a:pPr algn="r"/>
            <a:r>
              <a:rPr lang="it-IT" sz="2400" b="1" dirty="0"/>
              <a:t>Henry </a:t>
            </a:r>
            <a:r>
              <a:rPr lang="it-IT" sz="2400" b="1" dirty="0" err="1"/>
              <a:t>Bergson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9424250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La comunicazione non è mera trasmissione di informazioni</a:t>
            </a:r>
            <a:r>
              <a:rPr lang="it-IT" dirty="0" smtClean="0"/>
              <a:t>…</a:t>
            </a:r>
          </a:p>
          <a:p>
            <a:pPr marL="0" indent="0" algn="ctr">
              <a:buNone/>
            </a:pPr>
            <a:r>
              <a:rPr lang="it-IT" dirty="0"/>
              <a:t>…ma il riconoscimento del vissuto di malattia</a:t>
            </a:r>
          </a:p>
          <a:p>
            <a:pPr marL="0" indent="0" algn="ctr">
              <a:buNone/>
            </a:pPr>
            <a:r>
              <a:rPr lang="it-IT" dirty="0"/>
              <a:t>(emozioni e</a:t>
            </a:r>
            <a:r>
              <a:rPr lang="it-IT" dirty="0" smtClean="0"/>
              <a:t> sofferenza)</a:t>
            </a:r>
            <a:endParaRPr lang="it-IT" dirty="0"/>
          </a:p>
          <a:p>
            <a:pPr marL="0" indent="0" algn="ctr">
              <a:buNone/>
            </a:pPr>
            <a:r>
              <a:rPr lang="it-IT" dirty="0"/>
              <a:t>– unico e soggettivo – per </a:t>
            </a:r>
            <a:r>
              <a:rPr lang="it-IT" dirty="0" smtClean="0"/>
              <a:t>quella singola persona malata.</a:t>
            </a:r>
            <a:endParaRPr lang="it-IT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436510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5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Comunicazione su tre livelli: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Livello verbale</a:t>
            </a:r>
          </a:p>
          <a:p>
            <a:r>
              <a:rPr lang="it-IT" i="1" dirty="0" smtClean="0"/>
              <a:t>Livello </a:t>
            </a:r>
            <a:r>
              <a:rPr lang="it-IT" i="1" dirty="0" err="1" smtClean="0"/>
              <a:t>paraverbale</a:t>
            </a:r>
            <a:endParaRPr lang="it-IT" i="1" dirty="0" smtClean="0"/>
          </a:p>
          <a:p>
            <a:r>
              <a:rPr lang="it-IT" dirty="0" smtClean="0"/>
              <a:t>Livello non verbale</a:t>
            </a:r>
            <a:endParaRPr lang="it-IT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005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06" y="3789040"/>
            <a:ext cx="3144772" cy="23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23" y="1412776"/>
            <a:ext cx="351948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7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200" dirty="0" smtClean="0"/>
              <a:t>Affinché la comunicazione sia efficace è necessario che ci sia </a:t>
            </a:r>
            <a:r>
              <a:rPr lang="it-IT" sz="3200" b="1" dirty="0" smtClean="0">
                <a:solidFill>
                  <a:srgbClr val="0070C0"/>
                </a:solidFill>
              </a:rPr>
              <a:t>congruenza</a:t>
            </a:r>
            <a:r>
              <a:rPr lang="it-IT" sz="3200" dirty="0" smtClean="0"/>
              <a:t> tra il livello verbale, </a:t>
            </a:r>
            <a:r>
              <a:rPr lang="it-IT" sz="3200" dirty="0" err="1" smtClean="0"/>
              <a:t>paraverbale</a:t>
            </a:r>
            <a:r>
              <a:rPr lang="it-IT" sz="3200" dirty="0" smtClean="0"/>
              <a:t> e non verbale.</a:t>
            </a:r>
            <a:endParaRPr lang="it-IT" sz="3200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72875"/>
            <a:ext cx="3956248" cy="263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32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La riflessione di un operatore…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Non potremo mai soddisfare i bisogni di tutti, ma l’abilità e lo sforzo nella comunicazione lasciano un marchio indelebile nei malati</a:t>
            </a:r>
            <a:r>
              <a:rPr lang="it-IT" dirty="0"/>
              <a:t> </a:t>
            </a:r>
            <a:r>
              <a:rPr lang="it-IT" dirty="0" smtClean="0"/>
              <a:t>e nelle loro famiglie. </a:t>
            </a:r>
          </a:p>
          <a:p>
            <a:pPr marL="0" indent="0" algn="ctr">
              <a:buNone/>
            </a:pPr>
            <a:r>
              <a:rPr lang="it-IT" dirty="0" smtClean="0"/>
              <a:t>Se comunichiamo male, forse non ci perdoneranno mai.</a:t>
            </a:r>
          </a:p>
          <a:p>
            <a:pPr marL="0" indent="0" algn="ctr">
              <a:buNone/>
            </a:pPr>
            <a:r>
              <a:rPr lang="it-IT" dirty="0" smtClean="0"/>
              <a:t> Se comunichiamo bene, forse non ci dimenticheranno più.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73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Perché la comunicazione </a:t>
            </a:r>
            <a:br>
              <a:rPr lang="it-IT" b="1" dirty="0" smtClean="0"/>
            </a:br>
            <a:r>
              <a:rPr lang="it-IT" b="1" dirty="0" smtClean="0"/>
              <a:t>non sempre è efficace…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00B050"/>
                </a:solidFill>
              </a:rPr>
              <a:t>Ostacoli materiali</a:t>
            </a:r>
            <a:r>
              <a:rPr lang="it-IT" dirty="0" smtClean="0"/>
              <a:t>: rumore, la scarsa visibilità, la presenza di troppe persone attorno al malato</a:t>
            </a:r>
          </a:p>
          <a:p>
            <a:pPr marL="0" indent="0" algn="ctr">
              <a:buNone/>
            </a:pPr>
            <a:endParaRPr lang="it-IT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rgbClr val="0070C0"/>
                </a:solidFill>
              </a:rPr>
              <a:t>Impedimenti fisici</a:t>
            </a:r>
            <a:r>
              <a:rPr lang="it-IT" dirty="0" smtClean="0"/>
              <a:t>: sordità, cecità, la posizione del corpo nello spazio (non porsi alle spalle del malato…)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64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3503</Words>
  <Application>Microsoft Office PowerPoint</Application>
  <PresentationFormat>Presentazione su schermo (4:3)</PresentationFormat>
  <Paragraphs>427</Paragraphs>
  <Slides>117</Slides>
  <Notes>17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117</vt:i4>
      </vt:variant>
    </vt:vector>
  </HeadingPairs>
  <TitlesOfParts>
    <vt:vector size="119" baseType="lpstr">
      <vt:lpstr>Tema di Office</vt:lpstr>
      <vt:lpstr>4_Tema di Office</vt:lpstr>
      <vt:lpstr>BENVENUTI!</vt:lpstr>
      <vt:lpstr>Uno sguardo sugli  incontri precedenti…</vt:lpstr>
      <vt:lpstr>Incontro di oggi…</vt:lpstr>
      <vt:lpstr>Presentazione standard di PowerPoint</vt:lpstr>
      <vt:lpstr>Presentazione standard di PowerPoint</vt:lpstr>
      <vt:lpstr>Rapporto tra operatori e malati </vt:lpstr>
      <vt:lpstr>«Tormentato» perché…</vt:lpstr>
      <vt:lpstr>Presentazione standard di PowerPoint</vt:lpstr>
      <vt:lpstr>Presentazione standard di PowerPoint</vt:lpstr>
      <vt:lpstr>Presentazione standard di PowerPoint</vt:lpstr>
      <vt:lpstr>Si parla di RAPPORTO o RELAZIONE…</vt:lpstr>
      <vt:lpstr>Quale relazione?</vt:lpstr>
      <vt:lpstr>Presentazione standard di PowerPoint</vt:lpstr>
      <vt:lpstr>Presentazione standard di PowerPoint</vt:lpstr>
      <vt:lpstr>Presentazione standard di PowerPoint</vt:lpstr>
      <vt:lpstr>Una relazione in cui…</vt:lpstr>
      <vt:lpstr>IDENTIKIT  DELLA PERSONA MALATA</vt:lpstr>
      <vt:lpstr>Malato come persona spesso difficile…</vt:lpstr>
      <vt:lpstr>Malato come persona che…</vt:lpstr>
      <vt:lpstr>Malato come persona che…</vt:lpstr>
      <vt:lpstr>Malato come persona che…</vt:lpstr>
      <vt:lpstr>Malato come persona che…</vt:lpstr>
      <vt:lpstr>Malato come persona che…</vt:lpstr>
      <vt:lpstr>Malato come persona che…</vt:lpstr>
      <vt:lpstr>Malato come persona che…</vt:lpstr>
      <vt:lpstr>IDENTIKIT DELLA  FAMIGLIA DEL MALATO</vt:lpstr>
      <vt:lpstr>Presentazione standard di PowerPoint</vt:lpstr>
      <vt:lpstr>La famiglia del malato</vt:lpstr>
      <vt:lpstr>Presentazione standard di PowerPoint</vt:lpstr>
      <vt:lpstr>Presentazione standard di PowerPoint</vt:lpstr>
      <vt:lpstr>IDENTIKIT  DELL’OPERATORE SANITARIO, PASTORALE E DEL VOLONTARIO</vt:lpstr>
      <vt:lpstr>Operatori che…</vt:lpstr>
      <vt:lpstr>Presentazione standard di PowerPoint</vt:lpstr>
      <vt:lpstr>Operatori che…</vt:lpstr>
      <vt:lpstr>Presentazione standard di PowerPoint</vt:lpstr>
      <vt:lpstr>Quali competenze trasversali per l’operatore di oggi?</vt:lpstr>
      <vt:lpstr>Ingredienti essenziali per creare relazioni efficaci…</vt:lpstr>
      <vt:lpstr>Presentazione standard di PowerPoint</vt:lpstr>
      <vt:lpstr>Presentazione standard di PowerPoint</vt:lpstr>
      <vt:lpstr>1) ASCOLTO ATTIVO </vt:lpstr>
      <vt:lpstr>L’Ascolto diventa attivo…</vt:lpstr>
      <vt:lpstr>2) Empatia </vt:lpstr>
      <vt:lpstr>Etimologia…. </vt:lpstr>
      <vt:lpstr>Presentazione standard di PowerPoint</vt:lpstr>
      <vt:lpstr>Presentazione standard di PowerPoint</vt:lpstr>
      <vt:lpstr>Presentazione standard di PowerPoint</vt:lpstr>
      <vt:lpstr>Le due componenti dell’empatia</vt:lpstr>
      <vt:lpstr>Empatia       vs         Simpatia</vt:lpstr>
      <vt:lpstr>Presentazione standard di PowerPoint</vt:lpstr>
      <vt:lpstr>La riformulazione</vt:lpstr>
      <vt:lpstr>Presentazione standard di PowerPoint</vt:lpstr>
      <vt:lpstr>Esempio </vt:lpstr>
      <vt:lpstr>Presentazione standard di PowerPoint</vt:lpstr>
      <vt:lpstr>Un frammento di dialogo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RICADUTE POSITIVE DELL’EMPATIA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3) Considerazione positiva del malato e dei famigliari </vt:lpstr>
      <vt:lpstr>Presentazione standard di PowerPoint</vt:lpstr>
      <vt:lpstr>Presentazione standard di PowerPoint</vt:lpstr>
      <vt:lpstr>Presentazione standard di PowerPoint</vt:lpstr>
      <vt:lpstr>Un frammento di dialogo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ACCETTAZIONE INCONDIZIONATA</vt:lpstr>
      <vt:lpstr>Presentazione standard di PowerPoint</vt:lpstr>
      <vt:lpstr>CALORE UMANO E  GENUINO INTERESSE</vt:lpstr>
      <vt:lpstr>RICADUTE POSITIVE DELLA CONSIDERAZIONE POSITIVA</vt:lpstr>
      <vt:lpstr>Presentazione standard di PowerPoint</vt:lpstr>
      <vt:lpstr>Presentazione standard di PowerPoint</vt:lpstr>
      <vt:lpstr>Presentazione standard di PowerPoint</vt:lpstr>
      <vt:lpstr>4) AUTENTICITA’ DELL’OPERATORE </vt:lpstr>
      <vt:lpstr>Presentazione standard di PowerPoint</vt:lpstr>
      <vt:lpstr>Presentazione standard di PowerPoint</vt:lpstr>
      <vt:lpstr>Presentazione standard di PowerPoint</vt:lpstr>
      <vt:lpstr>È opportuno comunicare al malato tutti i nostri vissuti e sempre?</vt:lpstr>
      <vt:lpstr>Un esempio</vt:lpstr>
      <vt:lpstr>Presentazione standard di PowerPoint</vt:lpstr>
      <vt:lpstr>RICADUTE POSITIVE DELL’AUTENTICITA’</vt:lpstr>
      <vt:lpstr>Presentazione standard di PowerPoint</vt:lpstr>
      <vt:lpstr>5) QUANDO LA COMUNICAZIONE CON IL MALATO E’ EFFICACE </vt:lpstr>
      <vt:lpstr>Presentazione standard di PowerPoint</vt:lpstr>
      <vt:lpstr>Comunicazione su tre livelli:</vt:lpstr>
      <vt:lpstr>Presentazione standard di PowerPoint</vt:lpstr>
      <vt:lpstr>La riflessione di un operatore…</vt:lpstr>
      <vt:lpstr>Perché la comunicazione  non sempre è efficace…</vt:lpstr>
      <vt:lpstr>Presentazione standard di PowerPoint</vt:lpstr>
      <vt:lpstr>Presentazione standard di PowerPoint</vt:lpstr>
      <vt:lpstr>Qualità dell’incontro con il malato</vt:lpstr>
      <vt:lpstr>Orientamenti pratici per una  presenza sanante</vt:lpstr>
      <vt:lpstr>Che cosa può comunicare al malato?</vt:lpstr>
      <vt:lpstr>Che cosa può apprendere dal malato?</vt:lpstr>
      <vt:lpstr>Che cosa può fare per il malato?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corsi</cp:lastModifiedBy>
  <cp:revision>74</cp:revision>
  <cp:lastPrinted>2016-12-12T16:05:58Z</cp:lastPrinted>
  <dcterms:created xsi:type="dcterms:W3CDTF">2016-12-06T13:48:37Z</dcterms:created>
  <dcterms:modified xsi:type="dcterms:W3CDTF">2016-12-15T11:05:00Z</dcterms:modified>
</cp:coreProperties>
</file>