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20" r:id="rId5"/>
    <p:sldMasterId id="2147483732" r:id="rId6"/>
    <p:sldMasterId id="2147483744" r:id="rId7"/>
    <p:sldMasterId id="2147483756" r:id="rId8"/>
    <p:sldMasterId id="2147483768" r:id="rId9"/>
    <p:sldMasterId id="2147483780" r:id="rId10"/>
    <p:sldMasterId id="2147483792" r:id="rId11"/>
    <p:sldMasterId id="2147483816" r:id="rId12"/>
  </p:sldMasterIdLst>
  <p:notesMasterIdLst>
    <p:notesMasterId r:id="rId154"/>
  </p:notesMasterIdLst>
  <p:sldIdLst>
    <p:sldId id="257" r:id="rId13"/>
    <p:sldId id="306" r:id="rId14"/>
    <p:sldId id="307" r:id="rId15"/>
    <p:sldId id="440" r:id="rId16"/>
    <p:sldId id="364" r:id="rId17"/>
    <p:sldId id="365" r:id="rId18"/>
    <p:sldId id="366" r:id="rId19"/>
    <p:sldId id="367" r:id="rId20"/>
    <p:sldId id="399" r:id="rId21"/>
    <p:sldId id="400" r:id="rId22"/>
    <p:sldId id="401" r:id="rId23"/>
    <p:sldId id="369" r:id="rId24"/>
    <p:sldId id="408" r:id="rId25"/>
    <p:sldId id="370" r:id="rId26"/>
    <p:sldId id="403" r:id="rId27"/>
    <p:sldId id="373" r:id="rId28"/>
    <p:sldId id="376" r:id="rId29"/>
    <p:sldId id="377" r:id="rId30"/>
    <p:sldId id="378" r:id="rId31"/>
    <p:sldId id="379" r:id="rId32"/>
    <p:sldId id="380" r:id="rId33"/>
    <p:sldId id="381" r:id="rId34"/>
    <p:sldId id="382" r:id="rId35"/>
    <p:sldId id="383" r:id="rId36"/>
    <p:sldId id="384" r:id="rId37"/>
    <p:sldId id="385" r:id="rId38"/>
    <p:sldId id="388" r:id="rId39"/>
    <p:sldId id="391" r:id="rId40"/>
    <p:sldId id="404" r:id="rId41"/>
    <p:sldId id="405" r:id="rId42"/>
    <p:sldId id="406" r:id="rId43"/>
    <p:sldId id="392" r:id="rId44"/>
    <p:sldId id="393" r:id="rId45"/>
    <p:sldId id="441" r:id="rId46"/>
    <p:sldId id="442" r:id="rId47"/>
    <p:sldId id="394" r:id="rId48"/>
    <p:sldId id="395" r:id="rId49"/>
    <p:sldId id="396" r:id="rId50"/>
    <p:sldId id="419" r:id="rId51"/>
    <p:sldId id="397" r:id="rId52"/>
    <p:sldId id="409" r:id="rId53"/>
    <p:sldId id="265" r:id="rId54"/>
    <p:sldId id="266" r:id="rId55"/>
    <p:sldId id="415" r:id="rId56"/>
    <p:sldId id="416" r:id="rId57"/>
    <p:sldId id="417" r:id="rId58"/>
    <p:sldId id="267" r:id="rId59"/>
    <p:sldId id="268" r:id="rId60"/>
    <p:sldId id="269" r:id="rId61"/>
    <p:sldId id="270" r:id="rId62"/>
    <p:sldId id="271" r:id="rId63"/>
    <p:sldId id="272" r:id="rId64"/>
    <p:sldId id="273" r:id="rId65"/>
    <p:sldId id="277" r:id="rId66"/>
    <p:sldId id="298" r:id="rId67"/>
    <p:sldId id="299" r:id="rId68"/>
    <p:sldId id="489" r:id="rId69"/>
    <p:sldId id="550" r:id="rId70"/>
    <p:sldId id="490" r:id="rId71"/>
    <p:sldId id="491" r:id="rId72"/>
    <p:sldId id="518" r:id="rId73"/>
    <p:sldId id="444" r:id="rId74"/>
    <p:sldId id="445" r:id="rId75"/>
    <p:sldId id="446" r:id="rId76"/>
    <p:sldId id="452" r:id="rId77"/>
    <p:sldId id="447" r:id="rId78"/>
    <p:sldId id="448" r:id="rId79"/>
    <p:sldId id="449" r:id="rId80"/>
    <p:sldId id="450" r:id="rId81"/>
    <p:sldId id="455" r:id="rId82"/>
    <p:sldId id="456" r:id="rId83"/>
    <p:sldId id="457" r:id="rId84"/>
    <p:sldId id="493" r:id="rId85"/>
    <p:sldId id="495" r:id="rId86"/>
    <p:sldId id="497" r:id="rId87"/>
    <p:sldId id="498" r:id="rId88"/>
    <p:sldId id="499" r:id="rId89"/>
    <p:sldId id="500" r:id="rId90"/>
    <p:sldId id="326" r:id="rId91"/>
    <p:sldId id="327" r:id="rId92"/>
    <p:sldId id="328" r:id="rId93"/>
    <p:sldId id="505" r:id="rId94"/>
    <p:sldId id="329" r:id="rId95"/>
    <p:sldId id="330" r:id="rId96"/>
    <p:sldId id="502" r:id="rId97"/>
    <p:sldId id="503" r:id="rId98"/>
    <p:sldId id="353" r:id="rId99"/>
    <p:sldId id="354" r:id="rId100"/>
    <p:sldId id="355" r:id="rId101"/>
    <p:sldId id="356" r:id="rId102"/>
    <p:sldId id="357" r:id="rId103"/>
    <p:sldId id="358" r:id="rId104"/>
    <p:sldId id="359" r:id="rId105"/>
    <p:sldId id="360" r:id="rId106"/>
    <p:sldId id="361" r:id="rId107"/>
    <p:sldId id="331" r:id="rId108"/>
    <p:sldId id="507" r:id="rId109"/>
    <p:sldId id="508" r:id="rId110"/>
    <p:sldId id="509" r:id="rId111"/>
    <p:sldId id="535" r:id="rId112"/>
    <p:sldId id="536" r:id="rId113"/>
    <p:sldId id="537" r:id="rId114"/>
    <p:sldId id="538" r:id="rId115"/>
    <p:sldId id="539" r:id="rId116"/>
    <p:sldId id="540" r:id="rId117"/>
    <p:sldId id="541" r:id="rId118"/>
    <p:sldId id="542" r:id="rId119"/>
    <p:sldId id="543" r:id="rId120"/>
    <p:sldId id="544" r:id="rId121"/>
    <p:sldId id="545" r:id="rId122"/>
    <p:sldId id="546" r:id="rId123"/>
    <p:sldId id="547" r:id="rId124"/>
    <p:sldId id="548" r:id="rId125"/>
    <p:sldId id="333" r:id="rId126"/>
    <p:sldId id="349" r:id="rId127"/>
    <p:sldId id="556" r:id="rId128"/>
    <p:sldId id="557" r:id="rId129"/>
    <p:sldId id="558" r:id="rId130"/>
    <p:sldId id="559" r:id="rId131"/>
    <p:sldId id="560" r:id="rId132"/>
    <p:sldId id="350" r:id="rId133"/>
    <p:sldId id="351" r:id="rId134"/>
    <p:sldId id="466" r:id="rId135"/>
    <p:sldId id="467" r:id="rId136"/>
    <p:sldId id="468" r:id="rId137"/>
    <p:sldId id="469" r:id="rId138"/>
    <p:sldId id="471" r:id="rId139"/>
    <p:sldId id="472" r:id="rId140"/>
    <p:sldId id="473" r:id="rId141"/>
    <p:sldId id="474" r:id="rId142"/>
    <p:sldId id="475" r:id="rId143"/>
    <p:sldId id="476" r:id="rId144"/>
    <p:sldId id="488" r:id="rId145"/>
    <p:sldId id="515" r:id="rId146"/>
    <p:sldId id="516" r:id="rId147"/>
    <p:sldId id="517" r:id="rId148"/>
    <p:sldId id="478" r:id="rId149"/>
    <p:sldId id="553" r:id="rId150"/>
    <p:sldId id="479" r:id="rId151"/>
    <p:sldId id="483" r:id="rId152"/>
    <p:sldId id="562" r:id="rId15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slide" Target="slides/slide126.xml"/><Relationship Id="rId154" Type="http://schemas.openxmlformats.org/officeDocument/2006/relationships/notesMaster" Target="notesMasters/notesMaster1.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slide" Target="slides/slide132.xml"/><Relationship Id="rId149" Type="http://schemas.openxmlformats.org/officeDocument/2006/relationships/slide" Target="slides/slide13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slide" Target="slides/slide120.xml"/><Relationship Id="rId140" Type="http://schemas.openxmlformats.org/officeDocument/2006/relationships/slide" Target="slides/slide128.xml"/><Relationship Id="rId145" Type="http://schemas.openxmlformats.org/officeDocument/2006/relationships/slide" Target="slides/slide133.xml"/><Relationship Id="rId153"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143" Type="http://schemas.openxmlformats.org/officeDocument/2006/relationships/slide" Target="slides/slide131.xml"/><Relationship Id="rId148" Type="http://schemas.openxmlformats.org/officeDocument/2006/relationships/slide" Target="slides/slide136.xml"/><Relationship Id="rId151" Type="http://schemas.openxmlformats.org/officeDocument/2006/relationships/slide" Target="slides/slide139.xml"/><Relationship Id="rId15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theme" Target="theme/theme1.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CDF1C-BD23-4DCB-8BD1-2D75E113D388}" type="datetimeFigureOut">
              <a:rPr lang="it-IT" smtClean="0"/>
              <a:t>19/01/2017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9F5F1-5EC6-4096-B666-DE6BA0A4219B}" type="slidenum">
              <a:rPr lang="it-IT" smtClean="0"/>
              <a:t>‹N›</a:t>
            </a:fld>
            <a:endParaRPr lang="it-IT"/>
          </a:p>
        </p:txBody>
      </p:sp>
    </p:spTree>
    <p:extLst>
      <p:ext uri="{BB962C8B-B14F-4D97-AF65-F5344CB8AC3E}">
        <p14:creationId xmlns:p14="http://schemas.microsoft.com/office/powerpoint/2010/main" val="70585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798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7ECF59-C3DB-40CB-9FBF-5BA9C0220849}" type="slidenum">
              <a:rPr lang="it-IT">
                <a:solidFill>
                  <a:prstClr val="black"/>
                </a:solidFill>
              </a:rPr>
              <a:pPr>
                <a:defRPr/>
              </a:pPr>
              <a:t>15</a:t>
            </a:fld>
            <a:endParaRPr lang="it-IT">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B51DF48-A885-4D28-8580-8BF548458495}" type="slidenum">
              <a:rPr lang="it-IT" smtClean="0">
                <a:solidFill>
                  <a:prstClr val="black"/>
                </a:solidFill>
              </a:rPr>
              <a:pPr>
                <a:defRPr/>
              </a:pPr>
              <a:t>104</a:t>
            </a:fld>
            <a:endParaRPr lang="it-IT" smtClean="0">
              <a:solidFill>
                <a:prstClr val="black"/>
              </a:solidFill>
            </a:endParaRPr>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05B0BB-0679-4D6F-B86E-3C18392BD882}" type="slidenum">
              <a:rPr lang="it-IT" smtClean="0">
                <a:solidFill>
                  <a:prstClr val="black"/>
                </a:solidFill>
              </a:rPr>
              <a:pPr>
                <a:defRPr/>
              </a:pPr>
              <a:t>105</a:t>
            </a:fld>
            <a:endParaRPr lang="it-IT" smtClean="0">
              <a:solidFill>
                <a:prstClr val="black"/>
              </a:solidFill>
            </a:endParaRPr>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2727A9-9C1C-40E5-AFE5-6D96376EA418}" type="slidenum">
              <a:rPr lang="it-IT" smtClean="0">
                <a:solidFill>
                  <a:prstClr val="black"/>
                </a:solidFill>
              </a:rPr>
              <a:pPr>
                <a:defRPr/>
              </a:pPr>
              <a:t>106</a:t>
            </a:fld>
            <a:endParaRPr lang="it-IT" smtClean="0">
              <a:solidFill>
                <a:prstClr val="black"/>
              </a:solidFill>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1291A66-8336-46FE-90BF-412E9E8F9AC6}" type="slidenum">
              <a:rPr lang="it-IT" smtClean="0">
                <a:solidFill>
                  <a:prstClr val="black"/>
                </a:solidFill>
              </a:rPr>
              <a:pPr>
                <a:defRPr/>
              </a:pPr>
              <a:t>107</a:t>
            </a:fld>
            <a:endParaRPr lang="it-IT" smtClean="0">
              <a:solidFill>
                <a:prstClr val="black"/>
              </a:solidFill>
            </a:endParaRPr>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8CB801-32AF-41B6-ACD7-3DFD31BB2110}" type="slidenum">
              <a:rPr lang="it-IT" smtClean="0">
                <a:solidFill>
                  <a:prstClr val="black"/>
                </a:solidFill>
              </a:rPr>
              <a:pPr>
                <a:defRPr/>
              </a:pPr>
              <a:t>108</a:t>
            </a:fld>
            <a:endParaRPr lang="it-IT" smtClean="0">
              <a:solidFill>
                <a:prstClr val="black"/>
              </a:solidFill>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607969-06D7-4077-8171-C3020BC44401}" type="slidenum">
              <a:rPr lang="it-IT" smtClean="0">
                <a:solidFill>
                  <a:prstClr val="black"/>
                </a:solidFill>
              </a:rPr>
              <a:pPr>
                <a:defRPr/>
              </a:pPr>
              <a:t>109</a:t>
            </a:fld>
            <a:endParaRPr lang="it-IT" smtClean="0">
              <a:solidFill>
                <a:prstClr val="black"/>
              </a:solidFill>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3EF7A9D-9C64-4F29-84B7-C8040D2B2130}" type="slidenum">
              <a:rPr lang="it-IT" smtClean="0">
                <a:solidFill>
                  <a:prstClr val="black"/>
                </a:solidFill>
              </a:rPr>
              <a:pPr>
                <a:defRPr/>
              </a:pPr>
              <a:t>110</a:t>
            </a:fld>
            <a:endParaRPr lang="it-IT" smtClean="0">
              <a:solidFill>
                <a:prstClr val="black"/>
              </a:solidFill>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5008D5-DEC3-4114-AC98-FAE7E71EA6C2}" type="slidenum">
              <a:rPr lang="it-IT" smtClean="0">
                <a:solidFill>
                  <a:prstClr val="black"/>
                </a:solidFill>
              </a:rPr>
              <a:pPr>
                <a:defRPr/>
              </a:pPr>
              <a:t>111</a:t>
            </a:fld>
            <a:endParaRPr lang="it-IT" smtClean="0">
              <a:solidFill>
                <a:prstClr val="black"/>
              </a:solidFill>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FA83B0-AF20-4435-8F73-99C1E8EE310B}" type="slidenum">
              <a:rPr lang="it-IT" smtClean="0">
                <a:solidFill>
                  <a:prstClr val="black"/>
                </a:solidFill>
              </a:rPr>
              <a:pPr>
                <a:defRPr/>
              </a:pPr>
              <a:t>112</a:t>
            </a:fld>
            <a:endParaRPr lang="it-IT" smtClean="0">
              <a:solidFill>
                <a:prstClr val="black"/>
              </a:solidFill>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38CA47F-D686-475F-8734-C206CA59F718}" type="slidenum">
              <a:rPr lang="it-IT" smtClean="0">
                <a:solidFill>
                  <a:prstClr val="black"/>
                </a:solidFill>
              </a:rPr>
              <a:pPr>
                <a:defRPr/>
              </a:pPr>
              <a:t>113</a:t>
            </a:fld>
            <a:endParaRPr lang="it-IT" smtClean="0">
              <a:solidFill>
                <a:prstClr val="black"/>
              </a:solidFill>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09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E5FE4E-B049-4DDA-BAF9-77019BC5CCEF}" type="slidenum">
              <a:rPr lang="it-IT">
                <a:solidFill>
                  <a:prstClr val="black"/>
                </a:solidFill>
              </a:rPr>
              <a:pPr>
                <a:defRPr/>
              </a:pPr>
              <a:t>21</a:t>
            </a:fld>
            <a:endParaRPr lang="it-IT">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240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2976E8D-0B41-4D21-B1F2-E855CBDFDAC3}" type="slidenum">
              <a:rPr lang="it-IT">
                <a:solidFill>
                  <a:prstClr val="black"/>
                </a:solidFill>
              </a:rPr>
              <a:pPr>
                <a:defRPr/>
              </a:pPr>
              <a:t>139</a:t>
            </a:fld>
            <a:endParaRPr lang="it-IT">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65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E56E15-5A62-4B37-A3E1-E4F0A304BECC}" type="slidenum">
              <a:rPr lang="it-IT">
                <a:solidFill>
                  <a:prstClr val="black"/>
                </a:solidFill>
              </a:rPr>
              <a:pPr>
                <a:defRPr/>
              </a:pPr>
              <a:t>140</a:t>
            </a:fld>
            <a:endParaRPr lang="it-IT">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52CABD06-0E83-4B79-B979-62561ACA5015}" type="slidenum">
              <a:rPr lang="it-IT">
                <a:solidFill>
                  <a:prstClr val="black"/>
                </a:solidFill>
              </a:rPr>
              <a:pPr>
                <a:defRPr/>
              </a:pPr>
              <a:t>141</a:t>
            </a:fld>
            <a:endParaRPr lang="it-IT">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397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3ED31B-7B4A-4DF7-9F84-9B2B931CD511}" type="slidenum">
              <a:rPr lang="it-IT">
                <a:solidFill>
                  <a:prstClr val="black"/>
                </a:solidFill>
              </a:rPr>
              <a:pPr>
                <a:defRPr/>
              </a:pPr>
              <a:t>25</a:t>
            </a:fld>
            <a:endParaRPr lang="it-IT">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192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41EC2FC-ED24-4CF8-9C6C-6306BB833CE4}" type="slidenum">
              <a:rPr lang="it-IT">
                <a:solidFill>
                  <a:prstClr val="black"/>
                </a:solidFill>
              </a:rPr>
              <a:pPr>
                <a:defRPr/>
              </a:pPr>
              <a:t>26</a:t>
            </a:fld>
            <a:endParaRPr lang="it-IT">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60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3FB16ED-699D-4BDC-95D1-3EA7778A5AEA}" type="slidenum">
              <a:rPr lang="it-IT" smtClean="0">
                <a:solidFill>
                  <a:prstClr val="black"/>
                </a:solidFill>
              </a:rPr>
              <a:pPr>
                <a:defRPr/>
              </a:pPr>
              <a:t>55</a:t>
            </a:fld>
            <a:endParaRPr lang="it-IT"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F125A1-CD8E-48B2-8185-E01E90070D4F}" type="slidenum">
              <a:rPr lang="it-IT" smtClean="0">
                <a:solidFill>
                  <a:prstClr val="black"/>
                </a:solidFill>
              </a:rPr>
              <a:pPr>
                <a:defRPr/>
              </a:pPr>
              <a:t>100</a:t>
            </a:fld>
            <a:endParaRPr lang="it-IT" smtClean="0">
              <a:solidFill>
                <a:prstClr val="black"/>
              </a:solidFill>
            </a:endParaRPr>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2074039-BC5F-4241-B280-4506959CACA1}" type="slidenum">
              <a:rPr lang="it-IT" smtClean="0">
                <a:solidFill>
                  <a:prstClr val="black"/>
                </a:solidFill>
              </a:rPr>
              <a:pPr>
                <a:defRPr/>
              </a:pPr>
              <a:t>101</a:t>
            </a:fld>
            <a:endParaRPr lang="it-IT" smtClean="0">
              <a:solidFill>
                <a:prstClr val="black"/>
              </a:solidFill>
            </a:endParaRPr>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9C3BA3-ED27-4E4E-B02B-54B1E48E977B}" type="slidenum">
              <a:rPr lang="it-IT" smtClean="0">
                <a:solidFill>
                  <a:prstClr val="black"/>
                </a:solidFill>
              </a:rPr>
              <a:pPr>
                <a:defRPr/>
              </a:pPr>
              <a:t>103</a:t>
            </a:fld>
            <a:endParaRPr lang="it-IT" smtClean="0">
              <a:solidFill>
                <a:prstClr val="black"/>
              </a:solidFill>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8827F42-3B31-41AF-BAFC-486028B1F717}"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357759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8827F42-3B31-41AF-BAFC-486028B1F717}"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1658784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22A0908-0DE2-4663-B93E-BD4A37F5AC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0F1043E-12B8-487E-98B2-5C35E806DE7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23166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6D2B55F-BE27-4B95-BF86-3D8325CA53D9}"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830FF52-0EED-4844-B45F-201660A476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688070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2F9C8EE-F01E-41C8-94D3-18C5D065249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97014D4-3239-40B5-BAC2-FDD976B2F5F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707773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360ADFD-2AA5-4ED5-A897-68873F3EA9C0}"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497316F-5066-456D-953B-36F135356AA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854976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C210EA5-04BF-4BE4-A454-60CC4FE14DA5}" type="datetimeFigureOut">
              <a:rPr lang="it-IT">
                <a:solidFill>
                  <a:prstClr val="black">
                    <a:tint val="75000"/>
                  </a:prstClr>
                </a:solidFill>
              </a:rPr>
              <a:pPr>
                <a:defRPr/>
              </a:pPr>
              <a:t>19/01/2017</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03B7EA5B-F503-4562-B3D0-6D36F993E84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571675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E42F229-2A33-4731-9CF1-A60EB27ADED0}" type="datetimeFigureOut">
              <a:rPr lang="it-IT">
                <a:solidFill>
                  <a:prstClr val="black">
                    <a:tint val="75000"/>
                  </a:prstClr>
                </a:solidFill>
              </a:rPr>
              <a:pPr>
                <a:defRPr/>
              </a:pPr>
              <a:t>19/01/2017</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5352C17C-B8C7-4208-8786-2295B598A20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362491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7A9A129-02D1-4DDD-B2DC-83B16226CD78}" type="datetimeFigureOut">
              <a:rPr lang="it-IT">
                <a:solidFill>
                  <a:prstClr val="black">
                    <a:tint val="75000"/>
                  </a:prstClr>
                </a:solidFill>
              </a:rPr>
              <a:pPr>
                <a:defRPr/>
              </a:pPr>
              <a:t>19/01/2017</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0C80D65-FEF7-4E28-A0DB-E96A28E9124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132764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D4C1238-2529-4579-AB37-FE268D529D4B}"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5D3FE5D-3529-4D34-927C-DD4143476FB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639935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4D078C2-C6F7-4B04-AFB5-BBFE6351C9EF}"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57D8E31-2FAB-41EA-84C1-F6814C2711C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939656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D679ACE-08D3-4BBE-A5AA-7BE247695941}"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4E78506-2907-4913-B65B-50930570D51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9706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8827F42-3B31-41AF-BAFC-486028B1F717}"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26120288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AEA815E-5D2F-4501-8715-D9B7151858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C533786-94DB-4A51-A95A-82167BC1AB9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786305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22A0908-0DE2-4663-B93E-BD4A37F5AC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0F1043E-12B8-487E-98B2-5C35E806DE7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138431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6D2B55F-BE27-4B95-BF86-3D8325CA53D9}"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830FF52-0EED-4844-B45F-201660A476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775428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2F9C8EE-F01E-41C8-94D3-18C5D065249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97014D4-3239-40B5-BAC2-FDD976B2F5F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515793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360ADFD-2AA5-4ED5-A897-68873F3EA9C0}"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497316F-5066-456D-953B-36F135356AA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020328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C210EA5-04BF-4BE4-A454-60CC4FE14DA5}" type="datetimeFigureOut">
              <a:rPr lang="it-IT">
                <a:solidFill>
                  <a:prstClr val="black">
                    <a:tint val="75000"/>
                  </a:prstClr>
                </a:solidFill>
              </a:rPr>
              <a:pPr>
                <a:defRPr/>
              </a:pPr>
              <a:t>19/01/2017</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03B7EA5B-F503-4562-B3D0-6D36F993E84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054228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E42F229-2A33-4731-9CF1-A60EB27ADED0}" type="datetimeFigureOut">
              <a:rPr lang="it-IT">
                <a:solidFill>
                  <a:prstClr val="black">
                    <a:tint val="75000"/>
                  </a:prstClr>
                </a:solidFill>
              </a:rPr>
              <a:pPr>
                <a:defRPr/>
              </a:pPr>
              <a:t>19/01/2017</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5352C17C-B8C7-4208-8786-2295B598A20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600464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7A9A129-02D1-4DDD-B2DC-83B16226CD78}" type="datetimeFigureOut">
              <a:rPr lang="it-IT">
                <a:solidFill>
                  <a:prstClr val="black">
                    <a:tint val="75000"/>
                  </a:prstClr>
                </a:solidFill>
              </a:rPr>
              <a:pPr>
                <a:defRPr/>
              </a:pPr>
              <a:t>19/01/2017</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0C80D65-FEF7-4E28-A0DB-E96A28E9124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69587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D4C1238-2529-4579-AB37-FE268D529D4B}"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5D3FE5D-3529-4D34-927C-DD4143476FB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761932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4D078C2-C6F7-4B04-AFB5-BBFE6351C9EF}"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57D8E31-2FAB-41EA-84C1-F6814C2711C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4923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E523686-9BA9-4191-868F-B4061BCD54C5}"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F5030AE-0602-4EB8-9A94-A98E235D843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130523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D679ACE-08D3-4BBE-A5AA-7BE247695941}"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4E78506-2907-4913-B65B-50930570D51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382261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AEA815E-5D2F-4501-8715-D9B7151858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C533786-94DB-4A51-A95A-82167BC1AB9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519137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CDAFDCD-0237-4C26-8A46-92B9237F4BCF}"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28AB9177-A3A7-4A5C-B7E5-746AF8535DA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501271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CE935B7-F73A-4817-9B24-761A1AB3FA8B}"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B695713-95A9-482A-970C-F00332631D7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69750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B0004D1-0154-44D8-A6B1-3593B84D10CA}"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7C49403-FCEB-4316-9802-8B67E0F071F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654299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D1B18C3-BBE7-48D4-9EB1-51B8088BA80E}"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981F5B32-70CB-440D-8D94-6A0FE43991E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580856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D71BE96-5629-46BC-9669-F13D305C9FD3}" type="datetimeFigureOut">
              <a:rPr lang="it-IT">
                <a:solidFill>
                  <a:prstClr val="black">
                    <a:tint val="75000"/>
                  </a:prstClr>
                </a:solidFill>
              </a:rPr>
              <a:pPr>
                <a:defRPr/>
              </a:pPr>
              <a:t>19/01/2017</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419575C7-E0B6-4D96-BD39-A387538DD83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425215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0F9D88B-8093-4CF4-970A-22D25CD0B701}" type="datetimeFigureOut">
              <a:rPr lang="it-IT">
                <a:solidFill>
                  <a:prstClr val="black">
                    <a:tint val="75000"/>
                  </a:prstClr>
                </a:solidFill>
              </a:rPr>
              <a:pPr>
                <a:defRPr/>
              </a:pPr>
              <a:t>19/01/2017</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4D6957C3-53D8-4C7E-95EA-30F09760748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706330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6FD57FC-9FF1-4F4F-9ADB-D1BF1347F6C3}" type="datetimeFigureOut">
              <a:rPr lang="it-IT">
                <a:solidFill>
                  <a:prstClr val="black">
                    <a:tint val="75000"/>
                  </a:prstClr>
                </a:solidFill>
              </a:rPr>
              <a:pPr>
                <a:defRPr/>
              </a:pPr>
              <a:t>19/01/2017</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A5BBB61B-B3FD-44E5-BB0F-A22ADAE5584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203688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7E2C8E6-2365-406E-90E6-0F61D0A0EA3E}"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255B3E2-5818-4CE2-A3E2-3CD60324143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1824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F7A1513-EC4E-441F-8526-C18A9DE1AA4B}"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497533F-199C-4993-8FF9-697580B43A3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594062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3139F7B-0F93-454A-AA96-50E77A316ADB}"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6BA7D4C-49D2-4FCD-B398-3F0CF79ACD1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564441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0B076EC-AC81-4B0B-97F8-618E8CB451D5}"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4B0EDAB-93A1-4420-A1F5-980EADBD35E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930947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4E0CA8D-DF78-4755-B75F-1322219FEC7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A1F78C7-C51E-43D3-8EBD-1ECC0FD4CA4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20545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31AEF4B-52E6-4707-BD35-B73FB2598165}"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CFF4C3C-225E-4AF6-A5F4-9A96A9B2CA6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54876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522AC2FF-7C88-471A-AC06-9A21E3754601}"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8699368B-F47B-40C9-88BB-82917D99A6D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49844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2906956-13A5-4AA7-8F42-4999B13C5C89}" type="datetimeFigureOut">
              <a:rPr lang="it-IT">
                <a:solidFill>
                  <a:prstClr val="black">
                    <a:tint val="75000"/>
                  </a:prstClr>
                </a:solidFill>
              </a:rPr>
              <a:pPr>
                <a:defRPr/>
              </a:pPr>
              <a:t>19/01/2017</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2B7BBF31-F8BB-410D-A1C7-12144D1D197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958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E9803C8-E5E3-4855-9E3B-DD93520FA66A}" type="datetimeFigureOut">
              <a:rPr lang="it-IT">
                <a:solidFill>
                  <a:prstClr val="black">
                    <a:tint val="75000"/>
                  </a:prstClr>
                </a:solidFill>
              </a:rPr>
              <a:pPr>
                <a:defRPr/>
              </a:pPr>
              <a:t>19/01/2017</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4BA2223D-558F-49DC-8E00-ADA82FD5E0B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68388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C001595-0090-46CE-B3AD-E70EAFD5401A}" type="datetimeFigureOut">
              <a:rPr lang="it-IT">
                <a:solidFill>
                  <a:prstClr val="black">
                    <a:tint val="75000"/>
                  </a:prstClr>
                </a:solidFill>
              </a:rPr>
              <a:pPr>
                <a:defRPr/>
              </a:pPr>
              <a:t>19/01/2017</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C46EE3DF-8279-4BA5-85AB-4762F178E70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03987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0BD67A8-0D6E-4D83-8064-85DFC3BE355B}"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49C4EB9-A2DB-43AF-B155-799B18E9DD4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0196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8827F42-3B31-41AF-BAFC-486028B1F717}"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2200968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77061D6-3AA6-450B-BD18-5C1E00D9B7A3}"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156F87D-E700-4639-9B99-56915167DFF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67539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941B645-2C39-4C55-88E2-D8773BCB34EA}"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E2D9D42-2962-4822-A2A6-92F73DCE608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53881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CA5045F-CDA3-4581-BF16-C7EFA6E9ABE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EF6289-2DF3-4DDE-9CA1-542AF0C3E3A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5158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4D1EB0E-4BA1-4809-8FFF-CE39E4AB1A25}"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FA343E1-164C-49EF-BDE5-D042880B2BD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5343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3E49375-3593-44F1-B186-0B5AB4399F10}"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B1711B7-DCB1-4376-ADD5-074CBCDCA7F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56379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31E1B4F-4E08-49FE-A9E4-10CEBE08B9CD}"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26E6497-57F7-4EC3-9C7F-A6E83721305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75236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83A5D5F0-B1A6-4FDC-ABF3-4FC0DCD39DC3}"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85B6BBA8-0399-4559-A91B-7A64AD2E85A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30902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C3525C8-BD17-442A-BC42-6FBCBE9473B9}" type="datetimeFigureOut">
              <a:rPr lang="it-IT">
                <a:solidFill>
                  <a:prstClr val="black">
                    <a:tint val="75000"/>
                  </a:prstClr>
                </a:solidFill>
              </a:rPr>
              <a:pPr>
                <a:defRPr/>
              </a:pPr>
              <a:t>19/01/2017</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C12E4C67-3850-4E20-9E4B-F977F9B8DF4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06618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FBD49A7-D760-4B18-92E1-AEDEFE876531}" type="datetimeFigureOut">
              <a:rPr lang="it-IT">
                <a:solidFill>
                  <a:prstClr val="black">
                    <a:tint val="75000"/>
                  </a:prstClr>
                </a:solidFill>
              </a:rPr>
              <a:pPr>
                <a:defRPr/>
              </a:pPr>
              <a:t>19/01/2017</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02C4E742-B4EF-404B-9E13-A187D27CE5B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24869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157D0F7-87F2-4D9F-9D06-6EF10A4F8FBC}" type="datetimeFigureOut">
              <a:rPr lang="it-IT">
                <a:solidFill>
                  <a:prstClr val="black">
                    <a:tint val="75000"/>
                  </a:prstClr>
                </a:solidFill>
              </a:rPr>
              <a:pPr>
                <a:defRPr/>
              </a:pPr>
              <a:t>19/01/2017</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20886803-E4C0-4FCC-A18E-64E29A20515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0717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8827F42-3B31-41AF-BAFC-486028B1F717}"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597685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F704418-FE00-4ECB-AACF-6F5E6C94E942}"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7C41EA7-140B-4A04-A789-A320AF35F11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72059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0C6E4CA-369A-432A-9BC4-27B1E39CACAB}"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4296A59-948D-485B-B31D-DF2766B3502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67069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4E60942-63D8-41D1-9594-68A57DDB56F9}"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31A6A26-B7AB-4DD0-97F3-0407C04A69B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08688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B4DC196-4618-4B74-8DBA-7AF35C499FC4}"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D00E2CC-437E-4EF2-9333-5AFCD574F97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98853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68363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78655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24981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43188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68120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3203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8827F42-3B31-41AF-BAFC-486028B1F717}" type="datetimeFigureOut">
              <a:rPr lang="it-IT" smtClean="0"/>
              <a:t>19/01/2017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2045414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53893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76621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34754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79218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84099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1865C47-EE4C-4B29-99DD-9C01944756BA}"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A8CBF90-4944-49C8-97ED-AE7FEFD1C66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9824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A341808-3A58-44C7-A136-7FE64BE36394}"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B8393CC-9384-4DFA-9B37-BD01BF7CC86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98926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16CDA7D-5321-4DA7-AFC0-A0B342D914E2}"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19F447D-6A8C-4975-9C78-494D9E0BC8C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96690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63BCF40-DB7A-43A1-A19A-1C9978F9D0DA}"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0D1C03D-F0B1-42AC-855F-10192566666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28897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F3517C2-E58C-4A5E-ADA6-649688502899}" type="datetimeFigureOut">
              <a:rPr lang="it-IT">
                <a:solidFill>
                  <a:prstClr val="black">
                    <a:tint val="75000"/>
                  </a:prstClr>
                </a:solidFill>
              </a:rPr>
              <a:pPr>
                <a:defRPr/>
              </a:pPr>
              <a:t>19/01/2017</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885B0F5A-57CF-4EF4-8481-EFCB8247E27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2259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8827F42-3B31-41AF-BAFC-486028B1F717}" type="datetimeFigureOut">
              <a:rPr lang="it-IT" smtClean="0"/>
              <a:t>19/01/2017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3850060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361C677-37E3-4D30-9911-5D2453F3761B}" type="datetimeFigureOut">
              <a:rPr lang="it-IT">
                <a:solidFill>
                  <a:prstClr val="black">
                    <a:tint val="75000"/>
                  </a:prstClr>
                </a:solidFill>
              </a:rPr>
              <a:pPr>
                <a:defRPr/>
              </a:pPr>
              <a:t>19/01/2017</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B88CF059-83D2-4752-AA0D-FE6D5B4E6A4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58736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B44F269-205A-4A56-B250-E42AF74CB046}" type="datetimeFigureOut">
              <a:rPr lang="it-IT">
                <a:solidFill>
                  <a:prstClr val="black">
                    <a:tint val="75000"/>
                  </a:prstClr>
                </a:solidFill>
              </a:rPr>
              <a:pPr>
                <a:defRPr/>
              </a:pPr>
              <a:t>19/01/2017</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187EBC26-842B-4443-B6DF-653D3CAAE90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40413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2E5EEDC-4DA6-422B-B0CE-1D969AABBE9A}"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2A0FCBF-74CF-4B91-AEC5-182D0E59542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55947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8D5B018-916D-403B-ACDC-E3057B652B63}"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F99A430B-0E47-409B-9401-52718A2749F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81264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D286DB5-93D2-4CCE-AFE5-DA24B90ACC8C}"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869D82D-A433-43D9-AD61-0E21CD9E019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84228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5AE96E1-A11E-45C2-A846-CF2D4D6363CA}"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F4A5B338-9370-41D4-8476-1AA380594F0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24828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22A0908-0DE2-4663-B93E-BD4A37F5AC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0F1043E-12B8-487E-98B2-5C35E806DE7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92545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6D2B55F-BE27-4B95-BF86-3D8325CA53D9}"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830FF52-0EED-4844-B45F-201660A476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128587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2F9C8EE-F01E-41C8-94D3-18C5D065249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97014D4-3239-40B5-BAC2-FDD976B2F5F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94242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360ADFD-2AA5-4ED5-A897-68873F3EA9C0}"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497316F-5066-456D-953B-36F135356AA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3644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8827F42-3B31-41AF-BAFC-486028B1F717}" type="datetimeFigureOut">
              <a:rPr lang="it-IT" smtClean="0"/>
              <a:t>19/01/2017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2900507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C210EA5-04BF-4BE4-A454-60CC4FE14DA5}" type="datetimeFigureOut">
              <a:rPr lang="it-IT">
                <a:solidFill>
                  <a:prstClr val="black">
                    <a:tint val="75000"/>
                  </a:prstClr>
                </a:solidFill>
              </a:rPr>
              <a:pPr>
                <a:defRPr/>
              </a:pPr>
              <a:t>19/01/2017</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03B7EA5B-F503-4562-B3D0-6D36F993E84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46482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E42F229-2A33-4731-9CF1-A60EB27ADED0}" type="datetimeFigureOut">
              <a:rPr lang="it-IT">
                <a:solidFill>
                  <a:prstClr val="black">
                    <a:tint val="75000"/>
                  </a:prstClr>
                </a:solidFill>
              </a:rPr>
              <a:pPr>
                <a:defRPr/>
              </a:pPr>
              <a:t>19/01/2017</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5352C17C-B8C7-4208-8786-2295B598A20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57409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7A9A129-02D1-4DDD-B2DC-83B16226CD78}" type="datetimeFigureOut">
              <a:rPr lang="it-IT">
                <a:solidFill>
                  <a:prstClr val="black">
                    <a:tint val="75000"/>
                  </a:prstClr>
                </a:solidFill>
              </a:rPr>
              <a:pPr>
                <a:defRPr/>
              </a:pPr>
              <a:t>19/01/2017</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0C80D65-FEF7-4E28-A0DB-E96A28E9124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885826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D4C1238-2529-4579-AB37-FE268D529D4B}"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5D3FE5D-3529-4D34-927C-DD4143476FB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502641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4D078C2-C6F7-4B04-AFB5-BBFE6351C9EF}"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57D8E31-2FAB-41EA-84C1-F6814C2711C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623747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D679ACE-08D3-4BBE-A5AA-7BE247695941}"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4E78506-2907-4913-B65B-50930570D51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580041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AEA815E-5D2F-4501-8715-D9B7151858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C533786-94DB-4A51-A95A-82167BC1AB9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08294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22A0908-0DE2-4663-B93E-BD4A37F5AC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0F1043E-12B8-487E-98B2-5C35E806DE7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56422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6D2B55F-BE27-4B95-BF86-3D8325CA53D9}"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830FF52-0EED-4844-B45F-201660A476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77225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2F9C8EE-F01E-41C8-94D3-18C5D065249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97014D4-3239-40B5-BAC2-FDD976B2F5F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2680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8827F42-3B31-41AF-BAFC-486028B1F717}" type="datetimeFigureOut">
              <a:rPr lang="it-IT" smtClean="0"/>
              <a:t>19/01/2017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29069387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360ADFD-2AA5-4ED5-A897-68873F3EA9C0}"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497316F-5066-456D-953B-36F135356AA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906348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C210EA5-04BF-4BE4-A454-60CC4FE14DA5}" type="datetimeFigureOut">
              <a:rPr lang="it-IT">
                <a:solidFill>
                  <a:prstClr val="black">
                    <a:tint val="75000"/>
                  </a:prstClr>
                </a:solidFill>
              </a:rPr>
              <a:pPr>
                <a:defRPr/>
              </a:pPr>
              <a:t>19/01/2017</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03B7EA5B-F503-4562-B3D0-6D36F993E84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048685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E42F229-2A33-4731-9CF1-A60EB27ADED0}" type="datetimeFigureOut">
              <a:rPr lang="it-IT">
                <a:solidFill>
                  <a:prstClr val="black">
                    <a:tint val="75000"/>
                  </a:prstClr>
                </a:solidFill>
              </a:rPr>
              <a:pPr>
                <a:defRPr/>
              </a:pPr>
              <a:t>19/01/2017</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5352C17C-B8C7-4208-8786-2295B598A20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849572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7A9A129-02D1-4DDD-B2DC-83B16226CD78}" type="datetimeFigureOut">
              <a:rPr lang="it-IT">
                <a:solidFill>
                  <a:prstClr val="black">
                    <a:tint val="75000"/>
                  </a:prstClr>
                </a:solidFill>
              </a:rPr>
              <a:pPr>
                <a:defRPr/>
              </a:pPr>
              <a:t>19/01/2017</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0C80D65-FEF7-4E28-A0DB-E96A28E9124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810249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D4C1238-2529-4579-AB37-FE268D529D4B}"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5D3FE5D-3529-4D34-927C-DD4143476FB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70619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4D078C2-C6F7-4B04-AFB5-BBFE6351C9EF}"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57D8E31-2FAB-41EA-84C1-F6814C2711C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121594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D679ACE-08D3-4BBE-A5AA-7BE247695941}"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4E78506-2907-4913-B65B-50930570D51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656748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AEA815E-5D2F-4501-8715-D9B7151858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C533786-94DB-4A51-A95A-82167BC1AB9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48793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22A0908-0DE2-4663-B93E-BD4A37F5AC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0F1043E-12B8-487E-98B2-5C35E806DE7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347041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6D2B55F-BE27-4B95-BF86-3D8325CA53D9}"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830FF52-0EED-4844-B45F-201660A476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5190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8827F42-3B31-41AF-BAFC-486028B1F717}" type="datetimeFigureOut">
              <a:rPr lang="it-IT" smtClean="0"/>
              <a:t>19/01/2017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6960543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2F9C8EE-F01E-41C8-94D3-18C5D065249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97014D4-3239-40B5-BAC2-FDD976B2F5F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414414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360ADFD-2AA5-4ED5-A897-68873F3EA9C0}"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497316F-5066-456D-953B-36F135356AA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061164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C210EA5-04BF-4BE4-A454-60CC4FE14DA5}" type="datetimeFigureOut">
              <a:rPr lang="it-IT">
                <a:solidFill>
                  <a:prstClr val="black">
                    <a:tint val="75000"/>
                  </a:prstClr>
                </a:solidFill>
              </a:rPr>
              <a:pPr>
                <a:defRPr/>
              </a:pPr>
              <a:t>19/01/2017</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03B7EA5B-F503-4562-B3D0-6D36F993E84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711872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E42F229-2A33-4731-9CF1-A60EB27ADED0}" type="datetimeFigureOut">
              <a:rPr lang="it-IT">
                <a:solidFill>
                  <a:prstClr val="black">
                    <a:tint val="75000"/>
                  </a:prstClr>
                </a:solidFill>
              </a:rPr>
              <a:pPr>
                <a:defRPr/>
              </a:pPr>
              <a:t>19/01/2017</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5352C17C-B8C7-4208-8786-2295B598A20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026822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7A9A129-02D1-4DDD-B2DC-83B16226CD78}" type="datetimeFigureOut">
              <a:rPr lang="it-IT">
                <a:solidFill>
                  <a:prstClr val="black">
                    <a:tint val="75000"/>
                  </a:prstClr>
                </a:solidFill>
              </a:rPr>
              <a:pPr>
                <a:defRPr/>
              </a:pPr>
              <a:t>19/01/2017</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0C80D65-FEF7-4E28-A0DB-E96A28E9124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842731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D4C1238-2529-4579-AB37-FE268D529D4B}"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5D3FE5D-3529-4D34-927C-DD4143476FB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63779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4D078C2-C6F7-4B04-AFB5-BBFE6351C9EF}"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57D8E31-2FAB-41EA-84C1-F6814C2711C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651485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D679ACE-08D3-4BBE-A5AA-7BE247695941}"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4E78506-2907-4913-B65B-50930570D51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417921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AEA815E-5D2F-4501-8715-D9B7151858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C533786-94DB-4A51-A95A-82167BC1AB9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946978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22A0908-0DE2-4663-B93E-BD4A37F5AC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0F1043E-12B8-487E-98B2-5C35E806DE7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08066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8827F42-3B31-41AF-BAFC-486028B1F717}" type="datetimeFigureOut">
              <a:rPr lang="it-IT" smtClean="0"/>
              <a:t>19/01/2017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2CA063-CD81-4BBE-A58A-C46A5FCAD3B3}" type="slidenum">
              <a:rPr lang="it-IT" smtClean="0"/>
              <a:t>‹N›</a:t>
            </a:fld>
            <a:endParaRPr lang="it-IT"/>
          </a:p>
        </p:txBody>
      </p:sp>
    </p:spTree>
    <p:extLst>
      <p:ext uri="{BB962C8B-B14F-4D97-AF65-F5344CB8AC3E}">
        <p14:creationId xmlns:p14="http://schemas.microsoft.com/office/powerpoint/2010/main" val="23976727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6D2B55F-BE27-4B95-BF86-3D8325CA53D9}"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830FF52-0EED-4844-B45F-201660A476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658390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2F9C8EE-F01E-41C8-94D3-18C5D065249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97014D4-3239-40B5-BAC2-FDD976B2F5F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58250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360ADFD-2AA5-4ED5-A897-68873F3EA9C0}"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497316F-5066-456D-953B-36F135356AA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234437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C210EA5-04BF-4BE4-A454-60CC4FE14DA5}" type="datetimeFigureOut">
              <a:rPr lang="it-IT">
                <a:solidFill>
                  <a:prstClr val="black">
                    <a:tint val="75000"/>
                  </a:prstClr>
                </a:solidFill>
              </a:rPr>
              <a:pPr>
                <a:defRPr/>
              </a:pPr>
              <a:t>19/01/2017</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03B7EA5B-F503-4562-B3D0-6D36F993E84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807469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E42F229-2A33-4731-9CF1-A60EB27ADED0}" type="datetimeFigureOut">
              <a:rPr lang="it-IT">
                <a:solidFill>
                  <a:prstClr val="black">
                    <a:tint val="75000"/>
                  </a:prstClr>
                </a:solidFill>
              </a:rPr>
              <a:pPr>
                <a:defRPr/>
              </a:pPr>
              <a:t>19/01/2017</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5352C17C-B8C7-4208-8786-2295B598A20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532158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7A9A129-02D1-4DDD-B2DC-83B16226CD78}" type="datetimeFigureOut">
              <a:rPr lang="it-IT">
                <a:solidFill>
                  <a:prstClr val="black">
                    <a:tint val="75000"/>
                  </a:prstClr>
                </a:solidFill>
              </a:rPr>
              <a:pPr>
                <a:defRPr/>
              </a:pPr>
              <a:t>19/01/2017</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D0C80D65-FEF7-4E28-A0DB-E96A28E9124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124453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D4C1238-2529-4579-AB37-FE268D529D4B}"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5D3FE5D-3529-4D34-927C-DD4143476FB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643190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4D078C2-C6F7-4B04-AFB5-BBFE6351C9EF}" type="datetimeFigureOut">
              <a:rPr lang="it-IT">
                <a:solidFill>
                  <a:prstClr val="black">
                    <a:tint val="75000"/>
                  </a:prstClr>
                </a:solidFill>
              </a:rPr>
              <a:pPr>
                <a:defRPr/>
              </a:pPr>
              <a:t>19/01/2017</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57D8E31-2FAB-41EA-84C1-F6814C2711C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544790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D679ACE-08D3-4BBE-A5AA-7BE247695941}"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4E78506-2907-4913-B65B-50930570D51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318992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AEA815E-5D2F-4501-8715-D9B71518585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C533786-94DB-4A51-A95A-82167BC1AB9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1143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27F42-3B31-41AF-BAFC-486028B1F717}" type="datetimeFigureOut">
              <a:rPr lang="it-IT" smtClean="0"/>
              <a:t>19/01/2017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CA063-CD81-4BBE-A58A-C46A5FCAD3B3}" type="slidenum">
              <a:rPr lang="it-IT" smtClean="0"/>
              <a:t>‹N›</a:t>
            </a:fld>
            <a:endParaRPr lang="it-IT"/>
          </a:p>
        </p:txBody>
      </p:sp>
    </p:spTree>
    <p:extLst>
      <p:ext uri="{BB962C8B-B14F-4D97-AF65-F5344CB8AC3E}">
        <p14:creationId xmlns:p14="http://schemas.microsoft.com/office/powerpoint/2010/main" val="951425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809C0E5-F292-43D9-8703-44296F684C6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24D77E-1BE6-41C4-9DA4-0614FA2C43D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785081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809C0E5-F292-43D9-8703-44296F684C6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24D77E-1BE6-41C4-9DA4-0614FA2C43D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6700410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2141F01-35D1-4CFF-A1A6-9E465868F837}"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FAF5CE7-E2CE-479A-A912-F098E2319AA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9025500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EDE71C-5147-4D18-B7F0-5BF2AF4CAEEA}"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74DA53-6D9A-4EEC-B603-AD6F8616F81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82752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126873A-E337-4322-AFF1-33F60791623D}"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5A13391-BCB0-43B2-919F-6AAFF7E509E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783173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7F20F-F3FD-4B07-BD3B-D3D3D8E579E2}" type="datetimeFigureOut">
              <a:rPr lang="it-IT" smtClean="0">
                <a:solidFill>
                  <a:prstClr val="black">
                    <a:tint val="75000"/>
                  </a:prstClr>
                </a:solidFill>
              </a: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D1B5B-42CB-4D94-8DD0-7DE39D3708C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29754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CF412D4-D1D8-4FC2-97B5-70E06A0B274B}"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8F8A538-801C-4B35-ABBC-FCC87E16632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779621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809C0E5-F292-43D9-8703-44296F684C6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24D77E-1BE6-41C4-9DA4-0614FA2C43D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639250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809C0E5-F292-43D9-8703-44296F684C6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24D77E-1BE6-41C4-9DA4-0614FA2C43D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227331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809C0E5-F292-43D9-8703-44296F684C6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24D77E-1BE6-41C4-9DA4-0614FA2C43D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9186583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809C0E5-F292-43D9-8703-44296F684C68}" type="datetimeFigureOut">
              <a:rPr lang="it-IT">
                <a:solidFill>
                  <a:prstClr val="black">
                    <a:tint val="75000"/>
                  </a:prstClr>
                </a:solidFill>
              </a:rPr>
              <a:pPr>
                <a:defRPr/>
              </a:pPr>
              <a:t>19/01/2017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24D77E-1BE6-41C4-9DA4-0614FA2C43D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487309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2.xml"/></Relationships>
</file>

<file path=ppt/slides/_rels/slide11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0.xml"/><Relationship Id="rId1" Type="http://schemas.openxmlformats.org/officeDocument/2006/relationships/slideLayout" Target="../slideLayouts/slideLayout125.xml"/><Relationship Id="rId4" Type="http://schemas.openxmlformats.org/officeDocument/2006/relationships/image" Target="../media/image99.jpeg"/></Relationships>
</file>

<file path=ppt/slides/_rels/slide13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25.xml"/><Relationship Id="rId4" Type="http://schemas.openxmlformats.org/officeDocument/2006/relationships/image" Target="../media/image102.jpeg"/></Relationships>
</file>

<file path=ppt/slides/_rels/slide13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23.xml"/></Relationships>
</file>

<file path=ppt/slides/_rels/slide137.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8.xml"/></Relationships>
</file>

<file path=ppt/slides/_rels/slide13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5.xml"/></Relationships>
</file>

<file path=ppt/slides/_rels/slide14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14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13.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35.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8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9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7.xml"/><Relationship Id="rId4" Type="http://schemas.openxmlformats.org/officeDocument/2006/relationships/image" Target="../media/image1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112.xml"/></Relationships>
</file>

<file path=ppt/slides/_rels/slide9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12.xml"/></Relationships>
</file>

<file path=ppt/slides/_rels/slide9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half" idx="2"/>
          </p:nvPr>
        </p:nvSpPr>
        <p:spPr>
          <a:xfrm>
            <a:off x="4572000" y="1016118"/>
            <a:ext cx="4038600" cy="4525963"/>
          </a:xfrm>
        </p:spPr>
        <p:txBody>
          <a:bodyPr>
            <a:normAutofit/>
          </a:bodyPr>
          <a:lstStyle/>
          <a:p>
            <a:pPr marL="0" indent="0" algn="ctr">
              <a:buNone/>
            </a:pPr>
            <a:r>
              <a:rPr lang="it-IT" dirty="0" smtClean="0">
                <a:solidFill>
                  <a:srgbClr val="FF0000"/>
                </a:solidFill>
                <a:latin typeface="Algerian" panose="04020705040A02060702" pitchFamily="82" charset="0"/>
              </a:rPr>
              <a:t>LA SPIRITUALITA’ </a:t>
            </a:r>
          </a:p>
          <a:p>
            <a:pPr marL="0" indent="0" algn="ctr">
              <a:buNone/>
            </a:pPr>
            <a:r>
              <a:rPr lang="it-IT" dirty="0">
                <a:solidFill>
                  <a:srgbClr val="7030A0"/>
                </a:solidFill>
                <a:latin typeface="Arial Narrow" panose="020B0606020202030204" pitchFamily="34" charset="0"/>
              </a:rPr>
              <a:t>n</a:t>
            </a:r>
            <a:r>
              <a:rPr lang="it-IT" dirty="0" smtClean="0">
                <a:solidFill>
                  <a:srgbClr val="7030A0"/>
                </a:solidFill>
                <a:latin typeface="Arial Narrow" panose="020B0606020202030204" pitchFamily="34" charset="0"/>
              </a:rPr>
              <a:t>ell’umanizzazione del servizio al malato</a:t>
            </a:r>
          </a:p>
          <a:p>
            <a:pPr marL="0" indent="0" algn="ctr">
              <a:buNone/>
            </a:pPr>
            <a:endParaRPr lang="it-IT" dirty="0">
              <a:solidFill>
                <a:srgbClr val="FF0000"/>
              </a:solidFill>
            </a:endParaRPr>
          </a:p>
          <a:p>
            <a:pPr marL="0" indent="0" algn="ctr">
              <a:buNone/>
            </a:pPr>
            <a:r>
              <a:rPr lang="it-IT" sz="2400" dirty="0" smtClean="0">
                <a:solidFill>
                  <a:srgbClr val="0070C0"/>
                </a:solidFill>
              </a:rPr>
              <a:t>Angelo Brusco</a:t>
            </a:r>
          </a:p>
          <a:p>
            <a:pPr marL="0" indent="0" algn="ctr">
              <a:buNone/>
            </a:pPr>
            <a:r>
              <a:rPr lang="it-IT" sz="2400" dirty="0" smtClean="0">
                <a:solidFill>
                  <a:srgbClr val="0070C0"/>
                </a:solidFill>
              </a:rPr>
              <a:t> </a:t>
            </a:r>
          </a:p>
          <a:p>
            <a:pPr marL="0" indent="0" algn="ctr">
              <a:buNone/>
            </a:pPr>
            <a:endParaRPr lang="it-IT" dirty="0">
              <a:solidFill>
                <a:schemeClr val="accent2"/>
              </a:solidFill>
            </a:endParaRPr>
          </a:p>
          <a:p>
            <a:pPr marL="0" indent="0" algn="ctr">
              <a:buNone/>
            </a:pPr>
            <a:r>
              <a:rPr lang="it-IT" dirty="0" smtClean="0">
                <a:solidFill>
                  <a:srgbClr val="7030A0"/>
                </a:solidFill>
              </a:rPr>
              <a:t>CREMONA </a:t>
            </a:r>
          </a:p>
          <a:p>
            <a:pPr marL="0" indent="0" algn="ctr">
              <a:buNone/>
            </a:pPr>
            <a:r>
              <a:rPr lang="it-IT" dirty="0" smtClean="0">
                <a:solidFill>
                  <a:srgbClr val="7030A0"/>
                </a:solidFill>
              </a:rPr>
              <a:t>19 gennaio 2017</a:t>
            </a:r>
            <a:endParaRPr lang="it-IT" dirty="0">
              <a:solidFill>
                <a:srgbClr val="7030A0"/>
              </a:solidFill>
            </a:endParaRPr>
          </a:p>
        </p:txBody>
      </p:sp>
      <p:pic>
        <p:nvPicPr>
          <p:cNvPr id="4" name="Immagine 2" descr="spiritualità.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4069944" cy="510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751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836712"/>
            <a:ext cx="8229600" cy="5289451"/>
          </a:xfrm>
        </p:spPr>
        <p:txBody>
          <a:bodyPr>
            <a:normAutofit/>
          </a:bodyPr>
          <a:lstStyle/>
          <a:p>
            <a:pPr marL="0" indent="0" algn="ctr">
              <a:buNone/>
            </a:pPr>
            <a:r>
              <a:rPr lang="it-IT" sz="3200" dirty="0"/>
              <a:t>I sogni elaborati da tali ideologie sappiamo che sono finiti in frantumi, con un corollario spaventoso di milioni di morti e di inenarrabili sofferenze e distruzioni. </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284984"/>
            <a:ext cx="4457700" cy="2667000"/>
          </a:xfrm>
          <a:prstGeom prst="rect">
            <a:avLst/>
          </a:prstGeom>
        </p:spPr>
      </p:pic>
    </p:spTree>
    <p:extLst>
      <p:ext uri="{BB962C8B-B14F-4D97-AF65-F5344CB8AC3E}">
        <p14:creationId xmlns:p14="http://schemas.microsoft.com/office/powerpoint/2010/main" val="34630344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857250"/>
            <a:ext cx="8229600" cy="5238750"/>
          </a:xfrm>
        </p:spPr>
        <p:txBody>
          <a:bodyPr/>
          <a:lstStyle/>
          <a:p>
            <a:pPr algn="ctr" eaLnBrk="1" hangingPunct="1">
              <a:buFontTx/>
              <a:buNone/>
            </a:pPr>
            <a:r>
              <a:rPr lang="it-IT" altLang="it-IT" b="1" smtClean="0">
                <a:solidFill>
                  <a:srgbClr val="FF0000"/>
                </a:solidFill>
              </a:rPr>
              <a:t>    UN DIALOGO</a:t>
            </a:r>
            <a:r>
              <a:rPr lang="it-IT" altLang="it-IT" smtClean="0"/>
              <a:t>	</a:t>
            </a:r>
          </a:p>
          <a:p>
            <a:pPr algn="ctr" eaLnBrk="1" hangingPunct="1">
              <a:buFontTx/>
              <a:buNone/>
            </a:pPr>
            <a:r>
              <a:rPr lang="it-IT" altLang="it-IT" smtClean="0"/>
              <a:t>Un dialogo tra un cappellano d’ospedale e una malata ricoverata </a:t>
            </a:r>
          </a:p>
          <a:p>
            <a:pPr algn="ctr" eaLnBrk="1" hangingPunct="1">
              <a:buFontTx/>
              <a:buNone/>
            </a:pPr>
            <a:r>
              <a:rPr lang="it-IT" altLang="it-IT" smtClean="0"/>
              <a:t>	in un reparto di radiologia. </a:t>
            </a:r>
          </a:p>
        </p:txBody>
      </p:sp>
      <p:pic>
        <p:nvPicPr>
          <p:cNvPr id="33795" name="Immagine 2" descr="radiolog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3286125"/>
            <a:ext cx="3571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9425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68313" y="908050"/>
            <a:ext cx="8229600" cy="4525963"/>
          </a:xfrm>
        </p:spPr>
        <p:txBody>
          <a:bodyPr/>
          <a:lstStyle/>
          <a:p>
            <a:pPr algn="ctr" eaLnBrk="1" hangingPunct="1">
              <a:lnSpc>
                <a:spcPct val="80000"/>
              </a:lnSpc>
              <a:buFontTx/>
              <a:buNone/>
            </a:pPr>
            <a:r>
              <a:rPr lang="it-IT" altLang="it-IT" sz="2800" smtClean="0"/>
              <a:t>(A= Cappellano, a= ammalata)</a:t>
            </a:r>
          </a:p>
          <a:p>
            <a:pPr algn="ctr" eaLnBrk="1" hangingPunct="1">
              <a:lnSpc>
                <a:spcPct val="80000"/>
              </a:lnSpc>
              <a:buFontTx/>
              <a:buNone/>
            </a:pPr>
            <a:endParaRPr lang="it-IT" altLang="it-IT" sz="2800" smtClean="0"/>
          </a:p>
          <a:p>
            <a:pPr eaLnBrk="1" hangingPunct="1">
              <a:lnSpc>
                <a:spcPct val="80000"/>
              </a:lnSpc>
              <a:buFontTx/>
              <a:buNone/>
            </a:pPr>
            <a:r>
              <a:rPr lang="it-IT" altLang="it-IT" sz="2800" smtClean="0"/>
              <a:t>A1:	Signora, buona sera; come sta?</a:t>
            </a:r>
          </a:p>
          <a:p>
            <a:pPr eaLnBrk="1" hangingPunct="1">
              <a:lnSpc>
                <a:spcPct val="80000"/>
              </a:lnSpc>
              <a:buFontTx/>
              <a:buNone/>
            </a:pPr>
            <a:endParaRPr lang="it-IT" altLang="it-IT" sz="2800" smtClean="0"/>
          </a:p>
          <a:p>
            <a:pPr eaLnBrk="1" hangingPunct="1">
              <a:lnSpc>
                <a:spcPct val="80000"/>
              </a:lnSpc>
              <a:buFontTx/>
              <a:buNone/>
            </a:pPr>
            <a:r>
              <a:rPr lang="it-IT" altLang="it-IT" sz="2800" smtClean="0"/>
              <a:t>a1:	(Con sguardo triste) Male, molto male! 	(breve silenzio) Dio esiste?</a:t>
            </a:r>
          </a:p>
        </p:txBody>
      </p:sp>
    </p:spTree>
    <p:extLst>
      <p:ext uri="{BB962C8B-B14F-4D97-AF65-F5344CB8AC3E}">
        <p14:creationId xmlns:p14="http://schemas.microsoft.com/office/powerpoint/2010/main" val="30535538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contenuto 2"/>
          <p:cNvSpPr>
            <a:spLocks noGrp="1"/>
          </p:cNvSpPr>
          <p:nvPr>
            <p:ph idx="1"/>
          </p:nvPr>
        </p:nvSpPr>
        <p:spPr/>
        <p:txBody>
          <a:bodyPr/>
          <a:lstStyle/>
          <a:p>
            <a:pPr eaLnBrk="1" hangingPunct="1">
              <a:lnSpc>
                <a:spcPct val="80000"/>
              </a:lnSpc>
              <a:buFontTx/>
              <a:buNone/>
            </a:pPr>
            <a:r>
              <a:rPr lang="it-IT" altLang="it-IT" smtClean="0"/>
              <a:t>A2:	E' difficile sentire la presenza del 	Signore in 	mezzo a tanta sofferenza.</a:t>
            </a:r>
          </a:p>
          <a:p>
            <a:pPr eaLnBrk="1" hangingPunct="1">
              <a:lnSpc>
                <a:spcPct val="80000"/>
              </a:lnSpc>
              <a:buFontTx/>
              <a:buNone/>
            </a:pPr>
            <a:endParaRPr lang="it-IT" altLang="it-IT" smtClean="0"/>
          </a:p>
          <a:p>
            <a:pPr eaLnBrk="1" hangingPunct="1">
              <a:lnSpc>
                <a:spcPct val="80000"/>
              </a:lnSpc>
              <a:buFontTx/>
              <a:buNone/>
            </a:pPr>
            <a:r>
              <a:rPr lang="it-IT" altLang="it-IT" smtClean="0"/>
              <a:t>a2:	(Alza la testa e mi fissa come per  	assicurarsi che ero il cappellano). Eh 	sì, 	perché se esistesse non permetterebbe 	una vita come questa. Meglio morire 	che 	vivere così.</a:t>
            </a:r>
          </a:p>
          <a:p>
            <a:pPr eaLnBrk="1" hangingPunct="1"/>
            <a:endParaRPr lang="it-IT" altLang="it-IT" smtClean="0"/>
          </a:p>
        </p:txBody>
      </p:sp>
    </p:spTree>
    <p:extLst>
      <p:ext uri="{BB962C8B-B14F-4D97-AF65-F5344CB8AC3E}">
        <p14:creationId xmlns:p14="http://schemas.microsoft.com/office/powerpoint/2010/main" val="5010889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765175"/>
            <a:ext cx="8229600" cy="5360988"/>
          </a:xfrm>
        </p:spPr>
        <p:txBody>
          <a:bodyPr/>
          <a:lstStyle/>
          <a:p>
            <a:pPr eaLnBrk="1" hangingPunct="1">
              <a:buFontTx/>
              <a:buNone/>
            </a:pPr>
            <a:r>
              <a:rPr lang="it-IT" altLang="it-IT" smtClean="0"/>
              <a:t>A3:	Piuttosto che continuare a vivere così 	lei preferirebbe morire...</a:t>
            </a:r>
          </a:p>
          <a:p>
            <a:pPr eaLnBrk="1" hangingPunct="1">
              <a:buFontTx/>
              <a:buNone/>
            </a:pPr>
            <a:r>
              <a:rPr lang="it-IT" altLang="it-IT" smtClean="0"/>
              <a:t>a3:	Sì, ma ho paura dì morire! (silenzio). Ci 	sarà Dio?</a:t>
            </a:r>
          </a:p>
          <a:p>
            <a:pPr eaLnBrk="1" hangingPunct="1">
              <a:buFontTx/>
              <a:buNone/>
            </a:pPr>
            <a:r>
              <a:rPr lang="it-IT" altLang="it-IT" smtClean="0"/>
              <a:t>A4:	Lei cosa ne pensa?</a:t>
            </a:r>
          </a:p>
          <a:p>
            <a:pPr eaLnBrk="1" hangingPunct="1">
              <a:buFontTx/>
              <a:buNone/>
            </a:pPr>
            <a:r>
              <a:rPr lang="it-IT" altLang="it-IT" smtClean="0"/>
              <a:t>a4:	Per me Dio non esiste, se ci fosse si 	sarebbe ricordato anche di me e non 	avrei vissuto una vita così! Questa non 	è vita!</a:t>
            </a:r>
          </a:p>
        </p:txBody>
      </p:sp>
    </p:spTree>
    <p:extLst>
      <p:ext uri="{BB962C8B-B14F-4D97-AF65-F5344CB8AC3E}">
        <p14:creationId xmlns:p14="http://schemas.microsoft.com/office/powerpoint/2010/main" val="35384365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323850" y="908050"/>
            <a:ext cx="8229600" cy="4525963"/>
          </a:xfrm>
        </p:spPr>
        <p:txBody>
          <a:bodyPr/>
          <a:lstStyle/>
          <a:p>
            <a:pPr eaLnBrk="1" hangingPunct="1">
              <a:lnSpc>
                <a:spcPct val="90000"/>
              </a:lnSpc>
              <a:buFontTx/>
              <a:buNone/>
            </a:pPr>
            <a:r>
              <a:rPr lang="it-IT" altLang="it-IT" sz="2800" smtClean="0"/>
              <a:t>a4:	Per me Dio non esiste, se ci fosse si sarebbe 	ricordato anche di me e non avrei vissuto 	una 	vita così! Questa non è vita!</a:t>
            </a:r>
          </a:p>
          <a:p>
            <a:pPr eaLnBrk="1" hangingPunct="1">
              <a:lnSpc>
                <a:spcPct val="90000"/>
              </a:lnSpc>
              <a:buFontTx/>
              <a:buNone/>
            </a:pPr>
            <a:r>
              <a:rPr lang="it-IT" altLang="it-IT" sz="2800" smtClean="0"/>
              <a:t>A5:	Ha avuto una vita molto sofferta, molto dura.</a:t>
            </a:r>
          </a:p>
          <a:p>
            <a:pPr eaLnBrk="1" hangingPunct="1">
              <a:lnSpc>
                <a:spcPct val="90000"/>
              </a:lnSpc>
              <a:buFontTx/>
              <a:buNone/>
            </a:pPr>
            <a:r>
              <a:rPr lang="it-IT" altLang="it-IT" sz="2800" smtClean="0"/>
              <a:t>a5:	(Fissandomi) Dura? Inumana! Io non ho mai 	vissuto; sono stata sempre malata. Fin da 	ragazza ho avuto l'esaurimento; sempre 	dentro e fuori dagli ospedali... ne ho passati 	tanti! e per colmo anche questa! Per me è la 	fine.</a:t>
            </a:r>
          </a:p>
        </p:txBody>
      </p:sp>
    </p:spTree>
    <p:extLst>
      <p:ext uri="{BB962C8B-B14F-4D97-AF65-F5344CB8AC3E}">
        <p14:creationId xmlns:p14="http://schemas.microsoft.com/office/powerpoint/2010/main" val="6134795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p:txBody>
          <a:bodyPr/>
          <a:lstStyle/>
          <a:p>
            <a:pPr eaLnBrk="1" hangingPunct="1">
              <a:lnSpc>
                <a:spcPct val="80000"/>
              </a:lnSpc>
              <a:buFontTx/>
              <a:buNone/>
            </a:pPr>
            <a:r>
              <a:rPr lang="it-IT" altLang="it-IT" sz="2800" smtClean="0"/>
              <a:t>A6:	E il pensiero della morte la preoccupa...</a:t>
            </a:r>
          </a:p>
          <a:p>
            <a:pPr eaLnBrk="1" hangingPunct="1">
              <a:lnSpc>
                <a:spcPct val="80000"/>
              </a:lnSpc>
              <a:buFontTx/>
              <a:buNone/>
            </a:pPr>
            <a:endParaRPr lang="it-IT" altLang="it-IT" sz="2800" smtClean="0"/>
          </a:p>
          <a:p>
            <a:pPr eaLnBrk="1" hangingPunct="1">
              <a:lnSpc>
                <a:spcPct val="80000"/>
              </a:lnSpc>
              <a:buFontTx/>
              <a:buNone/>
            </a:pPr>
            <a:r>
              <a:rPr lang="it-IT" altLang="it-IT" sz="2800" smtClean="0"/>
              <a:t>a6:	Sì, molto, ho paura della morte. Io non ho mai 	vissuto; non ho fatto niente nella mia vita che 	valesse la pena, e ormai non ho più speranza, 	sto sempre peggio, non ce la faccio più. </a:t>
            </a:r>
          </a:p>
        </p:txBody>
      </p:sp>
    </p:spTree>
    <p:extLst>
      <p:ext uri="{BB962C8B-B14F-4D97-AF65-F5344CB8AC3E}">
        <p14:creationId xmlns:p14="http://schemas.microsoft.com/office/powerpoint/2010/main" val="9001450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p:txBody>
          <a:bodyPr/>
          <a:lstStyle/>
          <a:p>
            <a:pPr eaLnBrk="1" hangingPunct="1">
              <a:buFontTx/>
              <a:buNone/>
            </a:pPr>
            <a:r>
              <a:rPr lang="it-IT" altLang="it-IT" smtClean="0"/>
              <a:t>	Questa gamba mi fa sempre più male, non posso più camminare, seduta resisto pochi minuti, qualcosa meglio con la sedia a rotelle, ma il dolore continua, dormo solo con le pastiglie. Tutti i giorni ho fleboclisi e radioterapie... </a:t>
            </a:r>
          </a:p>
          <a:p>
            <a:pPr eaLnBrk="1" hangingPunct="1"/>
            <a:endParaRPr lang="it-IT" altLang="it-IT" smtClean="0"/>
          </a:p>
        </p:txBody>
      </p:sp>
    </p:spTree>
    <p:extLst>
      <p:ext uri="{BB962C8B-B14F-4D97-AF65-F5344CB8AC3E}">
        <p14:creationId xmlns:p14="http://schemas.microsoft.com/office/powerpoint/2010/main" val="39885628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68313" y="836613"/>
            <a:ext cx="8229600" cy="4525962"/>
          </a:xfrm>
        </p:spPr>
        <p:txBody>
          <a:bodyPr/>
          <a:lstStyle/>
          <a:p>
            <a:pPr eaLnBrk="1" hangingPunct="1">
              <a:buFontTx/>
              <a:buNone/>
            </a:pPr>
            <a:r>
              <a:rPr lang="it-IT" altLang="it-IT" smtClean="0"/>
              <a:t>		ma andiamo sempre peggio. Guardi 	che 	posizione devo tenere per poter 	sopportare il dolore. E tutti i 	giorni 	così, sempre sola, pensando sempre 	alle 	stesse cose...</a:t>
            </a:r>
          </a:p>
          <a:p>
            <a:pPr eaLnBrk="1" hangingPunct="1">
              <a:buFontTx/>
              <a:buNone/>
            </a:pPr>
            <a:r>
              <a:rPr lang="it-IT" altLang="it-IT" smtClean="0"/>
              <a:t>A7:	E desidereresti poter dire tutta la tua 	sofferenza, tutta la tua tristezza a 	qualcuno.</a:t>
            </a:r>
          </a:p>
          <a:p>
            <a:pPr eaLnBrk="1" hangingPunct="1"/>
            <a:endParaRPr lang="it-IT" altLang="it-IT" smtClean="0"/>
          </a:p>
        </p:txBody>
      </p:sp>
    </p:spTree>
    <p:extLst>
      <p:ext uri="{BB962C8B-B14F-4D97-AF65-F5344CB8AC3E}">
        <p14:creationId xmlns:p14="http://schemas.microsoft.com/office/powerpoint/2010/main" val="19731330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785813"/>
            <a:ext cx="8229600" cy="5310187"/>
          </a:xfrm>
        </p:spPr>
        <p:txBody>
          <a:bodyPr/>
          <a:lstStyle/>
          <a:p>
            <a:pPr eaLnBrk="1" hangingPunct="1">
              <a:lnSpc>
                <a:spcPct val="90000"/>
              </a:lnSpc>
              <a:buFontTx/>
              <a:buNone/>
            </a:pPr>
            <a:r>
              <a:rPr lang="it-IT" altLang="it-IT" sz="2400" smtClean="0"/>
              <a:t>a7:	Ma queste cose io non posso dirle a nessuno!</a:t>
            </a:r>
          </a:p>
          <a:p>
            <a:pPr eaLnBrk="1" hangingPunct="1">
              <a:lnSpc>
                <a:spcPct val="90000"/>
              </a:lnSpc>
              <a:buFontTx/>
              <a:buNone/>
            </a:pPr>
            <a:r>
              <a:rPr lang="it-IT" altLang="it-IT" sz="2400" smtClean="0"/>
              <a:t>A8:	Ora le stai dicendo a me...</a:t>
            </a:r>
          </a:p>
          <a:p>
            <a:pPr eaLnBrk="1" hangingPunct="1">
              <a:lnSpc>
                <a:spcPct val="90000"/>
              </a:lnSpc>
              <a:buFontTx/>
              <a:buNone/>
            </a:pPr>
            <a:r>
              <a:rPr lang="it-IT" altLang="it-IT" sz="2400" smtClean="0"/>
              <a:t>a8:	Sì, ma ho sempre un groppo io, qui alla gola; anche 	i 	parenti mi hanno dimenticata, ormai tutti si sono 	stancati di me... </a:t>
            </a:r>
            <a:r>
              <a:rPr lang="it-IT" altLang="it-IT" sz="2400" i="1" smtClean="0"/>
              <a:t>sono </a:t>
            </a:r>
            <a:r>
              <a:rPr lang="it-IT" altLang="it-IT" sz="2400" smtClean="0"/>
              <a:t>sola. Sì, in questi ultimi anni c'è 	un prete che mi ascolta un po'... l'avessi trovato 	quando ero più giovane che era quando più ne avevo 	bisogno... forse oggi sarei un po' diversa...</a:t>
            </a:r>
          </a:p>
          <a:p>
            <a:pPr eaLnBrk="1" hangingPunct="1">
              <a:lnSpc>
                <a:spcPct val="90000"/>
              </a:lnSpc>
              <a:buFontTx/>
              <a:buNone/>
            </a:pPr>
            <a:r>
              <a:rPr lang="it-IT" altLang="it-IT" sz="2400" smtClean="0"/>
              <a:t>A9:	Il potermi parlare di te, della tua sofferenza ti fa 	sentire un po' meglio, il desiderio di essere un po' 	diversa...</a:t>
            </a:r>
          </a:p>
        </p:txBody>
      </p:sp>
    </p:spTree>
    <p:extLst>
      <p:ext uri="{BB962C8B-B14F-4D97-AF65-F5344CB8AC3E}">
        <p14:creationId xmlns:p14="http://schemas.microsoft.com/office/powerpoint/2010/main" val="12186935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7200" y="785813"/>
            <a:ext cx="8229600" cy="5310187"/>
          </a:xfrm>
        </p:spPr>
        <p:txBody>
          <a:bodyPr/>
          <a:lstStyle/>
          <a:p>
            <a:pPr eaLnBrk="1" hangingPunct="1">
              <a:lnSpc>
                <a:spcPct val="80000"/>
              </a:lnSpc>
              <a:buFontTx/>
              <a:buNone/>
            </a:pPr>
            <a:r>
              <a:rPr lang="it-IT" altLang="it-IT" sz="2800" smtClean="0"/>
              <a:t>a9:	Sì! (abbozzando per la prima volta un lieve 	sorriso). Ma da questa non me la cavo, sento 	che mi incammino verso la morte. 	(Fissandomi) Io ho paura della morte, e lei?</a:t>
            </a:r>
          </a:p>
          <a:p>
            <a:pPr eaLnBrk="1" hangingPunct="1">
              <a:lnSpc>
                <a:spcPct val="80000"/>
              </a:lnSpc>
              <a:buFontTx/>
              <a:buNone/>
            </a:pPr>
            <a:r>
              <a:rPr lang="it-IT" altLang="it-IT" sz="2800" smtClean="0"/>
              <a:t>A10:	La morte è un passo serio nella vita di uno; 	credo faccia pensare un po' a tutti.</a:t>
            </a:r>
          </a:p>
          <a:p>
            <a:pPr eaLnBrk="1" hangingPunct="1">
              <a:lnSpc>
                <a:spcPct val="80000"/>
              </a:lnSpc>
              <a:buFontTx/>
              <a:buNone/>
            </a:pPr>
            <a:r>
              <a:rPr lang="it-IT" altLang="it-IT" sz="2800" smtClean="0"/>
              <a:t>a10:	(Fissandomi) Vede che anche lei pensa 	come me?!</a:t>
            </a:r>
          </a:p>
          <a:p>
            <a:pPr eaLnBrk="1" hangingPunct="1">
              <a:lnSpc>
                <a:spcPct val="80000"/>
              </a:lnSpc>
              <a:buFontTx/>
              <a:buNone/>
            </a:pPr>
            <a:r>
              <a:rPr lang="it-IT" altLang="it-IT" sz="2800" smtClean="0"/>
              <a:t>A11:	Proprio perché la morte è una cosa seria e 	importante, credo che per affrontarla con 	serenità bisogna prepararsi.</a:t>
            </a:r>
          </a:p>
        </p:txBody>
      </p:sp>
    </p:spTree>
    <p:extLst>
      <p:ext uri="{BB962C8B-B14F-4D97-AF65-F5344CB8AC3E}">
        <p14:creationId xmlns:p14="http://schemas.microsoft.com/office/powerpoint/2010/main" val="391382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normAutofit/>
          </a:bodyPr>
          <a:lstStyle/>
          <a:p>
            <a:pPr marL="0" indent="0" algn="ctr">
              <a:buNone/>
            </a:pPr>
            <a:r>
              <a:rPr lang="it-IT" sz="2800" dirty="0">
                <a:latin typeface="Verdana"/>
                <a:ea typeface="Times New Roman"/>
                <a:cs typeface="Times New Roman"/>
              </a:rPr>
              <a:t>Oggi i sogni e le utopie sembrano affidate </a:t>
            </a:r>
            <a:r>
              <a:rPr lang="it-IT" sz="2800" b="1" dirty="0">
                <a:solidFill>
                  <a:srgbClr val="FF0000"/>
                </a:solidFill>
                <a:latin typeface="Verdana"/>
                <a:ea typeface="Times New Roman"/>
                <a:cs typeface="Times New Roman"/>
              </a:rPr>
              <a:t>interamente alla </a:t>
            </a:r>
            <a:r>
              <a:rPr lang="it-IT" sz="2800" b="1" dirty="0" smtClean="0">
                <a:solidFill>
                  <a:srgbClr val="FF0000"/>
                </a:solidFill>
                <a:latin typeface="Verdana"/>
                <a:ea typeface="Times New Roman"/>
                <a:cs typeface="Times New Roman"/>
              </a:rPr>
              <a:t>tecnologia</a:t>
            </a:r>
            <a:r>
              <a:rPr lang="it-IT" sz="2800" b="1" dirty="0">
                <a:solidFill>
                  <a:srgbClr val="FF0000"/>
                </a:solidFill>
                <a:latin typeface="Verdana"/>
                <a:ea typeface="Times New Roman"/>
                <a:cs typeface="Times New Roman"/>
              </a:rPr>
              <a:t>. </a:t>
            </a:r>
            <a:endParaRPr lang="it-IT" sz="2800" b="1" dirty="0" smtClean="0">
              <a:solidFill>
                <a:srgbClr val="FF0000"/>
              </a:solidFill>
              <a:latin typeface="Verdana"/>
              <a:ea typeface="Times New Roman"/>
              <a:cs typeface="Times New Roman"/>
            </a:endParaRPr>
          </a:p>
          <a:p>
            <a:pPr marL="0" indent="0" algn="ctr">
              <a:buNone/>
            </a:pPr>
            <a:r>
              <a:rPr lang="it-IT" sz="2800" dirty="0" smtClean="0">
                <a:latin typeface="Verdana"/>
                <a:ea typeface="Times New Roman"/>
                <a:cs typeface="Times New Roman"/>
              </a:rPr>
              <a:t>Il </a:t>
            </a:r>
            <a:r>
              <a:rPr lang="it-IT" sz="2800" dirty="0">
                <a:latin typeface="Verdana"/>
                <a:ea typeface="Times New Roman"/>
                <a:cs typeface="Times New Roman"/>
              </a:rPr>
              <a:t>filosofo </a:t>
            </a:r>
            <a:r>
              <a:rPr lang="it-IT" sz="2800" dirty="0" smtClean="0">
                <a:latin typeface="Verdana"/>
                <a:ea typeface="Times New Roman"/>
                <a:cs typeface="Times New Roman"/>
              </a:rPr>
              <a:t>Severino </a:t>
            </a:r>
            <a:r>
              <a:rPr lang="it-IT" sz="2800" dirty="0">
                <a:latin typeface="Verdana"/>
                <a:ea typeface="Times New Roman"/>
                <a:cs typeface="Times New Roman"/>
              </a:rPr>
              <a:t>annuncia anzi che questa sarà la nuova </a:t>
            </a:r>
            <a:r>
              <a:rPr lang="it-IT" sz="2800" dirty="0" smtClean="0">
                <a:latin typeface="Verdana"/>
                <a:ea typeface="Times New Roman"/>
                <a:cs typeface="Times New Roman"/>
              </a:rPr>
              <a:t>religione. </a:t>
            </a:r>
          </a:p>
          <a:p>
            <a:pPr marL="0" indent="0" algn="ctr">
              <a:buNone/>
            </a:pPr>
            <a:r>
              <a:rPr lang="it-IT" sz="2800" b="1" dirty="0" smtClean="0">
                <a:solidFill>
                  <a:srgbClr val="7030A0"/>
                </a:solidFill>
                <a:latin typeface="Verdana"/>
                <a:ea typeface="Times New Roman"/>
                <a:cs typeface="Times New Roman"/>
              </a:rPr>
              <a:t>Un dio (o </a:t>
            </a:r>
            <a:r>
              <a:rPr lang="it-IT" sz="2800" b="1" dirty="0">
                <a:solidFill>
                  <a:srgbClr val="7030A0"/>
                </a:solidFill>
                <a:latin typeface="Verdana"/>
                <a:ea typeface="Times New Roman"/>
                <a:cs typeface="Times New Roman"/>
              </a:rPr>
              <a:t>un nuovo idolo?) </a:t>
            </a:r>
            <a:endParaRPr lang="it-IT" sz="2800" b="1" dirty="0" smtClean="0">
              <a:solidFill>
                <a:srgbClr val="7030A0"/>
              </a:solidFill>
              <a:latin typeface="Verdana"/>
              <a:ea typeface="Times New Roman"/>
              <a:cs typeface="Times New Roman"/>
            </a:endParaRPr>
          </a:p>
          <a:p>
            <a:pPr marL="0" indent="0" algn="ctr">
              <a:buNone/>
            </a:pPr>
            <a:r>
              <a:rPr lang="it-IT" sz="2800" b="1" dirty="0" smtClean="0">
                <a:solidFill>
                  <a:srgbClr val="7030A0"/>
                </a:solidFill>
                <a:latin typeface="Verdana"/>
                <a:ea typeface="Times New Roman"/>
                <a:cs typeface="Times New Roman"/>
              </a:rPr>
              <a:t>costruito dall’uomo…  </a:t>
            </a:r>
            <a:r>
              <a:rPr lang="it-IT" sz="2800" b="1" dirty="0">
                <a:solidFill>
                  <a:srgbClr val="7030A0"/>
                </a:solidFill>
                <a:latin typeface="Verdana"/>
                <a:ea typeface="Times New Roman"/>
                <a:cs typeface="Times New Roman"/>
              </a:rPr>
              <a:t/>
            </a:r>
            <a:br>
              <a:rPr lang="it-IT" sz="2800" b="1" dirty="0">
                <a:solidFill>
                  <a:srgbClr val="7030A0"/>
                </a:solidFill>
                <a:latin typeface="Verdana"/>
                <a:ea typeface="Times New Roman"/>
                <a:cs typeface="Times New Roman"/>
              </a:rPr>
            </a:br>
            <a:endParaRPr lang="it-IT" sz="2800" b="1"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73016"/>
            <a:ext cx="3956692" cy="265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9387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p:txBody>
          <a:bodyPr/>
          <a:lstStyle/>
          <a:p>
            <a:pPr algn="just" eaLnBrk="1" hangingPunct="1">
              <a:lnSpc>
                <a:spcPct val="90000"/>
              </a:lnSpc>
              <a:buFontTx/>
              <a:buNone/>
            </a:pPr>
            <a:r>
              <a:rPr lang="it-IT" altLang="it-IT" sz="2400" smtClean="0"/>
              <a:t>a11:	Anch'io prego qualche volta, ma a volte non ne posso più 	e allora mi viene rabbia, ira; ho anche bestemmiato. 	Perché proprio tutte a me? Se Dio esiste perché mi fa 	soffrire tanto? Perché non mi ha mai ascoltato? 	Perché permette una vita come la mia? E' orribile, 	insopportabile: questa non è vita è un inferno. Mi dica 	perché tutto questo?</a:t>
            </a:r>
          </a:p>
          <a:p>
            <a:pPr eaLnBrk="1" hangingPunct="1">
              <a:lnSpc>
                <a:spcPct val="90000"/>
              </a:lnSpc>
              <a:buFontTx/>
              <a:buNone/>
            </a:pPr>
            <a:r>
              <a:rPr lang="it-IT" altLang="it-IT" sz="2400" smtClean="0"/>
              <a:t>A12:	Creda, signora, è difficile poter dire il perché di tanta 	sofferenza; io solo so che vivere vuol dire anche 	soffrire, essere oggi contento e domani triste, stare 	oggi 	bene e domani essere malato...</a:t>
            </a:r>
          </a:p>
        </p:txBody>
      </p:sp>
    </p:spTree>
    <p:extLst>
      <p:ext uri="{BB962C8B-B14F-4D97-AF65-F5344CB8AC3E}">
        <p14:creationId xmlns:p14="http://schemas.microsoft.com/office/powerpoint/2010/main" val="244494361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539750" y="836613"/>
            <a:ext cx="8229600" cy="4525962"/>
          </a:xfrm>
        </p:spPr>
        <p:txBody>
          <a:bodyPr/>
          <a:lstStyle/>
          <a:p>
            <a:pPr eaLnBrk="1" hangingPunct="1">
              <a:lnSpc>
                <a:spcPct val="90000"/>
              </a:lnSpc>
              <a:buFontTx/>
              <a:buNone/>
            </a:pPr>
            <a:r>
              <a:rPr lang="it-IT" altLang="it-IT" sz="2800" smtClean="0"/>
              <a:t>a12:	Ma io non sono mai stata bene, la mia vita è 	stata sol sofferenza, un inferno.</a:t>
            </a:r>
          </a:p>
          <a:p>
            <a:pPr eaLnBrk="1" hangingPunct="1">
              <a:lnSpc>
                <a:spcPct val="90000"/>
              </a:lnSpc>
              <a:buFontTx/>
              <a:buNone/>
            </a:pPr>
            <a:r>
              <a:rPr lang="it-IT" altLang="it-IT" sz="2800" smtClean="0"/>
              <a:t>A13:	Credo che per vivere una vita come la sua 	abbiamo bisogno di tanta, tanta fede...</a:t>
            </a:r>
          </a:p>
          <a:p>
            <a:pPr eaLnBrk="1" hangingPunct="1">
              <a:lnSpc>
                <a:spcPct val="90000"/>
              </a:lnSpc>
              <a:buFontTx/>
              <a:buNone/>
            </a:pPr>
            <a:r>
              <a:rPr lang="it-IT" altLang="it-IT" sz="2800" smtClean="0"/>
              <a:t>a13:	E io ne ho poca, se non l'h perduta del tutto! 	(breve silenzio; diventa molto triste Poco 	tempo fa, ho pregato Signore che mi liberi da 	questo inferno e mi dia la felicità che non ho 	mai avuto o qui o di là.  Qui, non è possibile; 	mi darà spero, quell'altra! (è l'angoscia che 	precede il pianto). </a:t>
            </a:r>
          </a:p>
        </p:txBody>
      </p:sp>
    </p:spTree>
    <p:extLst>
      <p:ext uri="{BB962C8B-B14F-4D97-AF65-F5344CB8AC3E}">
        <p14:creationId xmlns:p14="http://schemas.microsoft.com/office/powerpoint/2010/main" val="16407912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p:txBody>
          <a:bodyPr/>
          <a:lstStyle/>
          <a:p>
            <a:pPr eaLnBrk="1" hangingPunct="1">
              <a:buFontTx/>
              <a:buNone/>
            </a:pPr>
            <a:r>
              <a:rPr lang="it-IT" altLang="it-IT" smtClean="0"/>
              <a:t>A14:	Desidera essere felice nell'altra vita dal 	momento che qui non ha potuto 	esserlo!</a:t>
            </a:r>
          </a:p>
          <a:p>
            <a:pPr eaLnBrk="1" hangingPunct="1">
              <a:buFontTx/>
              <a:buNone/>
            </a:pPr>
            <a:r>
              <a:rPr lang="it-IT" altLang="it-IT" smtClean="0"/>
              <a:t>a14:	Lo spero proprio!</a:t>
            </a:r>
          </a:p>
          <a:p>
            <a:pPr eaLnBrk="1" hangingPunct="1">
              <a:buFontTx/>
              <a:buNone/>
            </a:pPr>
            <a:r>
              <a:rPr lang="it-IT" altLang="it-IT" smtClean="0"/>
              <a:t>A15:	Ma ha paura a fare questo passo.</a:t>
            </a:r>
          </a:p>
          <a:p>
            <a:pPr eaLnBrk="1" hangingPunct="1">
              <a:buFontTx/>
              <a:buNone/>
            </a:pPr>
            <a:r>
              <a:rPr lang="it-IT" altLang="it-IT" smtClean="0"/>
              <a:t>a15:	(lungo pianto)</a:t>
            </a:r>
          </a:p>
        </p:txBody>
      </p:sp>
    </p:spTree>
    <p:extLst>
      <p:ext uri="{BB962C8B-B14F-4D97-AF65-F5344CB8AC3E}">
        <p14:creationId xmlns:p14="http://schemas.microsoft.com/office/powerpoint/2010/main" val="34813923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p:txBody>
          <a:bodyPr/>
          <a:lstStyle/>
          <a:p>
            <a:pPr eaLnBrk="1" hangingPunct="1">
              <a:buFontTx/>
              <a:buNone/>
            </a:pPr>
            <a:r>
              <a:rPr lang="it-IT" altLang="it-IT" sz="2800" smtClean="0"/>
              <a:t>A16:	Crede che parlare un po' del la morte le 	potrebbe fare d bene e sarebbe un aiuto per 	affrontarla con un po' dì serenità.</a:t>
            </a:r>
          </a:p>
          <a:p>
            <a:pPr eaLnBrk="1" hangingPunct="1">
              <a:buFontTx/>
              <a:buNone/>
            </a:pPr>
            <a:r>
              <a:rPr lang="it-IT" altLang="it-IT" sz="2800" smtClean="0"/>
              <a:t>a16:	(con gli occhi rossi per pianto ed atteggiando 	un sorriso). Sì, desidero prepararmi a morire.</a:t>
            </a:r>
          </a:p>
          <a:p>
            <a:pPr eaLnBrk="1" hangingPunct="1">
              <a:buFontTx/>
              <a:buNone/>
            </a:pPr>
            <a:r>
              <a:rPr lang="it-IT" altLang="it-IT" sz="2800" smtClean="0"/>
              <a:t>A17: 	(dandole la mano). Allora nei prossimi giorni 	ritornerò parleremo un po' della morte, 	d'accordo?</a:t>
            </a:r>
          </a:p>
        </p:txBody>
      </p:sp>
    </p:spTree>
    <p:extLst>
      <p:ext uri="{BB962C8B-B14F-4D97-AF65-F5344CB8AC3E}">
        <p14:creationId xmlns:p14="http://schemas.microsoft.com/office/powerpoint/2010/main" val="14966860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p:txBody>
          <a:bodyPr/>
          <a:lstStyle/>
          <a:p>
            <a:r>
              <a:rPr lang="it-IT" altLang="it-IT" i="1" dirty="0" smtClean="0">
                <a:solidFill>
                  <a:srgbClr val="00B0F0"/>
                </a:solidFill>
              </a:rPr>
              <a:t>d. Bisogno di prendere decisioni morali appropriate.</a:t>
            </a:r>
            <a:endParaRPr lang="it-IT" altLang="it-IT" dirty="0" smtClean="0">
              <a:solidFill>
                <a:srgbClr val="00B0F0"/>
              </a:solidFill>
            </a:endParaRPr>
          </a:p>
        </p:txBody>
      </p:sp>
      <p:sp>
        <p:nvSpPr>
          <p:cNvPr id="61443" name="Segnaposto contenuto 2"/>
          <p:cNvSpPr>
            <a:spLocks noGrp="1"/>
          </p:cNvSpPr>
          <p:nvPr>
            <p:ph sz="half" idx="1"/>
          </p:nvPr>
        </p:nvSpPr>
        <p:spPr/>
        <p:txBody>
          <a:bodyPr/>
          <a:lstStyle/>
          <a:p>
            <a:pPr algn="ctr">
              <a:buFont typeface="Arial" charset="0"/>
              <a:buNone/>
            </a:pPr>
            <a:r>
              <a:rPr lang="it-IT" altLang="it-IT" smtClean="0"/>
              <a:t>	</a:t>
            </a:r>
          </a:p>
          <a:p>
            <a:pPr algn="ctr">
              <a:buFont typeface="Arial" charset="0"/>
              <a:buNone/>
            </a:pPr>
            <a:r>
              <a:rPr lang="it-IT" altLang="it-IT" smtClean="0"/>
              <a:t>L’avvicinarsi della morte non manca di porre l’individuo di fronte a decisioni di ordine etico, riguardanti la famiglia, gli affari, </a:t>
            </a:r>
          </a:p>
          <a:p>
            <a:pPr algn="ctr">
              <a:buFont typeface="Arial" charset="0"/>
              <a:buNone/>
            </a:pPr>
            <a:r>
              <a:rPr lang="it-IT" altLang="it-IT" smtClean="0"/>
              <a:t>	le situazioni irrisolte, la sedazione del dolore, l’eutanasia… </a:t>
            </a:r>
          </a:p>
          <a:p>
            <a:endParaRPr lang="it-IT" altLang="it-IT" smtClean="0"/>
          </a:p>
        </p:txBody>
      </p:sp>
      <p:pic>
        <p:nvPicPr>
          <p:cNvPr id="61444" name="Segnaposto contenuto 6" descr="decider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27588" y="2286000"/>
            <a:ext cx="3387725" cy="3803650"/>
          </a:xfrm>
        </p:spPr>
      </p:pic>
    </p:spTree>
    <p:extLst>
      <p:ext uri="{BB962C8B-B14F-4D97-AF65-F5344CB8AC3E}">
        <p14:creationId xmlns:p14="http://schemas.microsoft.com/office/powerpoint/2010/main" val="264377331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olo 1"/>
          <p:cNvSpPr>
            <a:spLocks noGrp="1"/>
          </p:cNvSpPr>
          <p:nvPr>
            <p:ph type="title"/>
          </p:nvPr>
        </p:nvSpPr>
        <p:spPr/>
        <p:txBody>
          <a:bodyPr/>
          <a:lstStyle/>
          <a:p>
            <a:r>
              <a:rPr lang="it-IT" altLang="it-IT" dirty="0">
                <a:solidFill>
                  <a:srgbClr val="FF0000"/>
                </a:solidFill>
              </a:rPr>
              <a:t>5</a:t>
            </a:r>
            <a:r>
              <a:rPr lang="it-IT" altLang="it-IT" dirty="0" smtClean="0">
                <a:solidFill>
                  <a:srgbClr val="FF0000"/>
                </a:solidFill>
              </a:rPr>
              <a:t>. Riconoscere </a:t>
            </a:r>
            <a:r>
              <a:rPr lang="it-IT" altLang="it-IT" dirty="0" smtClean="0">
                <a:solidFill>
                  <a:srgbClr val="FF0000"/>
                </a:solidFill>
              </a:rPr>
              <a:t>e risvegliare le </a:t>
            </a:r>
            <a:r>
              <a:rPr lang="it-IT" altLang="it-IT" dirty="0" smtClean="0">
                <a:solidFill>
                  <a:srgbClr val="FF0000"/>
                </a:solidFill>
              </a:rPr>
              <a:t>risorse </a:t>
            </a:r>
            <a:r>
              <a:rPr lang="it-IT" altLang="it-IT" sz="3600" dirty="0" smtClean="0">
                <a:solidFill>
                  <a:srgbClr val="FF0000"/>
                </a:solidFill>
              </a:rPr>
              <a:t>della </a:t>
            </a:r>
            <a:r>
              <a:rPr lang="it-IT" altLang="it-IT" sz="3600" dirty="0" smtClean="0">
                <a:solidFill>
                  <a:srgbClr val="FF0000"/>
                </a:solidFill>
              </a:rPr>
              <a:t>persona umana</a:t>
            </a:r>
          </a:p>
        </p:txBody>
      </p:sp>
      <p:sp>
        <p:nvSpPr>
          <p:cNvPr id="77827" name="Segnaposto contenuto 2"/>
          <p:cNvSpPr>
            <a:spLocks noGrp="1"/>
          </p:cNvSpPr>
          <p:nvPr>
            <p:ph sz="half" idx="1"/>
          </p:nvPr>
        </p:nvSpPr>
        <p:spPr/>
        <p:txBody>
          <a:bodyPr/>
          <a:lstStyle/>
          <a:p>
            <a:pPr>
              <a:buFont typeface="Arial" charset="0"/>
              <a:buNone/>
            </a:pPr>
            <a:r>
              <a:rPr lang="it-IT" altLang="it-IT" i="1" dirty="0" smtClean="0"/>
              <a:t>	</a:t>
            </a:r>
          </a:p>
          <a:p>
            <a:pPr algn="ctr">
              <a:buFont typeface="Arial" charset="0"/>
              <a:buNone/>
            </a:pPr>
            <a:r>
              <a:rPr lang="it-IT" altLang="it-IT" i="1" dirty="0" smtClean="0"/>
              <a:t>	Una persona umana non si limita a ciò che vediamo o crediamo di vedere</a:t>
            </a:r>
            <a:r>
              <a:rPr lang="it-IT" altLang="it-IT" dirty="0" smtClean="0"/>
              <a:t>: è sempre infinitamente più grande, più profonda di quanto la si giudichi con i nostri criteri inadeguati.  </a:t>
            </a:r>
          </a:p>
          <a:p>
            <a:endParaRPr lang="it-IT" altLang="it-IT" dirty="0" smtClean="0"/>
          </a:p>
        </p:txBody>
      </p:sp>
      <p:pic>
        <p:nvPicPr>
          <p:cNvPr id="77828" name="Immagine 3" descr="Hennezel.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86375" y="2286000"/>
            <a:ext cx="2571750" cy="3532188"/>
          </a:xfrm>
          <a:noFill/>
        </p:spPr>
      </p:pic>
    </p:spTree>
    <p:extLst>
      <p:ext uri="{BB962C8B-B14F-4D97-AF65-F5344CB8AC3E}">
        <p14:creationId xmlns:p14="http://schemas.microsoft.com/office/powerpoint/2010/main" val="2817323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23850" y="549274"/>
            <a:ext cx="8229600" cy="5688037"/>
          </a:xfrm>
        </p:spPr>
        <p:txBody>
          <a:bodyPr/>
          <a:lstStyle/>
          <a:p>
            <a:pPr algn="ctr">
              <a:lnSpc>
                <a:spcPct val="80000"/>
              </a:lnSpc>
              <a:buFontTx/>
              <a:buNone/>
            </a:pPr>
            <a:r>
              <a:rPr lang="it-IT" sz="2800" b="1" dirty="0" smtClean="0">
                <a:solidFill>
                  <a:srgbClr val="FF0000"/>
                </a:solidFill>
              </a:rPr>
              <a:t>E’ importante far emergere le risorse che la persona possiede.</a:t>
            </a:r>
            <a:endParaRPr lang="it-IT" sz="2800" b="1" dirty="0">
              <a:solidFill>
                <a:srgbClr val="FF0000"/>
              </a:solidFill>
            </a:endParaRPr>
          </a:p>
          <a:p>
            <a:pPr algn="ctr">
              <a:lnSpc>
                <a:spcPct val="80000"/>
              </a:lnSpc>
              <a:buFontTx/>
              <a:buNone/>
            </a:pPr>
            <a:endParaRPr lang="it-IT" sz="2800" b="1" dirty="0" smtClean="0">
              <a:solidFill>
                <a:srgbClr val="FF0000"/>
              </a:solidFill>
            </a:endParaRPr>
          </a:p>
          <a:p>
            <a:pPr algn="ctr">
              <a:lnSpc>
                <a:spcPct val="80000"/>
              </a:lnSpc>
              <a:buFontTx/>
              <a:buNone/>
            </a:pPr>
            <a:r>
              <a:rPr lang="it-IT" sz="2800" b="1" dirty="0" smtClean="0">
                <a:solidFill>
                  <a:srgbClr val="7030A0"/>
                </a:solidFill>
              </a:rPr>
              <a:t>Un segmento di colloquio</a:t>
            </a:r>
          </a:p>
          <a:p>
            <a:pPr algn="ctr">
              <a:lnSpc>
                <a:spcPct val="80000"/>
              </a:lnSpc>
              <a:buFontTx/>
              <a:buNone/>
            </a:pPr>
            <a:r>
              <a:rPr lang="it-IT" sz="2800" dirty="0">
                <a:solidFill>
                  <a:srgbClr val="0070C0"/>
                </a:solidFill>
              </a:rPr>
              <a:t>t</a:t>
            </a:r>
            <a:r>
              <a:rPr lang="it-IT" sz="2800" dirty="0" smtClean="0">
                <a:solidFill>
                  <a:srgbClr val="0070C0"/>
                </a:solidFill>
              </a:rPr>
              <a:t>ra un cappellano e una giovane signora ricoverata per sospetto tumore al seno.</a:t>
            </a:r>
            <a:endParaRPr lang="it-IT" sz="2800" dirty="0">
              <a:solidFill>
                <a:srgbClr val="0070C0"/>
              </a:solidFill>
            </a:endParaRPr>
          </a:p>
          <a:p>
            <a:pPr algn="ctr">
              <a:lnSpc>
                <a:spcPct val="80000"/>
              </a:lnSpc>
              <a:buFontTx/>
              <a:buNone/>
            </a:pPr>
            <a:r>
              <a:rPr lang="it-IT" sz="2800" dirty="0" smtClean="0">
                <a:solidFill>
                  <a:srgbClr val="0070C0"/>
                </a:solidFill>
              </a:rPr>
              <a:t>		</a:t>
            </a:r>
            <a:r>
              <a:rPr lang="it-IT" sz="2800" dirty="0" smtClean="0">
                <a:solidFill>
                  <a:srgbClr val="7030A0"/>
                </a:solidFill>
              </a:rPr>
              <a:t>A=operatore pastorale – B=malata</a:t>
            </a:r>
            <a:r>
              <a:rPr lang="it-IT" sz="2800" dirty="0">
                <a:solidFill>
                  <a:srgbClr val="7030A0"/>
                </a:solidFill>
              </a:rPr>
              <a:t>		</a:t>
            </a:r>
            <a:endParaRPr lang="it-IT" sz="2800" dirty="0" smtClean="0">
              <a:solidFill>
                <a:srgbClr val="7030A0"/>
              </a:solidFill>
            </a:endParaRPr>
          </a:p>
          <a:p>
            <a:pPr>
              <a:lnSpc>
                <a:spcPct val="80000"/>
              </a:lnSpc>
              <a:buFontTx/>
              <a:buNone/>
            </a:pPr>
            <a:endParaRPr lang="it-IT" sz="2800" dirty="0">
              <a:solidFill>
                <a:srgbClr val="7030A0"/>
              </a:solidFill>
            </a:endParaRPr>
          </a:p>
          <a:p>
            <a:pPr marL="0" indent="0" algn="ctr">
              <a:lnSpc>
                <a:spcPct val="80000"/>
              </a:lnSpc>
              <a:buNone/>
            </a:pPr>
            <a:r>
              <a:rPr lang="it-IT" sz="2800" dirty="0" smtClean="0"/>
              <a:t> </a:t>
            </a:r>
            <a:r>
              <a:rPr lang="it-IT" sz="2800" dirty="0" smtClean="0">
                <a:solidFill>
                  <a:srgbClr val="00B0F0"/>
                </a:solidFill>
              </a:rPr>
              <a:t>Dopo averla ascoltata attentamente e mostrato empatia, l’operatore così si rivolge alla signora:</a:t>
            </a:r>
          </a:p>
          <a:p>
            <a:pPr marL="0" indent="0">
              <a:lnSpc>
                <a:spcPct val="80000"/>
              </a:lnSpc>
              <a:buNone/>
            </a:pPr>
            <a:endParaRPr lang="it-IT" sz="2800" dirty="0">
              <a:solidFill>
                <a:srgbClr val="00B0F0"/>
              </a:solidFill>
            </a:endParaRPr>
          </a:p>
          <a:p>
            <a:pPr>
              <a:lnSpc>
                <a:spcPct val="80000"/>
              </a:lnSpc>
              <a:buFontTx/>
              <a:buNone/>
            </a:pPr>
            <a:r>
              <a:rPr lang="it-IT" sz="2800" dirty="0"/>
              <a:t>A14: </a:t>
            </a:r>
            <a:r>
              <a:rPr lang="it-IT" sz="2800" dirty="0" smtClean="0"/>
              <a:t>	Se </a:t>
            </a:r>
            <a:r>
              <a:rPr lang="it-IT" sz="2800" dirty="0"/>
              <a:t>ho ben compreso, lei sente l'assenza del 	marito e desidera avere presto una risposta 	che </a:t>
            </a:r>
            <a:r>
              <a:rPr lang="it-IT" sz="2800" dirty="0" smtClean="0"/>
              <a:t>	la </a:t>
            </a:r>
            <a:r>
              <a:rPr lang="it-IT" sz="2800" dirty="0"/>
              <a:t>tranquillizzi</a:t>
            </a:r>
            <a:r>
              <a:rPr lang="it-IT" sz="2800" dirty="0" smtClean="0"/>
              <a:t>.</a:t>
            </a:r>
            <a:endParaRPr lang="it-IT" sz="2800" dirty="0"/>
          </a:p>
        </p:txBody>
      </p:sp>
    </p:spTree>
    <p:extLst>
      <p:ext uri="{BB962C8B-B14F-4D97-AF65-F5344CB8AC3E}">
        <p14:creationId xmlns:p14="http://schemas.microsoft.com/office/powerpoint/2010/main" val="32754650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95536" y="764704"/>
            <a:ext cx="8229600" cy="5616624"/>
          </a:xfrm>
        </p:spPr>
        <p:txBody>
          <a:bodyPr/>
          <a:lstStyle/>
          <a:p>
            <a:pPr>
              <a:buFontTx/>
              <a:buNone/>
            </a:pPr>
            <a:endParaRPr lang="it-IT" dirty="0" smtClean="0"/>
          </a:p>
          <a:p>
            <a:pPr>
              <a:buFontTx/>
              <a:buNone/>
            </a:pPr>
            <a:r>
              <a:rPr lang="it-IT" dirty="0"/>
              <a:t>B14: 	Precisamente. Che mi dicano se c'è o non </a:t>
            </a:r>
            <a:r>
              <a:rPr lang="it-IT" dirty="0" smtClean="0"/>
              <a:t>	c'è tumore</a:t>
            </a:r>
            <a:r>
              <a:rPr lang="it-IT" dirty="0"/>
              <a:t>. È un primo passo, </a:t>
            </a:r>
            <a:r>
              <a:rPr lang="it-IT" dirty="0" smtClean="0"/>
              <a:t>	importante direi</a:t>
            </a:r>
            <a:r>
              <a:rPr lang="it-IT" dirty="0"/>
              <a:t>. Poi si vedrà, per me, ora, </a:t>
            </a:r>
            <a:r>
              <a:rPr lang="it-IT" dirty="0" smtClean="0"/>
              <a:t>	il </a:t>
            </a:r>
            <a:r>
              <a:rPr lang="it-IT" dirty="0"/>
              <a:t>dubbio mi è </a:t>
            </a:r>
            <a:r>
              <a:rPr lang="it-IT" dirty="0" smtClean="0"/>
              <a:t>più </a:t>
            </a:r>
            <a:r>
              <a:rPr lang="it-IT" dirty="0"/>
              <a:t>atroce della realtà.</a:t>
            </a:r>
          </a:p>
          <a:p>
            <a:pPr>
              <a:buFontTx/>
              <a:buNone/>
            </a:pPr>
            <a:endParaRPr lang="it-IT" dirty="0"/>
          </a:p>
          <a:p>
            <a:pPr>
              <a:buFontTx/>
              <a:buNone/>
            </a:pPr>
            <a:r>
              <a:rPr lang="it-IT" dirty="0" smtClean="0"/>
              <a:t>A15</a:t>
            </a:r>
            <a:r>
              <a:rPr lang="it-IT" dirty="0"/>
              <a:t>:   Mi è parso di coglierla in questa trepida 	preoccupazione nel momento in cui sono </a:t>
            </a:r>
            <a:r>
              <a:rPr lang="it-IT" dirty="0" smtClean="0"/>
              <a:t>	entrato</a:t>
            </a:r>
            <a:r>
              <a:rPr lang="it-IT" dirty="0"/>
              <a:t>... </a:t>
            </a:r>
            <a:r>
              <a:rPr lang="it-IT" dirty="0" smtClean="0"/>
              <a:t>(</a:t>
            </a:r>
            <a:r>
              <a:rPr lang="it-IT" dirty="0"/>
              <a:t>pausa). </a:t>
            </a:r>
            <a:endParaRPr lang="it-IT" dirty="0" smtClean="0"/>
          </a:p>
          <a:p>
            <a:pPr>
              <a:buFontTx/>
              <a:buNone/>
            </a:pPr>
            <a:r>
              <a:rPr lang="it-IT" dirty="0"/>
              <a:t>	</a:t>
            </a:r>
            <a:r>
              <a:rPr lang="it-IT" dirty="0" smtClean="0"/>
              <a:t>	</a:t>
            </a:r>
            <a:r>
              <a:rPr lang="it-IT" dirty="0" smtClean="0">
                <a:solidFill>
                  <a:srgbClr val="FF0000"/>
                </a:solidFill>
              </a:rPr>
              <a:t>La fede le è di qualche aiuto?</a:t>
            </a:r>
            <a:endParaRPr lang="it-IT" dirty="0">
              <a:solidFill>
                <a:srgbClr val="FF0000"/>
              </a:solidFill>
            </a:endParaRPr>
          </a:p>
        </p:txBody>
      </p:sp>
    </p:spTree>
    <p:extLst>
      <p:ext uri="{BB962C8B-B14F-4D97-AF65-F5344CB8AC3E}">
        <p14:creationId xmlns:p14="http://schemas.microsoft.com/office/powerpoint/2010/main" val="289426387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323850" y="549275"/>
            <a:ext cx="8229600" cy="4495800"/>
          </a:xfrm>
        </p:spPr>
        <p:txBody>
          <a:bodyPr/>
          <a:lstStyle/>
          <a:p>
            <a:pPr>
              <a:buFontTx/>
              <a:buNone/>
            </a:pPr>
            <a:r>
              <a:rPr lang="it-IT" sz="2800" dirty="0"/>
              <a:t>B 15: (Pensa). Lei tocca un tasto che ha risonanza in me. </a:t>
            </a:r>
            <a:r>
              <a:rPr lang="it-IT" sz="2800" dirty="0" smtClean="0"/>
              <a:t>	Devo </a:t>
            </a:r>
            <a:r>
              <a:rPr lang="it-IT" sz="2800" dirty="0"/>
              <a:t>essere sincera. Il dubbio che è in me, a </a:t>
            </a:r>
            <a:r>
              <a:rPr lang="it-IT" sz="2800" dirty="0" smtClean="0"/>
              <a:t>	proposito </a:t>
            </a:r>
            <a:r>
              <a:rPr lang="it-IT" sz="2800" dirty="0"/>
              <a:t>del possibile male, mi ha colta </a:t>
            </a:r>
            <a:r>
              <a:rPr lang="it-IT" sz="2800" dirty="0" smtClean="0"/>
              <a:t>	impreparata</a:t>
            </a:r>
            <a:r>
              <a:rPr lang="it-IT" sz="2800" dirty="0"/>
              <a:t>. Non me la sono presa con Dio a cui 	poco ho pensato, soprattutto in questo periodo. </a:t>
            </a:r>
            <a:r>
              <a:rPr lang="it-IT" sz="2800" dirty="0" smtClean="0"/>
              <a:t>	Mi </a:t>
            </a:r>
            <a:r>
              <a:rPr lang="it-IT" sz="2800" dirty="0"/>
              <a:t>pare di vivere due fasi del tutto separate e </a:t>
            </a:r>
            <a:r>
              <a:rPr lang="it-IT" sz="2800" dirty="0" smtClean="0"/>
              <a:t>	diverse</a:t>
            </a:r>
            <a:r>
              <a:rPr lang="it-IT" sz="2800" dirty="0"/>
              <a:t>. </a:t>
            </a:r>
            <a:r>
              <a:rPr lang="it-IT" sz="2800" dirty="0" smtClean="0"/>
              <a:t>L'esperienza </a:t>
            </a:r>
            <a:r>
              <a:rPr lang="it-IT" sz="2800" dirty="0"/>
              <a:t>del mio tormento e </a:t>
            </a:r>
            <a:r>
              <a:rPr lang="it-IT" sz="2800" dirty="0" smtClean="0"/>
              <a:t>	l'esperienza </a:t>
            </a:r>
            <a:r>
              <a:rPr lang="it-IT" sz="2800" dirty="0"/>
              <a:t>della fede. Non collego le due cose e </a:t>
            </a:r>
            <a:r>
              <a:rPr lang="it-IT" sz="2800" dirty="0" smtClean="0"/>
              <a:t>	cosa </a:t>
            </a:r>
            <a:r>
              <a:rPr lang="it-IT" sz="2800" dirty="0"/>
              <a:t>la fede non influenza il mio vivere </a:t>
            </a:r>
            <a:r>
              <a:rPr lang="it-IT" sz="2800" dirty="0" smtClean="0"/>
              <a:t>	quotidiano </a:t>
            </a:r>
            <a:r>
              <a:rPr lang="it-IT" sz="2800" dirty="0"/>
              <a:t>e ora il mio soffrire.</a:t>
            </a:r>
          </a:p>
          <a:p>
            <a:endParaRPr lang="it-IT" sz="2800" dirty="0"/>
          </a:p>
        </p:txBody>
      </p:sp>
    </p:spTree>
    <p:extLst>
      <p:ext uri="{BB962C8B-B14F-4D97-AF65-F5344CB8AC3E}">
        <p14:creationId xmlns:p14="http://schemas.microsoft.com/office/powerpoint/2010/main" val="155027269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95536" y="908720"/>
            <a:ext cx="8229600" cy="4525963"/>
          </a:xfrm>
        </p:spPr>
        <p:txBody>
          <a:bodyPr/>
          <a:lstStyle/>
          <a:p>
            <a:pPr>
              <a:lnSpc>
                <a:spcPct val="90000"/>
              </a:lnSpc>
              <a:buFontTx/>
              <a:buNone/>
            </a:pPr>
            <a:r>
              <a:rPr lang="it-IT" sz="2400" dirty="0"/>
              <a:t>A16:   Vuol forse dire che un conto è credere, e un conto 	soffrire?</a:t>
            </a:r>
          </a:p>
          <a:p>
            <a:pPr>
              <a:lnSpc>
                <a:spcPct val="90000"/>
              </a:lnSpc>
              <a:buFontTx/>
              <a:buNone/>
            </a:pPr>
            <a:r>
              <a:rPr lang="it-IT" sz="2400" dirty="0"/>
              <a:t>B 16: 	Purtroppo, forse, sì. E penso che ciò dipenda dalla 	mia </a:t>
            </a:r>
            <a:r>
              <a:rPr lang="it-IT" sz="2400" dirty="0" smtClean="0"/>
              <a:t>	fede </a:t>
            </a:r>
            <a:r>
              <a:rPr lang="it-IT" sz="2400" dirty="0"/>
              <a:t>un po' troppo superficiale. Ma sto 	accorgendomi che mi è difficile spiegarmi. Sono 	riflessioni a cui non sono abituata.</a:t>
            </a:r>
          </a:p>
          <a:p>
            <a:pPr>
              <a:lnSpc>
                <a:spcPct val="90000"/>
              </a:lnSpc>
              <a:buFontTx/>
              <a:buNone/>
            </a:pPr>
            <a:r>
              <a:rPr lang="it-IT" sz="2400" dirty="0"/>
              <a:t>A17: 	Pensa che, comunque, le gioverebbero?</a:t>
            </a:r>
          </a:p>
          <a:p>
            <a:pPr>
              <a:lnSpc>
                <a:spcPct val="90000"/>
              </a:lnSpc>
              <a:buFontTx/>
              <a:buNone/>
            </a:pPr>
            <a:r>
              <a:rPr lang="it-IT" sz="2400" dirty="0"/>
              <a:t>B17: 	Mi pare di poter onestamente rispondere di sì.</a:t>
            </a:r>
          </a:p>
          <a:p>
            <a:pPr>
              <a:lnSpc>
                <a:spcPct val="90000"/>
              </a:lnSpc>
              <a:buFontTx/>
              <a:buNone/>
            </a:pPr>
            <a:r>
              <a:rPr lang="it-IT" sz="2400" dirty="0"/>
              <a:t>A18: 	Se, allora, lo giudica utile, nei prossimi incontri 	potremo intrattenerci in esse, con semplicità e senza 	</a:t>
            </a:r>
            <a:r>
              <a:rPr lang="it-IT" sz="2400" dirty="0" smtClean="0"/>
              <a:t>pretese…</a:t>
            </a:r>
            <a:endParaRPr lang="it-IT" sz="2400" dirty="0"/>
          </a:p>
        </p:txBody>
      </p:sp>
    </p:spTree>
    <p:extLst>
      <p:ext uri="{BB962C8B-B14F-4D97-AF65-F5344CB8AC3E}">
        <p14:creationId xmlns:p14="http://schemas.microsoft.com/office/powerpoint/2010/main" val="3424813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692696"/>
            <a:ext cx="8229600" cy="5433467"/>
          </a:xfrm>
        </p:spPr>
        <p:txBody>
          <a:bodyPr/>
          <a:lstStyle/>
          <a:p>
            <a:pPr marL="0" indent="0" algn="ctr">
              <a:buNone/>
            </a:pPr>
            <a:r>
              <a:rPr lang="it-IT" sz="2800" dirty="0" smtClean="0"/>
              <a:t>Nonostante la grandezza delle scoperte della scienza e dei successi della tecnica, oggi l’uomo non sembra diventato veramente più libero, più umano…  </a:t>
            </a:r>
            <a:endParaRPr lang="it-IT" sz="28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348880"/>
            <a:ext cx="5472608" cy="3769319"/>
          </a:xfrm>
          <a:prstGeom prst="rect">
            <a:avLst/>
          </a:prstGeom>
        </p:spPr>
      </p:pic>
    </p:spTree>
    <p:extLst>
      <p:ext uri="{BB962C8B-B14F-4D97-AF65-F5344CB8AC3E}">
        <p14:creationId xmlns:p14="http://schemas.microsoft.com/office/powerpoint/2010/main" val="42330360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pPr>
              <a:buFontTx/>
              <a:buNone/>
            </a:pPr>
            <a:r>
              <a:rPr lang="it-IT" sz="2800" dirty="0"/>
              <a:t>B18: 	D'accordo, Padre. Sono contenta della visita 	e di </a:t>
            </a:r>
            <a:r>
              <a:rPr lang="it-IT" sz="2800" dirty="0" smtClean="0"/>
              <a:t>	quanto </a:t>
            </a:r>
            <a:r>
              <a:rPr lang="it-IT" sz="2800" dirty="0"/>
              <a:t>mi ha invitata a pensare. Mi pare 	che... la nebbia, dentro, si sia un po' </a:t>
            </a:r>
            <a:r>
              <a:rPr lang="it-IT" sz="2800" dirty="0" smtClean="0"/>
              <a:t>diradata</a:t>
            </a:r>
            <a:r>
              <a:rPr lang="it-IT" sz="2800" dirty="0"/>
              <a:t>. </a:t>
            </a:r>
            <a:r>
              <a:rPr lang="it-IT" sz="2800" dirty="0" smtClean="0"/>
              <a:t>	L'aspetto </a:t>
            </a:r>
            <a:r>
              <a:rPr lang="it-IT" sz="2800" dirty="0"/>
              <a:t>ancora per cacciare via il </a:t>
            </a:r>
            <a:r>
              <a:rPr lang="it-IT" sz="2800" dirty="0" smtClean="0"/>
              <a:t>rimanente.</a:t>
            </a:r>
          </a:p>
          <a:p>
            <a:pPr>
              <a:buFontTx/>
              <a:buNone/>
            </a:pPr>
            <a:endParaRPr lang="it-IT" sz="2800" dirty="0"/>
          </a:p>
          <a:p>
            <a:pPr>
              <a:buFontTx/>
              <a:buNone/>
            </a:pPr>
            <a:r>
              <a:rPr lang="it-IT" sz="2800" dirty="0"/>
              <a:t>A19: 	Spero che gli... antinebbia ce lo permettano</a:t>
            </a:r>
            <a:r>
              <a:rPr lang="it-IT" sz="2800" dirty="0" smtClean="0"/>
              <a:t>.</a:t>
            </a:r>
          </a:p>
          <a:p>
            <a:pPr>
              <a:buFontTx/>
              <a:buNone/>
            </a:pPr>
            <a:endParaRPr lang="it-IT" sz="2800" dirty="0"/>
          </a:p>
          <a:p>
            <a:pPr>
              <a:buFontTx/>
              <a:buNone/>
            </a:pPr>
            <a:r>
              <a:rPr lang="it-IT" sz="2800" dirty="0"/>
              <a:t>B19: 	Grazie di tutto, </a:t>
            </a:r>
            <a:r>
              <a:rPr lang="it-IT" sz="2800" dirty="0" smtClean="0"/>
              <a:t>Padre. </a:t>
            </a:r>
            <a:endParaRPr lang="it-IT" sz="2800" dirty="0"/>
          </a:p>
        </p:txBody>
      </p:sp>
    </p:spTree>
    <p:extLst>
      <p:ext uri="{BB962C8B-B14F-4D97-AF65-F5344CB8AC3E}">
        <p14:creationId xmlns:p14="http://schemas.microsoft.com/office/powerpoint/2010/main" val="128022574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olo 1"/>
          <p:cNvSpPr>
            <a:spLocks noGrp="1"/>
          </p:cNvSpPr>
          <p:nvPr>
            <p:ph type="title"/>
          </p:nvPr>
        </p:nvSpPr>
        <p:spPr/>
        <p:txBody>
          <a:bodyPr/>
          <a:lstStyle/>
          <a:p>
            <a:r>
              <a:rPr lang="it-IT" altLang="it-IT" dirty="0">
                <a:solidFill>
                  <a:srgbClr val="FF0000"/>
                </a:solidFill>
              </a:rPr>
              <a:t>6</a:t>
            </a:r>
            <a:r>
              <a:rPr lang="it-IT" altLang="it-IT" dirty="0" smtClean="0">
                <a:solidFill>
                  <a:srgbClr val="FF0000"/>
                </a:solidFill>
              </a:rPr>
              <a:t>. Tenere presente il bisogno </a:t>
            </a:r>
            <a:br>
              <a:rPr lang="it-IT" altLang="it-IT" dirty="0" smtClean="0">
                <a:solidFill>
                  <a:srgbClr val="FF0000"/>
                </a:solidFill>
              </a:rPr>
            </a:br>
            <a:r>
              <a:rPr lang="it-IT" altLang="it-IT" sz="4000" dirty="0" smtClean="0">
                <a:solidFill>
                  <a:srgbClr val="FF0000"/>
                </a:solidFill>
              </a:rPr>
              <a:t>di auto-superamento della persona</a:t>
            </a:r>
          </a:p>
        </p:txBody>
      </p:sp>
      <p:pic>
        <p:nvPicPr>
          <p:cNvPr id="78851" name="Picture 5" descr="C:\Documents and Settings\user\Documenti\Immagini DESKOPbis\VOLO.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00375" y="3929063"/>
            <a:ext cx="2857500" cy="2143125"/>
          </a:xfrm>
          <a:noFill/>
        </p:spPr>
      </p:pic>
      <p:sp>
        <p:nvSpPr>
          <p:cNvPr id="78852" name="Segnaposto contenuto 6"/>
          <p:cNvSpPr>
            <a:spLocks noGrp="1"/>
          </p:cNvSpPr>
          <p:nvPr>
            <p:ph sz="half" idx="4294967295"/>
          </p:nvPr>
        </p:nvSpPr>
        <p:spPr>
          <a:xfrm>
            <a:off x="5105400" y="1571625"/>
            <a:ext cx="4038600" cy="4525963"/>
          </a:xfrm>
        </p:spPr>
        <p:txBody>
          <a:bodyPr/>
          <a:lstStyle/>
          <a:p>
            <a:pPr algn="ctr">
              <a:buFont typeface="Arial" charset="0"/>
              <a:buNone/>
            </a:pPr>
            <a:r>
              <a:rPr lang="it-IT" altLang="it-IT" b="1" dirty="0" smtClean="0"/>
              <a:t>	</a:t>
            </a:r>
          </a:p>
          <a:p>
            <a:pPr algn="ctr">
              <a:buFont typeface="Arial" charset="0"/>
              <a:buNone/>
            </a:pPr>
            <a:r>
              <a:rPr lang="it-IT" altLang="it-IT" b="1" dirty="0" smtClean="0"/>
              <a:t>	</a:t>
            </a:r>
            <a:endParaRPr lang="it-IT" altLang="it-IT" dirty="0" smtClean="0"/>
          </a:p>
        </p:txBody>
      </p:sp>
      <p:sp>
        <p:nvSpPr>
          <p:cNvPr id="78853" name="Rettangolo 5"/>
          <p:cNvSpPr>
            <a:spLocks noChangeArrowheads="1"/>
          </p:cNvSpPr>
          <p:nvPr/>
        </p:nvSpPr>
        <p:spPr bwMode="auto">
          <a:xfrm>
            <a:off x="857250" y="1857375"/>
            <a:ext cx="7572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it-IT" altLang="it-IT" sz="2400" b="1" smtClean="0">
                <a:solidFill>
                  <a:prstClr val="black"/>
                </a:solidFill>
              </a:rPr>
              <a:t>, </a:t>
            </a:r>
          </a:p>
        </p:txBody>
      </p:sp>
      <p:sp>
        <p:nvSpPr>
          <p:cNvPr id="78854" name="Rettangolo 7"/>
          <p:cNvSpPr>
            <a:spLocks noChangeArrowheads="1"/>
          </p:cNvSpPr>
          <p:nvPr/>
        </p:nvSpPr>
        <p:spPr bwMode="auto">
          <a:xfrm>
            <a:off x="714375" y="1857375"/>
            <a:ext cx="7429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it-IT" altLang="it-IT" sz="2400" b="1" smtClean="0">
                <a:solidFill>
                  <a:prstClr val="black"/>
                </a:solidFill>
              </a:rPr>
              <a:t>In ogni momento</a:t>
            </a:r>
          </a:p>
          <a:p>
            <a:pPr algn="ctr" eaLnBrk="1" fontAlgn="base" hangingPunct="1">
              <a:spcBef>
                <a:spcPct val="0"/>
              </a:spcBef>
              <a:spcAft>
                <a:spcPct val="0"/>
              </a:spcAft>
            </a:pPr>
            <a:r>
              <a:rPr lang="it-IT" altLang="it-IT" sz="2400" b="1" smtClean="0">
                <a:solidFill>
                  <a:prstClr val="black"/>
                </a:solidFill>
              </a:rPr>
              <a:t>della sua vita, l’essere umano  può aprirsi </a:t>
            </a:r>
          </a:p>
          <a:p>
            <a:pPr algn="ctr" eaLnBrk="1" fontAlgn="base" hangingPunct="1">
              <a:spcBef>
                <a:spcPct val="0"/>
              </a:spcBef>
              <a:spcAft>
                <a:spcPct val="0"/>
              </a:spcAft>
            </a:pPr>
            <a:r>
              <a:rPr lang="it-IT" altLang="it-IT" sz="2400" b="1" smtClean="0">
                <a:solidFill>
                  <a:prstClr val="black"/>
                </a:solidFill>
              </a:rPr>
              <a:t>al mistero, ad una comprensione </a:t>
            </a:r>
          </a:p>
          <a:p>
            <a:pPr algn="ctr" eaLnBrk="1" fontAlgn="base" hangingPunct="1">
              <a:spcBef>
                <a:spcPct val="0"/>
              </a:spcBef>
              <a:spcAft>
                <a:spcPct val="0"/>
              </a:spcAft>
            </a:pPr>
            <a:r>
              <a:rPr lang="it-IT" altLang="it-IT" sz="2400" b="1" smtClean="0">
                <a:solidFill>
                  <a:prstClr val="black"/>
                </a:solidFill>
              </a:rPr>
              <a:t>più profonda di sé e delle cose…</a:t>
            </a:r>
            <a:endParaRPr lang="it-IT" altLang="it-IT" sz="2400" smtClean="0">
              <a:solidFill>
                <a:prstClr val="black"/>
              </a:solidFill>
            </a:endParaRPr>
          </a:p>
        </p:txBody>
      </p:sp>
    </p:spTree>
    <p:extLst>
      <p:ext uri="{BB962C8B-B14F-4D97-AF65-F5344CB8AC3E}">
        <p14:creationId xmlns:p14="http://schemas.microsoft.com/office/powerpoint/2010/main" val="18413994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contenuto 2"/>
          <p:cNvSpPr>
            <a:spLocks noGrp="1"/>
          </p:cNvSpPr>
          <p:nvPr>
            <p:ph idx="1"/>
          </p:nvPr>
        </p:nvSpPr>
        <p:spPr>
          <a:xfrm>
            <a:off x="457200" y="571500"/>
            <a:ext cx="8229600" cy="5554663"/>
          </a:xfrm>
        </p:spPr>
        <p:txBody>
          <a:bodyPr/>
          <a:lstStyle/>
          <a:p>
            <a:pPr algn="ctr">
              <a:buFont typeface="Arial" charset="0"/>
              <a:buNone/>
            </a:pPr>
            <a:r>
              <a:rPr lang="it-IT" altLang="it-IT" smtClean="0"/>
              <a:t>…ad un’inquietudine interiore, ad un annuncio che supera l’orizzonte abituale, che porta a cogliere nelle luci e nelle ombre dell’esperienza il rimando </a:t>
            </a:r>
          </a:p>
          <a:p>
            <a:pPr algn="ctr">
              <a:buFont typeface="Arial" charset="0"/>
              <a:buNone/>
            </a:pPr>
            <a:r>
              <a:rPr lang="it-IT" altLang="it-IT" smtClean="0"/>
              <a:t>	ad un </a:t>
            </a:r>
            <a:r>
              <a:rPr lang="it-IT" altLang="it-IT" b="1" i="1" smtClean="0">
                <a:solidFill>
                  <a:srgbClr val="FF0000"/>
                </a:solidFill>
              </a:rPr>
              <a:t>oltre</a:t>
            </a:r>
            <a:r>
              <a:rPr lang="it-IT" altLang="it-IT" smtClean="0"/>
              <a:t> e ad un </a:t>
            </a:r>
            <a:r>
              <a:rPr lang="it-IT" altLang="it-IT" b="1" i="1" smtClean="0">
                <a:solidFill>
                  <a:srgbClr val="FF0000"/>
                </a:solidFill>
              </a:rPr>
              <a:t>di più</a:t>
            </a:r>
            <a:r>
              <a:rPr lang="it-IT" altLang="it-IT" i="1" smtClean="0"/>
              <a:t>.</a:t>
            </a:r>
            <a:endParaRPr lang="it-IT" altLang="it-IT" smtClean="0"/>
          </a:p>
        </p:txBody>
      </p:sp>
      <p:pic>
        <p:nvPicPr>
          <p:cNvPr id="79875" name="Picture 2" descr="C:\Documents and Settings\user\Documenti\Immagini DESKOPbis\INTELLIGENZA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335756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01529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457200" y="620688"/>
            <a:ext cx="8229600" cy="5505475"/>
          </a:xfrm>
        </p:spPr>
        <p:txBody>
          <a:bodyPr>
            <a:normAutofit lnSpcReduction="10000"/>
          </a:bodyPr>
          <a:lstStyle/>
          <a:p>
            <a:pPr algn="ctr">
              <a:buFontTx/>
              <a:buNone/>
            </a:pPr>
            <a:r>
              <a:rPr lang="it-IT" dirty="0" smtClean="0">
                <a:solidFill>
                  <a:srgbClr val="FF0000"/>
                </a:solidFill>
              </a:rPr>
              <a:t>Un dialogo</a:t>
            </a:r>
          </a:p>
          <a:p>
            <a:pPr algn="ctr">
              <a:buFontTx/>
              <a:buNone/>
            </a:pPr>
            <a:endParaRPr lang="it-IT" dirty="0"/>
          </a:p>
          <a:p>
            <a:pPr algn="ctr">
              <a:buFontTx/>
              <a:buNone/>
            </a:pPr>
            <a:r>
              <a:rPr lang="it-IT" dirty="0" smtClean="0">
                <a:solidFill>
                  <a:srgbClr val="7030A0"/>
                </a:solidFill>
              </a:rPr>
              <a:t>(</a:t>
            </a:r>
            <a:r>
              <a:rPr lang="it-IT" dirty="0">
                <a:solidFill>
                  <a:srgbClr val="FF0000"/>
                </a:solidFill>
              </a:rPr>
              <a:t>A</a:t>
            </a:r>
            <a:r>
              <a:rPr lang="it-IT" dirty="0">
                <a:solidFill>
                  <a:srgbClr val="7030A0"/>
                </a:solidFill>
              </a:rPr>
              <a:t>=Operatore pastorale; </a:t>
            </a:r>
            <a:r>
              <a:rPr lang="it-IT" dirty="0">
                <a:solidFill>
                  <a:srgbClr val="FF0000"/>
                </a:solidFill>
              </a:rPr>
              <a:t>B</a:t>
            </a:r>
            <a:r>
              <a:rPr lang="it-IT" dirty="0">
                <a:solidFill>
                  <a:srgbClr val="7030A0"/>
                </a:solidFill>
              </a:rPr>
              <a:t> = </a:t>
            </a:r>
            <a:r>
              <a:rPr lang="it-IT" dirty="0" smtClean="0">
                <a:solidFill>
                  <a:srgbClr val="7030A0"/>
                </a:solidFill>
              </a:rPr>
              <a:t>Signora, madre di un bambino idrocefalo)</a:t>
            </a:r>
            <a:endParaRPr lang="it-IT" dirty="0">
              <a:solidFill>
                <a:srgbClr val="7030A0"/>
              </a:solidFill>
            </a:endParaRPr>
          </a:p>
          <a:p>
            <a:pPr algn="ctr">
              <a:buFontTx/>
              <a:buNone/>
            </a:pPr>
            <a:endParaRPr lang="it-IT" dirty="0"/>
          </a:p>
          <a:p>
            <a:pPr>
              <a:buFontTx/>
              <a:buNone/>
            </a:pPr>
            <a:r>
              <a:rPr lang="it-IT" dirty="0"/>
              <a:t>Al: 	Buona sera, signora.</a:t>
            </a:r>
          </a:p>
          <a:p>
            <a:pPr>
              <a:buFontTx/>
              <a:buNone/>
            </a:pPr>
            <a:r>
              <a:rPr lang="it-IT" dirty="0"/>
              <a:t>B1: 	Buona sera, padre. Come vede siamo 	rimasti soli. Vuol sedersi? (Offrendomi 	la </a:t>
            </a:r>
            <a:r>
              <a:rPr lang="it-IT" dirty="0" smtClean="0"/>
              <a:t>	sedia</a:t>
            </a:r>
            <a:r>
              <a:rPr lang="it-IT" dirty="0"/>
              <a:t>).</a:t>
            </a:r>
          </a:p>
          <a:p>
            <a:pPr>
              <a:buFontTx/>
              <a:buNone/>
            </a:pPr>
            <a:r>
              <a:rPr lang="it-IT" dirty="0"/>
              <a:t>A2    (Accettandola) Grazie. Come sta Alex?</a:t>
            </a:r>
          </a:p>
          <a:p>
            <a:endParaRPr lang="it-IT" dirty="0"/>
          </a:p>
        </p:txBody>
      </p:sp>
    </p:spTree>
    <p:extLst>
      <p:ext uri="{BB962C8B-B14F-4D97-AF65-F5344CB8AC3E}">
        <p14:creationId xmlns:p14="http://schemas.microsoft.com/office/powerpoint/2010/main" val="196101281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68313" y="620713"/>
            <a:ext cx="8229600" cy="4495800"/>
          </a:xfrm>
        </p:spPr>
        <p:txBody>
          <a:bodyPr>
            <a:normAutofit lnSpcReduction="10000"/>
          </a:bodyPr>
          <a:lstStyle/>
          <a:p>
            <a:pPr>
              <a:buFontTx/>
              <a:buNone/>
            </a:pPr>
            <a:r>
              <a:rPr lang="it-IT" dirty="0"/>
              <a:t>B2: 	Non bene. Ha febbre alta, continua a 	dormire, mangia molto poco. Stanno 	facendo altri accertamenti, ma io non 	vedo la fine. Lei ormai ci vede andare e 	venire da un  po' di tempo</a:t>
            </a:r>
            <a:r>
              <a:rPr lang="it-IT" dirty="0" smtClean="0"/>
              <a:t>.</a:t>
            </a:r>
          </a:p>
          <a:p>
            <a:pPr>
              <a:buFontTx/>
              <a:buNone/>
            </a:pPr>
            <a:endParaRPr lang="it-IT" dirty="0"/>
          </a:p>
          <a:p>
            <a:pPr>
              <a:buFontTx/>
              <a:buNone/>
            </a:pPr>
            <a:r>
              <a:rPr lang="it-IT" dirty="0"/>
              <a:t>A3: 	Tanto sì. Mi rendo conto che è una 	situazione assai penosa quella che lei 	sta </a:t>
            </a:r>
            <a:r>
              <a:rPr lang="it-IT" dirty="0" smtClean="0"/>
              <a:t>	vivendo </a:t>
            </a:r>
            <a:r>
              <a:rPr lang="it-IT" dirty="0"/>
              <a:t>da parecchio.</a:t>
            </a:r>
          </a:p>
        </p:txBody>
      </p:sp>
    </p:spTree>
    <p:extLst>
      <p:ext uri="{BB962C8B-B14F-4D97-AF65-F5344CB8AC3E}">
        <p14:creationId xmlns:p14="http://schemas.microsoft.com/office/powerpoint/2010/main" val="340212393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idx="1"/>
          </p:nvPr>
        </p:nvSpPr>
        <p:spPr>
          <a:xfrm>
            <a:off x="457200" y="764704"/>
            <a:ext cx="8229600" cy="5361459"/>
          </a:xfrm>
        </p:spPr>
        <p:txBody>
          <a:bodyPr/>
          <a:lstStyle/>
          <a:p>
            <a:pPr>
              <a:buFontTx/>
              <a:buNone/>
            </a:pPr>
            <a:r>
              <a:rPr lang="it-IT" dirty="0" smtClean="0"/>
              <a:t>B3:	Praticamente </a:t>
            </a:r>
            <a:r>
              <a:rPr lang="it-IT" dirty="0"/>
              <a:t>da quando Alex è nato. </a:t>
            </a:r>
            <a:r>
              <a:rPr lang="it-IT" dirty="0" smtClean="0"/>
              <a:t>	(</a:t>
            </a:r>
            <a:r>
              <a:rPr lang="it-IT" dirty="0"/>
              <a:t>Toglie </a:t>
            </a:r>
            <a:r>
              <a:rPr lang="it-IT" dirty="0" smtClean="0"/>
              <a:t>dalla </a:t>
            </a:r>
            <a:r>
              <a:rPr lang="it-IT" dirty="0"/>
              <a:t>borsetta i </a:t>
            </a:r>
            <a:r>
              <a:rPr lang="it-IT" dirty="0" smtClean="0"/>
              <a:t>cartellini-ricovero </a:t>
            </a:r>
            <a:r>
              <a:rPr lang="it-IT" dirty="0"/>
              <a:t>e </a:t>
            </a:r>
            <a:r>
              <a:rPr lang="it-IT" dirty="0" smtClean="0"/>
              <a:t>	li </a:t>
            </a:r>
            <a:r>
              <a:rPr lang="it-IT" dirty="0"/>
              <a:t>conta). Dieci, dieci ricoveri, </a:t>
            </a:r>
            <a:r>
              <a:rPr lang="it-IT" dirty="0" smtClean="0"/>
              <a:t>alcuni </a:t>
            </a:r>
            <a:r>
              <a:rPr lang="it-IT" dirty="0"/>
              <a:t>durati </a:t>
            </a:r>
            <a:r>
              <a:rPr lang="it-IT" dirty="0" smtClean="0"/>
              <a:t>	mesi</a:t>
            </a:r>
            <a:r>
              <a:rPr lang="it-IT" dirty="0"/>
              <a:t>. Mi sento sempre più </a:t>
            </a:r>
            <a:r>
              <a:rPr lang="it-IT" dirty="0" smtClean="0"/>
              <a:t>logorare </a:t>
            </a:r>
            <a:r>
              <a:rPr lang="it-IT" dirty="0"/>
              <a:t>dentro </a:t>
            </a:r>
            <a:r>
              <a:rPr lang="it-IT" dirty="0" smtClean="0"/>
              <a:t>	di </a:t>
            </a:r>
            <a:r>
              <a:rPr lang="it-IT" dirty="0"/>
              <a:t>me. Temo di non </a:t>
            </a:r>
            <a:r>
              <a:rPr lang="it-IT" dirty="0" smtClean="0"/>
              <a:t>poter </a:t>
            </a:r>
            <a:r>
              <a:rPr lang="it-IT" dirty="0"/>
              <a:t>sperare molto</a:t>
            </a:r>
            <a:r>
              <a:rPr lang="it-IT" dirty="0" smtClean="0"/>
              <a:t>.</a:t>
            </a:r>
          </a:p>
          <a:p>
            <a:pPr>
              <a:buFontTx/>
              <a:buNone/>
            </a:pPr>
            <a:endParaRPr lang="it-IT" dirty="0"/>
          </a:p>
          <a:p>
            <a:pPr lvl="0">
              <a:buNone/>
            </a:pPr>
            <a:r>
              <a:rPr lang="it-IT" dirty="0">
                <a:solidFill>
                  <a:prstClr val="black"/>
                </a:solidFill>
              </a:rPr>
              <a:t>A4</a:t>
            </a:r>
            <a:r>
              <a:rPr lang="it-IT" dirty="0" smtClean="0">
                <a:solidFill>
                  <a:prstClr val="black"/>
                </a:solidFill>
              </a:rPr>
              <a:t>:	Avverto </a:t>
            </a:r>
            <a:r>
              <a:rPr lang="it-IT" dirty="0">
                <a:solidFill>
                  <a:prstClr val="black"/>
                </a:solidFill>
              </a:rPr>
              <a:t>un fremito dentro di me). Le </a:t>
            </a:r>
            <a:r>
              <a:rPr lang="it-IT" dirty="0" smtClean="0">
                <a:solidFill>
                  <a:prstClr val="black"/>
                </a:solidFill>
              </a:rPr>
              <a:t>	auguro di </a:t>
            </a:r>
            <a:r>
              <a:rPr lang="it-IT" dirty="0">
                <a:solidFill>
                  <a:prstClr val="black"/>
                </a:solidFill>
              </a:rPr>
              <a:t>trovare la forza di continuare 	a </a:t>
            </a:r>
            <a:r>
              <a:rPr lang="it-IT" i="1" dirty="0">
                <a:solidFill>
                  <a:prstClr val="black"/>
                </a:solidFill>
              </a:rPr>
              <a:t>sperare</a:t>
            </a:r>
            <a:r>
              <a:rPr lang="it-IT" dirty="0">
                <a:solidFill>
                  <a:prstClr val="black"/>
                </a:solidFill>
              </a:rPr>
              <a:t>, per lui. (Accenno ad </a:t>
            </a:r>
            <a:r>
              <a:rPr lang="it-IT" dirty="0" smtClean="0">
                <a:solidFill>
                  <a:prstClr val="black"/>
                </a:solidFill>
              </a:rPr>
              <a:t>Alex</a:t>
            </a:r>
            <a:r>
              <a:rPr lang="it-IT" dirty="0">
                <a:solidFill>
                  <a:prstClr val="black"/>
                </a:solidFill>
              </a:rPr>
              <a:t>).</a:t>
            </a:r>
          </a:p>
          <a:p>
            <a:pPr>
              <a:buFontTx/>
              <a:buNone/>
            </a:pPr>
            <a:endParaRPr lang="it-IT" dirty="0"/>
          </a:p>
          <a:p>
            <a:endParaRPr lang="it-IT" dirty="0"/>
          </a:p>
        </p:txBody>
      </p:sp>
    </p:spTree>
    <p:extLst>
      <p:ext uri="{BB962C8B-B14F-4D97-AF65-F5344CB8AC3E}">
        <p14:creationId xmlns:p14="http://schemas.microsoft.com/office/powerpoint/2010/main" val="28021866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68313" y="620713"/>
            <a:ext cx="8229600" cy="4495800"/>
          </a:xfrm>
        </p:spPr>
        <p:txBody>
          <a:bodyPr>
            <a:normAutofit fontScale="92500"/>
          </a:bodyPr>
          <a:lstStyle/>
          <a:p>
            <a:pPr>
              <a:buFontTx/>
              <a:buNone/>
            </a:pPr>
            <a:endParaRPr lang="it-IT" dirty="0"/>
          </a:p>
          <a:p>
            <a:pPr>
              <a:buFontTx/>
              <a:buNone/>
            </a:pPr>
            <a:r>
              <a:rPr lang="it-IT" dirty="0"/>
              <a:t>B4: 	Sì, mio marito mi aiuta e mi ricorda che 	Alex </a:t>
            </a:r>
            <a:r>
              <a:rPr lang="it-IT" dirty="0" smtClean="0"/>
              <a:t>	l'abbiamo </a:t>
            </a:r>
            <a:r>
              <a:rPr lang="it-IT" dirty="0"/>
              <a:t>voluto ad ogni costo e </a:t>
            </a:r>
            <a:r>
              <a:rPr lang="it-IT" dirty="0" smtClean="0"/>
              <a:t>che ora 	ha 	bisogno </a:t>
            </a:r>
            <a:r>
              <a:rPr lang="it-IT" dirty="0"/>
              <a:t>ancor più del nostro 	affetto</a:t>
            </a:r>
            <a:r>
              <a:rPr lang="it-IT" dirty="0" smtClean="0"/>
              <a:t>.</a:t>
            </a:r>
          </a:p>
          <a:p>
            <a:pPr>
              <a:buFontTx/>
              <a:buNone/>
            </a:pPr>
            <a:endParaRPr lang="it-IT" dirty="0"/>
          </a:p>
          <a:p>
            <a:pPr>
              <a:buFontTx/>
              <a:buNone/>
            </a:pPr>
            <a:r>
              <a:rPr lang="it-IT" dirty="0"/>
              <a:t>A5: 	(Guardo intensamente la donna e dopo 	una </a:t>
            </a:r>
            <a:r>
              <a:rPr lang="it-IT" dirty="0" smtClean="0"/>
              <a:t>	pausa</a:t>
            </a:r>
            <a:r>
              <a:rPr lang="it-IT" dirty="0"/>
              <a:t>). Sentite fortemente la  </a:t>
            </a:r>
            <a:r>
              <a:rPr lang="it-IT" dirty="0" smtClean="0"/>
              <a:t>bellezza </a:t>
            </a:r>
            <a:r>
              <a:rPr lang="it-IT" dirty="0"/>
              <a:t>di </a:t>
            </a:r>
            <a:r>
              <a:rPr lang="it-IT" dirty="0" smtClean="0"/>
              <a:t>	essere </a:t>
            </a:r>
            <a:r>
              <a:rPr lang="it-IT" dirty="0"/>
              <a:t>genitori! (Si china per </a:t>
            </a:r>
            <a:r>
              <a:rPr lang="it-IT" dirty="0" smtClean="0"/>
              <a:t>baciare </a:t>
            </a:r>
            <a:r>
              <a:rPr lang="it-IT" dirty="0"/>
              <a:t>il figlio) </a:t>
            </a:r>
            <a:r>
              <a:rPr lang="it-IT" dirty="0" smtClean="0"/>
              <a:t>	Alex </a:t>
            </a:r>
            <a:r>
              <a:rPr lang="it-IT" dirty="0"/>
              <a:t>riempie la vostra vita!</a:t>
            </a:r>
          </a:p>
          <a:p>
            <a:pPr>
              <a:buFontTx/>
              <a:buNone/>
            </a:pPr>
            <a:endParaRPr lang="it-IT" dirty="0"/>
          </a:p>
          <a:p>
            <a:pPr>
              <a:buFontTx/>
              <a:buNone/>
            </a:pPr>
            <a:endParaRPr lang="it-IT" dirty="0"/>
          </a:p>
        </p:txBody>
      </p:sp>
    </p:spTree>
    <p:extLst>
      <p:ext uri="{BB962C8B-B14F-4D97-AF65-F5344CB8AC3E}">
        <p14:creationId xmlns:p14="http://schemas.microsoft.com/office/powerpoint/2010/main" val="426733408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68313" y="476250"/>
            <a:ext cx="8229600" cy="4495800"/>
          </a:xfrm>
        </p:spPr>
        <p:txBody>
          <a:bodyPr>
            <a:normAutofit lnSpcReduction="10000"/>
          </a:bodyPr>
          <a:lstStyle/>
          <a:p>
            <a:pPr>
              <a:buFontTx/>
              <a:buNone/>
            </a:pPr>
            <a:r>
              <a:rPr lang="it-IT" sz="2800" dirty="0"/>
              <a:t>B5: </a:t>
            </a:r>
            <a:r>
              <a:rPr lang="it-IT" sz="2800" dirty="0" smtClean="0"/>
              <a:t>	Guai </a:t>
            </a:r>
            <a:r>
              <a:rPr lang="it-IT" sz="2800" dirty="0"/>
              <a:t>se ci mancasse, Padre! Vorrebbe dire 	che </a:t>
            </a:r>
            <a:r>
              <a:rPr lang="it-IT" sz="2800" dirty="0" smtClean="0"/>
              <a:t>	veramente </a:t>
            </a:r>
            <a:r>
              <a:rPr lang="it-IT" sz="2800" dirty="0"/>
              <a:t>Dio non ci aiuta. (Si alza. 	Anch'io sto </a:t>
            </a:r>
            <a:r>
              <a:rPr lang="it-IT" sz="2800" dirty="0" smtClean="0"/>
              <a:t>	per </a:t>
            </a:r>
            <a:r>
              <a:rPr lang="it-IT" sz="2800" dirty="0"/>
              <a:t>ripetere il gesto, ma lei mi 	ferma. Si </a:t>
            </a:r>
            <a:r>
              <a:rPr lang="it-IT" sz="2800" dirty="0" smtClean="0"/>
              <a:t>	raccoglie </a:t>
            </a:r>
            <a:r>
              <a:rPr lang="it-IT" sz="2800" dirty="0"/>
              <a:t>in se stessa ponendo le </a:t>
            </a:r>
            <a:r>
              <a:rPr lang="it-IT" sz="2800" dirty="0" smtClean="0"/>
              <a:t>palme 	davanti </a:t>
            </a:r>
            <a:r>
              <a:rPr lang="it-IT" sz="2800" dirty="0"/>
              <a:t>agli occhi per qualche istante: </a:t>
            </a:r>
            <a:r>
              <a:rPr lang="it-IT" sz="2800" dirty="0" smtClean="0"/>
              <a:t>mi 	commuove </a:t>
            </a:r>
            <a:r>
              <a:rPr lang="it-IT" sz="2800" dirty="0"/>
              <a:t>il suo amore materno. Taccio. 	Quando si riprende</a:t>
            </a:r>
            <a:r>
              <a:rPr lang="it-IT" sz="2800" dirty="0" smtClean="0"/>
              <a:t>).</a:t>
            </a:r>
          </a:p>
          <a:p>
            <a:pPr>
              <a:buFontTx/>
              <a:buNone/>
            </a:pPr>
            <a:endParaRPr lang="it-IT" sz="2800" dirty="0"/>
          </a:p>
          <a:p>
            <a:pPr>
              <a:buFontTx/>
              <a:buNone/>
            </a:pPr>
            <a:r>
              <a:rPr lang="it-IT" sz="2800" dirty="0"/>
              <a:t>A6: 	L'affetto che vi ha uniti come marito e moglie 	e che vi ha regalato Alex, è  segno </a:t>
            </a:r>
            <a:r>
              <a:rPr lang="it-IT" sz="2800" dirty="0" smtClean="0"/>
              <a:t>dell'amore 	di </a:t>
            </a:r>
            <a:r>
              <a:rPr lang="it-IT" sz="2800" dirty="0"/>
              <a:t>Dio verso di voi.</a:t>
            </a:r>
          </a:p>
        </p:txBody>
      </p:sp>
    </p:spTree>
    <p:extLst>
      <p:ext uri="{BB962C8B-B14F-4D97-AF65-F5344CB8AC3E}">
        <p14:creationId xmlns:p14="http://schemas.microsoft.com/office/powerpoint/2010/main" val="389218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68313" y="981075"/>
            <a:ext cx="8229600" cy="4525963"/>
          </a:xfrm>
        </p:spPr>
        <p:txBody>
          <a:bodyPr/>
          <a:lstStyle/>
          <a:p>
            <a:pPr>
              <a:lnSpc>
                <a:spcPct val="90000"/>
              </a:lnSpc>
              <a:buFontTx/>
              <a:buNone/>
            </a:pPr>
            <a:r>
              <a:rPr lang="it-IT" sz="2400" dirty="0"/>
              <a:t>B6: 	E allora se Quello lassù (segna col dito) ci ama, ce 	lo </a:t>
            </a:r>
            <a:r>
              <a:rPr lang="it-IT" sz="2400" dirty="0" smtClean="0"/>
              <a:t>	dimostri</a:t>
            </a:r>
            <a:r>
              <a:rPr lang="it-IT" sz="2400" dirty="0"/>
              <a:t>, facendo star bene il nostro figlio. 	(Guardandomi) Non continuate voi preti, nelle vostre 	prediche, a dire che sono i fatti a dimostrare l'amore, 	non le parole?</a:t>
            </a:r>
          </a:p>
          <a:p>
            <a:pPr>
              <a:lnSpc>
                <a:spcPct val="90000"/>
              </a:lnSpc>
              <a:buFontTx/>
              <a:buNone/>
            </a:pPr>
            <a:r>
              <a:rPr lang="it-IT" sz="2400" dirty="0"/>
              <a:t>A7: 	(Calmo) Signora, vedo che l'amore, per lei, è un 	sentimento molto importante e che lei ha intuito Dio 	nell'aspetto più bello e più vero.</a:t>
            </a:r>
          </a:p>
          <a:p>
            <a:pPr>
              <a:lnSpc>
                <a:spcPct val="90000"/>
              </a:lnSpc>
              <a:buFontTx/>
              <a:buNone/>
            </a:pPr>
            <a:r>
              <a:rPr lang="it-IT" sz="2400" dirty="0"/>
              <a:t>B7: 	Non ho fatto grandi studi, però io ragiono con il 	cuore, da mamma, e una mamma fa di tutto per il 	bene </a:t>
            </a:r>
            <a:r>
              <a:rPr lang="it-IT" sz="2400" dirty="0" smtClean="0"/>
              <a:t>	del </a:t>
            </a:r>
            <a:r>
              <a:rPr lang="it-IT" sz="2400" dirty="0"/>
              <a:t>suo bambino (accarezza amorosamente e 	delicatamente Alex che continua a dormire).</a:t>
            </a:r>
          </a:p>
        </p:txBody>
      </p:sp>
    </p:spTree>
    <p:extLst>
      <p:ext uri="{BB962C8B-B14F-4D97-AF65-F5344CB8AC3E}">
        <p14:creationId xmlns:p14="http://schemas.microsoft.com/office/powerpoint/2010/main" val="275048119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765175"/>
            <a:ext cx="8229600" cy="5330825"/>
          </a:xfrm>
        </p:spPr>
        <p:txBody>
          <a:bodyPr/>
          <a:lstStyle/>
          <a:p>
            <a:pPr>
              <a:buFontTx/>
              <a:buNone/>
            </a:pPr>
            <a:r>
              <a:rPr lang="it-IT" sz="2800" dirty="0"/>
              <a:t>A8: 	Sa che lei, con i suoi gesti materni, mi sta 	"dimostrando" l'amore tenero  di Dio</a:t>
            </a:r>
            <a:r>
              <a:rPr lang="it-IT" sz="2800" dirty="0" smtClean="0"/>
              <a:t>?</a:t>
            </a:r>
          </a:p>
          <a:p>
            <a:pPr>
              <a:buFontTx/>
              <a:buNone/>
            </a:pPr>
            <a:endParaRPr lang="it-IT" sz="2800" dirty="0"/>
          </a:p>
          <a:p>
            <a:pPr>
              <a:buFontTx/>
              <a:buNone/>
            </a:pPr>
            <a:r>
              <a:rPr lang="it-IT" sz="2800" dirty="0"/>
              <a:t>B8: 	(Mi guarda e mi sorride più apertamente). 	Mista facendo un complimento? Guardi 	allora, che se Dio ha un cuore, paterno o 	materno veda lei, non dovrebbe far soffrire 	Alex </a:t>
            </a:r>
            <a:r>
              <a:rPr lang="it-IT" sz="2800" dirty="0" smtClean="0"/>
              <a:t>	innocente </a:t>
            </a:r>
            <a:r>
              <a:rPr lang="it-IT" sz="2800" dirty="0"/>
              <a:t>e non dovrebbe continuare a </a:t>
            </a:r>
            <a:r>
              <a:rPr lang="it-IT" sz="2800" dirty="0" smtClean="0"/>
              <a:t>far 	penare </a:t>
            </a:r>
            <a:r>
              <a:rPr lang="it-IT" sz="2800" dirty="0"/>
              <a:t>noi, suoi genitori (si siede e </a:t>
            </a:r>
            <a:r>
              <a:rPr lang="it-IT" sz="2800" dirty="0" smtClean="0"/>
              <a:t>guarda </a:t>
            </a:r>
            <a:r>
              <a:rPr lang="it-IT" sz="2800" dirty="0"/>
              <a:t>il </a:t>
            </a:r>
            <a:r>
              <a:rPr lang="it-IT" sz="2800" dirty="0" smtClean="0"/>
              <a:t>	bambino </a:t>
            </a:r>
            <a:r>
              <a:rPr lang="it-IT" sz="2800" dirty="0"/>
              <a:t>che ha agitato le </a:t>
            </a:r>
            <a:r>
              <a:rPr lang="it-IT" sz="2800" dirty="0" smtClean="0"/>
              <a:t>braccine</a:t>
            </a:r>
            <a:r>
              <a:rPr lang="it-IT" sz="2800" dirty="0"/>
              <a:t>).</a:t>
            </a:r>
          </a:p>
          <a:p>
            <a:pPr>
              <a:buFontTx/>
              <a:buNone/>
            </a:pPr>
            <a:r>
              <a:rPr lang="it-IT" sz="2800" dirty="0"/>
              <a:t> </a:t>
            </a:r>
          </a:p>
        </p:txBody>
      </p:sp>
    </p:spTree>
    <p:extLst>
      <p:ext uri="{BB962C8B-B14F-4D97-AF65-F5344CB8AC3E}">
        <p14:creationId xmlns:p14="http://schemas.microsoft.com/office/powerpoint/2010/main" val="2102001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052736"/>
            <a:ext cx="4038600" cy="5073427"/>
          </a:xfrm>
        </p:spPr>
        <p:txBody>
          <a:bodyPr>
            <a:normAutofit/>
          </a:bodyPr>
          <a:lstStyle/>
          <a:p>
            <a:pPr marL="0" indent="0" algn="ctr">
              <a:buNone/>
            </a:pPr>
            <a:r>
              <a:rPr lang="it-IT" sz="3200" dirty="0" smtClean="0"/>
              <a:t>Più che nel passato, l'uomo moderno ha risorse per soddisfare i bisogni materiali, nello stesso tempo, però, egli avverte che </a:t>
            </a:r>
          </a:p>
          <a:p>
            <a:pPr marL="0" indent="0" algn="ctr">
              <a:buNone/>
            </a:pPr>
            <a:r>
              <a:rPr lang="it-IT" sz="3200" b="1" dirty="0" smtClean="0">
                <a:solidFill>
                  <a:srgbClr val="FF0000"/>
                </a:solidFill>
              </a:rPr>
              <a:t>“non di solo pane” </a:t>
            </a:r>
          </a:p>
          <a:p>
            <a:pPr marL="0" indent="0" algn="ctr">
              <a:buNone/>
            </a:pPr>
            <a:r>
              <a:rPr lang="it-IT" sz="3200" dirty="0" smtClean="0"/>
              <a:t>si può vivere.</a:t>
            </a:r>
            <a:endParaRPr lang="it-IT" sz="32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637" y="1268760"/>
            <a:ext cx="2376264" cy="4243329"/>
          </a:xfrm>
          <a:prstGeom prst="rect">
            <a:avLst/>
          </a:prstGeom>
        </p:spPr>
      </p:pic>
    </p:spTree>
    <p:extLst>
      <p:ext uri="{BB962C8B-B14F-4D97-AF65-F5344CB8AC3E}">
        <p14:creationId xmlns:p14="http://schemas.microsoft.com/office/powerpoint/2010/main" val="28807261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pPr>
              <a:buFontTx/>
              <a:buNone/>
            </a:pPr>
            <a:r>
              <a:rPr lang="it-IT" dirty="0"/>
              <a:t>A9	(Mi metto pensoso, e poi). Le sue 	affermazioni, </a:t>
            </a:r>
            <a:r>
              <a:rPr lang="it-IT" dirty="0" smtClean="0"/>
              <a:t>Signora</a:t>
            </a:r>
            <a:r>
              <a:rPr lang="it-IT" dirty="0"/>
              <a:t>, sono molto 	impegnative e mi fanno </a:t>
            </a:r>
            <a:r>
              <a:rPr lang="it-IT" dirty="0" smtClean="0"/>
              <a:t>riflettere</a:t>
            </a:r>
            <a:r>
              <a:rPr lang="it-IT" dirty="0"/>
              <a:t>. Mi 	creda, io sto vivendo con lei la sua 	sofferenza e quanto lei ha detto tocca il 	mio cuore, oltre quello di Dio e suo 	cuore di mamma. </a:t>
            </a:r>
          </a:p>
          <a:p>
            <a:pPr>
              <a:buFontTx/>
              <a:buNone/>
            </a:pPr>
            <a:r>
              <a:rPr lang="it-IT" dirty="0"/>
              <a:t>	</a:t>
            </a:r>
          </a:p>
        </p:txBody>
      </p:sp>
    </p:spTree>
    <p:extLst>
      <p:ext uri="{BB962C8B-B14F-4D97-AF65-F5344CB8AC3E}">
        <p14:creationId xmlns:p14="http://schemas.microsoft.com/office/powerpoint/2010/main" val="282760616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457200" y="981075"/>
            <a:ext cx="8229600" cy="5145088"/>
          </a:xfrm>
        </p:spPr>
        <p:txBody>
          <a:bodyPr/>
          <a:lstStyle/>
          <a:p>
            <a:pPr>
              <a:lnSpc>
                <a:spcPct val="90000"/>
              </a:lnSpc>
              <a:buFontTx/>
              <a:buNone/>
            </a:pPr>
            <a:r>
              <a:rPr lang="it-IT" dirty="0"/>
              <a:t>		Io non sono qui con la pretesa di 	giustificare </a:t>
            </a:r>
            <a:r>
              <a:rPr lang="it-IT" dirty="0" smtClean="0"/>
              <a:t>Dio </a:t>
            </a:r>
            <a:r>
              <a:rPr lang="it-IT" dirty="0"/>
              <a:t>né il suo 	comportamento: Dio si giustifica da </a:t>
            </a:r>
            <a:r>
              <a:rPr lang="it-IT" dirty="0" smtClean="0"/>
              <a:t>sé</a:t>
            </a:r>
            <a:r>
              <a:rPr lang="it-IT" dirty="0"/>
              <a:t>. </a:t>
            </a:r>
            <a:r>
              <a:rPr lang="it-IT" dirty="0" smtClean="0"/>
              <a:t>	(</a:t>
            </a:r>
            <a:r>
              <a:rPr lang="it-IT" dirty="0"/>
              <a:t>Pausa). Dopo quanto mi ha detto, </a:t>
            </a:r>
            <a:r>
              <a:rPr lang="it-IT" dirty="0" smtClean="0"/>
              <a:t>io </a:t>
            </a:r>
            <a:r>
              <a:rPr lang="it-IT" dirty="0"/>
              <a:t>	sento di vivere insieme questa 	vostra </a:t>
            </a:r>
            <a:r>
              <a:rPr lang="it-IT" dirty="0" smtClean="0"/>
              <a:t>	(</a:t>
            </a:r>
            <a:r>
              <a:rPr lang="it-IT" dirty="0"/>
              <a:t>sua e </a:t>
            </a:r>
            <a:r>
              <a:rPr lang="it-IT" dirty="0" smtClean="0"/>
              <a:t>del </a:t>
            </a:r>
            <a:r>
              <a:rPr lang="it-IT" dirty="0"/>
              <a:t>marito) sofferenza e </a:t>
            </a:r>
            <a:r>
              <a:rPr lang="it-IT" dirty="0" smtClean="0"/>
              <a:t>di </a:t>
            </a:r>
            <a:r>
              <a:rPr lang="it-IT" dirty="0"/>
              <a:t>dirle che </a:t>
            </a:r>
            <a:r>
              <a:rPr lang="it-IT" dirty="0" smtClean="0"/>
              <a:t>	cercheremo </a:t>
            </a:r>
            <a:r>
              <a:rPr lang="it-IT" dirty="0"/>
              <a:t>insieme luce…</a:t>
            </a:r>
          </a:p>
          <a:p>
            <a:pPr>
              <a:lnSpc>
                <a:spcPct val="90000"/>
              </a:lnSpc>
              <a:buFontTx/>
              <a:buNone/>
            </a:pPr>
            <a:r>
              <a:rPr lang="it-IT" dirty="0"/>
              <a:t>		E soprattutto la presenza del Signore.. </a:t>
            </a:r>
          </a:p>
          <a:p>
            <a:pPr>
              <a:lnSpc>
                <a:spcPct val="90000"/>
              </a:lnSpc>
              <a:buFontTx/>
              <a:buNone/>
            </a:pPr>
            <a:r>
              <a:rPr lang="it-IT" dirty="0"/>
              <a:t>B9: 	Grazie per la sua cordialità, Padre, e si 	ricordi di Alex...</a:t>
            </a:r>
          </a:p>
          <a:p>
            <a:pPr>
              <a:lnSpc>
                <a:spcPct val="90000"/>
              </a:lnSpc>
            </a:pPr>
            <a:endParaRPr lang="it-IT" dirty="0"/>
          </a:p>
          <a:p>
            <a:pPr>
              <a:lnSpc>
                <a:spcPct val="90000"/>
              </a:lnSpc>
            </a:pPr>
            <a:endParaRPr lang="it-IT" dirty="0"/>
          </a:p>
        </p:txBody>
      </p:sp>
    </p:spTree>
    <p:extLst>
      <p:ext uri="{BB962C8B-B14F-4D97-AF65-F5344CB8AC3E}">
        <p14:creationId xmlns:p14="http://schemas.microsoft.com/office/powerpoint/2010/main" val="275529011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68313" y="620713"/>
            <a:ext cx="8229600" cy="4525962"/>
          </a:xfrm>
        </p:spPr>
        <p:txBody>
          <a:bodyPr>
            <a:normAutofit fontScale="92500"/>
          </a:bodyPr>
          <a:lstStyle/>
          <a:p>
            <a:pPr algn="ctr"/>
            <a:r>
              <a:rPr lang="it-IT" dirty="0"/>
              <a:t>Il dialogo mette in evidenza lo sforzo dell’operatore pastorale di sintonizzarsi con il vissuto della signora. </a:t>
            </a:r>
            <a:endParaRPr lang="it-IT" dirty="0" smtClean="0"/>
          </a:p>
          <a:p>
            <a:pPr marL="0" indent="0">
              <a:buNone/>
            </a:pPr>
            <a:endParaRPr lang="it-IT" dirty="0"/>
          </a:p>
          <a:p>
            <a:pPr algn="ctr"/>
            <a:r>
              <a:rPr lang="it-IT" dirty="0"/>
              <a:t>La realtà negativa costituita dalla malattia grave del bambino non viene vista come un </a:t>
            </a:r>
            <a:r>
              <a:rPr lang="it-IT" i="1" dirty="0">
                <a:solidFill>
                  <a:srgbClr val="FF0000"/>
                </a:solidFill>
              </a:rPr>
              <a:t>problema</a:t>
            </a:r>
            <a:r>
              <a:rPr lang="it-IT" dirty="0"/>
              <a:t>, cioè come qualcosa di completamente separato dalla persona, un ostacolo che impedisce di continuare liberamente il cammino dell'esistenza, </a:t>
            </a:r>
          </a:p>
        </p:txBody>
      </p:sp>
    </p:spTree>
    <p:extLst>
      <p:ext uri="{BB962C8B-B14F-4D97-AF65-F5344CB8AC3E}">
        <p14:creationId xmlns:p14="http://schemas.microsoft.com/office/powerpoint/2010/main" val="34877675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467544" y="188640"/>
            <a:ext cx="8229600" cy="6192688"/>
          </a:xfrm>
        </p:spPr>
        <p:txBody>
          <a:bodyPr>
            <a:normAutofit/>
          </a:bodyPr>
          <a:lstStyle/>
          <a:p>
            <a:pPr algn="ctr">
              <a:buFontTx/>
              <a:buNone/>
            </a:pPr>
            <a:r>
              <a:rPr lang="it-IT" sz="2800" dirty="0"/>
              <a:t>	</a:t>
            </a:r>
            <a:r>
              <a:rPr lang="it-IT" sz="2800" dirty="0" smtClean="0"/>
              <a:t>…bensì come </a:t>
            </a:r>
            <a:r>
              <a:rPr lang="it-IT" sz="2800" i="1" dirty="0">
                <a:solidFill>
                  <a:srgbClr val="FF0000"/>
                </a:solidFill>
              </a:rPr>
              <a:t>mistero</a:t>
            </a:r>
            <a:r>
              <a:rPr lang="it-IT" sz="2800" dirty="0">
                <a:solidFill>
                  <a:srgbClr val="FF0000"/>
                </a:solidFill>
              </a:rPr>
              <a:t>, </a:t>
            </a:r>
            <a:r>
              <a:rPr lang="it-IT" sz="2800" dirty="0"/>
              <a:t>cioè come qualcosa che non è separato da sé, ma fa parte della vita, e quindi da accettare e da integrare. Compito difficile perché la situazione patologica del bambino urta drammaticamente con la vita e </a:t>
            </a:r>
            <a:endParaRPr lang="it-IT" sz="2800" dirty="0" smtClean="0"/>
          </a:p>
          <a:p>
            <a:pPr algn="ctr">
              <a:buFontTx/>
              <a:buNone/>
            </a:pPr>
            <a:r>
              <a:rPr lang="it-IT" sz="2800" dirty="0" smtClean="0"/>
              <a:t>con </a:t>
            </a:r>
            <a:r>
              <a:rPr lang="it-IT" sz="2800" dirty="0"/>
              <a:t>le attese dei genitori. </a:t>
            </a:r>
          </a:p>
          <a:p>
            <a:endParaRPr lang="it-IT" sz="2800" dirty="0"/>
          </a:p>
          <a:p>
            <a:endParaRPr lang="it-IT" sz="2800" dirty="0"/>
          </a:p>
        </p:txBody>
      </p:sp>
      <p:pic>
        <p:nvPicPr>
          <p:cNvPr id="1026" name="Picture 2" descr="D:\Angelo\Desktop\mistero.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2699792" y="3068960"/>
            <a:ext cx="4038600" cy="303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919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olo 1"/>
          <p:cNvSpPr>
            <a:spLocks noGrp="1"/>
          </p:cNvSpPr>
          <p:nvPr>
            <p:ph type="title"/>
          </p:nvPr>
        </p:nvSpPr>
        <p:spPr/>
        <p:txBody>
          <a:bodyPr rtlCol="0">
            <a:normAutofit fontScale="90000"/>
          </a:bodyPr>
          <a:lstStyle/>
          <a:p>
            <a:pPr eaLnBrk="1" fontAlgn="auto" hangingPunct="1">
              <a:spcAft>
                <a:spcPts val="0"/>
              </a:spcAft>
              <a:defRPr/>
            </a:pPr>
            <a:r>
              <a:rPr lang="it-IT" b="1" dirty="0" smtClean="0"/>
              <a:t/>
            </a:r>
            <a:br>
              <a:rPr lang="it-IT" b="1" dirty="0" smtClean="0"/>
            </a:br>
            <a:r>
              <a:rPr lang="it-IT" b="1" dirty="0" smtClean="0"/>
              <a:t>	</a:t>
            </a:r>
            <a:r>
              <a:rPr lang="it-IT" b="1" dirty="0">
                <a:solidFill>
                  <a:srgbClr val="0070C0"/>
                </a:solidFill>
              </a:rPr>
              <a:t>7</a:t>
            </a:r>
            <a:r>
              <a:rPr lang="it-IT" b="1" dirty="0" smtClean="0">
                <a:solidFill>
                  <a:srgbClr val="0070C0"/>
                </a:solidFill>
              </a:rPr>
              <a:t>. Rispettare il ritmo del paziente</a:t>
            </a:r>
            <a:br>
              <a:rPr lang="it-IT" b="1" dirty="0" smtClean="0">
                <a:solidFill>
                  <a:srgbClr val="0070C0"/>
                </a:solidFill>
              </a:rPr>
            </a:br>
            <a:endParaRPr lang="it-IT" b="1" dirty="0" smtClean="0">
              <a:solidFill>
                <a:srgbClr val="0070C0"/>
              </a:solidFill>
            </a:endParaRPr>
          </a:p>
        </p:txBody>
      </p:sp>
      <p:sp>
        <p:nvSpPr>
          <p:cNvPr id="594947" name="Segnaposto contenuto 2"/>
          <p:cNvSpPr>
            <a:spLocks noGrp="1"/>
          </p:cNvSpPr>
          <p:nvPr>
            <p:ph sz="half" idx="1"/>
          </p:nvPr>
        </p:nvSpPr>
        <p:spPr/>
        <p:txBody>
          <a:bodyPr/>
          <a:lstStyle/>
          <a:p>
            <a:pPr algn="ctr" eaLnBrk="1" hangingPunct="1">
              <a:buFont typeface="Arial" charset="0"/>
              <a:buNone/>
            </a:pPr>
            <a:r>
              <a:rPr lang="it-IT" altLang="it-IT" b="1" i="1" dirty="0" smtClean="0"/>
              <a:t>	</a:t>
            </a:r>
            <a:r>
              <a:rPr lang="it-IT" altLang="it-IT" dirty="0" smtClean="0"/>
              <a:t> </a:t>
            </a:r>
            <a:endParaRPr lang="it-IT" altLang="it-IT" sz="2000" dirty="0" smtClean="0"/>
          </a:p>
          <a:p>
            <a:pPr algn="ctr" eaLnBrk="1" hangingPunct="1">
              <a:buFont typeface="Arial" charset="0"/>
              <a:buNone/>
            </a:pPr>
            <a:r>
              <a:rPr lang="it-IT" altLang="it-IT" sz="2000" dirty="0" smtClean="0"/>
              <a:t>	</a:t>
            </a:r>
            <a:r>
              <a:rPr lang="it-IT" altLang="it-IT" sz="2400" b="1" dirty="0" smtClean="0">
                <a:solidFill>
                  <a:srgbClr val="FF3300"/>
                </a:solidFill>
              </a:rPr>
              <a:t>Non venire a me con l’intera verità:</a:t>
            </a:r>
          </a:p>
          <a:p>
            <a:pPr algn="ctr" eaLnBrk="1" hangingPunct="1">
              <a:buFont typeface="Arial" charset="0"/>
              <a:buNone/>
            </a:pPr>
            <a:r>
              <a:rPr lang="it-IT" altLang="it-IT" sz="2400" b="1" dirty="0" smtClean="0">
                <a:solidFill>
                  <a:srgbClr val="FF3300"/>
                </a:solidFill>
              </a:rPr>
              <a:t>	non portarmi l’oceano</a:t>
            </a:r>
          </a:p>
          <a:p>
            <a:pPr algn="ctr" eaLnBrk="1" hangingPunct="1">
              <a:buFont typeface="Arial" charset="0"/>
              <a:buNone/>
            </a:pPr>
            <a:r>
              <a:rPr lang="it-IT" altLang="it-IT" sz="2400" b="1" dirty="0" smtClean="0">
                <a:solidFill>
                  <a:srgbClr val="FF3300"/>
                </a:solidFill>
              </a:rPr>
              <a:t>	se sono assetato</a:t>
            </a:r>
          </a:p>
          <a:p>
            <a:pPr algn="ctr" eaLnBrk="1" hangingPunct="1">
              <a:buFont typeface="Arial" charset="0"/>
              <a:buNone/>
            </a:pPr>
            <a:r>
              <a:rPr lang="it-IT" altLang="it-IT" sz="2400" b="1" dirty="0" smtClean="0">
                <a:solidFill>
                  <a:srgbClr val="FF3300"/>
                </a:solidFill>
              </a:rPr>
              <a:t>	né il cielo</a:t>
            </a:r>
          </a:p>
          <a:p>
            <a:pPr algn="ctr" eaLnBrk="1" hangingPunct="1">
              <a:buFont typeface="Arial" charset="0"/>
              <a:buNone/>
            </a:pPr>
            <a:r>
              <a:rPr lang="it-IT" altLang="it-IT" sz="2400" b="1" dirty="0" smtClean="0">
                <a:solidFill>
                  <a:srgbClr val="FF3300"/>
                </a:solidFill>
              </a:rPr>
              <a:t>	se chiedo luce; </a:t>
            </a:r>
          </a:p>
          <a:p>
            <a:pPr algn="ctr" eaLnBrk="1" hangingPunct="1">
              <a:buFont typeface="Arial" charset="0"/>
              <a:buNone/>
            </a:pPr>
            <a:r>
              <a:rPr lang="it-IT" altLang="it-IT" sz="2400" b="1" dirty="0" smtClean="0">
                <a:solidFill>
                  <a:srgbClr val="FF3300"/>
                </a:solidFill>
              </a:rPr>
              <a:t>	</a:t>
            </a:r>
            <a:endParaRPr lang="it-IT" altLang="it-IT" sz="2400" dirty="0" smtClean="0">
              <a:solidFill>
                <a:srgbClr val="FF3300"/>
              </a:solidFill>
            </a:endParaRPr>
          </a:p>
        </p:txBody>
      </p:sp>
      <p:pic>
        <p:nvPicPr>
          <p:cNvPr id="594948" name="Segnaposto contenuto 4" descr="cielo--.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57813" y="1928813"/>
            <a:ext cx="2509837" cy="1524000"/>
          </a:xfrm>
        </p:spPr>
      </p:pic>
      <p:pic>
        <p:nvPicPr>
          <p:cNvPr id="594949" name="Immagine 5" descr="ocean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42900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14205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Segnaposto contenuto 2"/>
          <p:cNvSpPr>
            <a:spLocks noGrp="1"/>
          </p:cNvSpPr>
          <p:nvPr>
            <p:ph sz="half" idx="1"/>
          </p:nvPr>
        </p:nvSpPr>
        <p:spPr>
          <a:xfrm>
            <a:off x="457200" y="1214438"/>
            <a:ext cx="4038600" cy="4911725"/>
          </a:xfrm>
        </p:spPr>
        <p:txBody>
          <a:bodyPr/>
          <a:lstStyle/>
          <a:p>
            <a:pPr algn="ctr" eaLnBrk="1" hangingPunct="1">
              <a:buFont typeface="Arial" charset="0"/>
              <a:buNone/>
            </a:pPr>
            <a:r>
              <a:rPr lang="it-IT" altLang="it-IT" sz="4800" b="1" smtClean="0">
                <a:solidFill>
                  <a:srgbClr val="FF3300"/>
                </a:solidFill>
              </a:rPr>
              <a:t>ma</a:t>
            </a:r>
            <a:r>
              <a:rPr lang="it-IT" altLang="it-IT" sz="5400" b="1" smtClean="0">
                <a:solidFill>
                  <a:srgbClr val="FF3300"/>
                </a:solidFill>
              </a:rPr>
              <a:t> </a:t>
            </a:r>
            <a:r>
              <a:rPr lang="it-IT" altLang="it-IT" sz="4800" b="1" smtClean="0">
                <a:solidFill>
                  <a:srgbClr val="FF3300"/>
                </a:solidFill>
              </a:rPr>
              <a:t>donami</a:t>
            </a:r>
            <a:endParaRPr lang="it-IT" altLang="it-IT" sz="5400" b="1" smtClean="0">
              <a:solidFill>
                <a:srgbClr val="FF3300"/>
              </a:solidFill>
            </a:endParaRPr>
          </a:p>
          <a:p>
            <a:pPr algn="ctr" eaLnBrk="1" hangingPunct="1">
              <a:buFont typeface="Arial" charset="0"/>
              <a:buNone/>
            </a:pPr>
            <a:r>
              <a:rPr lang="it-IT" altLang="it-IT" sz="2400" b="1" smtClean="0">
                <a:solidFill>
                  <a:srgbClr val="FF3300"/>
                </a:solidFill>
              </a:rPr>
              <a:t>	</a:t>
            </a:r>
            <a:r>
              <a:rPr lang="it-IT" altLang="it-IT" sz="4800" b="1" smtClean="0">
                <a:solidFill>
                  <a:srgbClr val="FF3300"/>
                </a:solidFill>
              </a:rPr>
              <a:t>un raggio, un </a:t>
            </a:r>
            <a:r>
              <a:rPr lang="it-IT" altLang="it-IT" sz="4400" b="1" smtClean="0">
                <a:solidFill>
                  <a:srgbClr val="FF3300"/>
                </a:solidFill>
              </a:rPr>
              <a:t>suggerimento,</a:t>
            </a:r>
            <a:r>
              <a:rPr lang="it-IT" altLang="it-IT" sz="4800" b="1" smtClean="0">
                <a:solidFill>
                  <a:srgbClr val="FF3300"/>
                </a:solidFill>
              </a:rPr>
              <a:t> un po’ di rugiada.</a:t>
            </a:r>
          </a:p>
          <a:p>
            <a:pPr algn="ctr" eaLnBrk="1" hangingPunct="1">
              <a:buFont typeface="Arial" charset="0"/>
              <a:buNone/>
            </a:pPr>
            <a:r>
              <a:rPr lang="it-IT" altLang="it-IT" sz="5400" b="1" smtClean="0">
                <a:solidFill>
                  <a:srgbClr val="FF3300"/>
                </a:solidFill>
              </a:rPr>
              <a:t>	</a:t>
            </a:r>
            <a:endParaRPr lang="it-IT" altLang="it-IT" sz="5400" smtClean="0"/>
          </a:p>
        </p:txBody>
      </p:sp>
      <p:pic>
        <p:nvPicPr>
          <p:cNvPr id="595971" name="Segnaposto contenuto 4" descr="rugiada-.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6313" y="1000125"/>
            <a:ext cx="2643187" cy="2143125"/>
          </a:xfrm>
        </p:spPr>
      </p:pic>
      <p:pic>
        <p:nvPicPr>
          <p:cNvPr id="595972" name="Immagine 5" descr="raggi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27860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5973" name="Immagine 6" descr="suggeriment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4286250"/>
            <a:ext cx="1785938"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13653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egnaposto contenuto 2"/>
          <p:cNvSpPr>
            <a:spLocks noGrp="1"/>
          </p:cNvSpPr>
          <p:nvPr>
            <p:ph idx="1"/>
          </p:nvPr>
        </p:nvSpPr>
        <p:spPr>
          <a:xfrm>
            <a:off x="457200" y="642938"/>
            <a:ext cx="8229600" cy="5483225"/>
          </a:xfrm>
        </p:spPr>
        <p:txBody>
          <a:bodyPr/>
          <a:lstStyle/>
          <a:p>
            <a:pPr algn="ctr" eaLnBrk="1" hangingPunct="1">
              <a:buFont typeface="Arial" charset="0"/>
              <a:buNone/>
            </a:pPr>
            <a:r>
              <a:rPr lang="it-IT" altLang="it-IT" b="1" smtClean="0">
                <a:solidFill>
                  <a:srgbClr val="FF3300"/>
                </a:solidFill>
              </a:rPr>
              <a:t>Come l’uccello, </a:t>
            </a:r>
          </a:p>
          <a:p>
            <a:pPr algn="ctr" eaLnBrk="1" hangingPunct="1">
              <a:buFont typeface="Arial" charset="0"/>
              <a:buNone/>
            </a:pPr>
            <a:r>
              <a:rPr lang="it-IT" altLang="it-IT" b="1" smtClean="0">
                <a:solidFill>
                  <a:srgbClr val="FF3300"/>
                </a:solidFill>
              </a:rPr>
              <a:t>	porto via solo una goccia d’acqua, </a:t>
            </a:r>
          </a:p>
          <a:p>
            <a:pPr algn="ctr" eaLnBrk="1" hangingPunct="1">
              <a:buFont typeface="Arial" charset="0"/>
              <a:buNone/>
            </a:pPr>
            <a:r>
              <a:rPr lang="it-IT" altLang="it-IT" b="1" smtClean="0">
                <a:solidFill>
                  <a:srgbClr val="FF3300"/>
                </a:solidFill>
              </a:rPr>
              <a:t>	e come il vento, </a:t>
            </a:r>
          </a:p>
          <a:p>
            <a:pPr algn="ctr" eaLnBrk="1" hangingPunct="1">
              <a:buFont typeface="Arial" charset="0"/>
              <a:buNone/>
            </a:pPr>
            <a:r>
              <a:rPr lang="it-IT" altLang="it-IT" b="1" smtClean="0">
                <a:solidFill>
                  <a:srgbClr val="FF3300"/>
                </a:solidFill>
              </a:rPr>
              <a:t>	solo un granello di sabbia.</a:t>
            </a:r>
          </a:p>
          <a:p>
            <a:pPr eaLnBrk="1" hangingPunct="1"/>
            <a:endParaRPr lang="it-IT" altLang="it-IT" smtClean="0"/>
          </a:p>
        </p:txBody>
      </p:sp>
      <p:pic>
        <p:nvPicPr>
          <p:cNvPr id="596995" name="Immagine 2" descr="uccell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714750"/>
            <a:ext cx="25717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6996" name="Immagine 3" descr="granello di sabb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3714750"/>
            <a:ext cx="250031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29414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Conclusione: un’immagine</a:t>
            </a:r>
            <a:br>
              <a:rPr lang="it-IT" dirty="0" smtClean="0">
                <a:solidFill>
                  <a:srgbClr val="FF0000"/>
                </a:solidFill>
              </a:rPr>
            </a:br>
            <a:r>
              <a:rPr lang="it-IT" sz="4000" dirty="0" smtClean="0">
                <a:solidFill>
                  <a:srgbClr val="0070C0"/>
                </a:solidFill>
              </a:rPr>
              <a:t>CAMMINARE INSIEME…</a:t>
            </a:r>
            <a:endParaRPr lang="it-IT" sz="4000" dirty="0">
              <a:solidFill>
                <a:srgbClr val="0070C0"/>
              </a:solidFill>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28800"/>
            <a:ext cx="7899400" cy="4457700"/>
          </a:xfrm>
        </p:spPr>
      </p:pic>
    </p:spTree>
    <p:extLst>
      <p:ext uri="{BB962C8B-B14F-4D97-AF65-F5344CB8AC3E}">
        <p14:creationId xmlns:p14="http://schemas.microsoft.com/office/powerpoint/2010/main" val="19578315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half" idx="1"/>
          </p:nvPr>
        </p:nvSpPr>
        <p:spPr>
          <a:xfrm>
            <a:off x="457200" y="836712"/>
            <a:ext cx="4038600" cy="5289451"/>
          </a:xfrm>
        </p:spPr>
        <p:txBody>
          <a:bodyPr/>
          <a:lstStyle/>
          <a:p>
            <a:pPr marL="0" indent="0" algn="ctr">
              <a:buNone/>
            </a:pPr>
            <a:r>
              <a:rPr lang="it-IT" dirty="0" smtClean="0">
                <a:latin typeface="Times New Roman"/>
                <a:ea typeface="Times New Roman"/>
              </a:rPr>
              <a:t>Durante </a:t>
            </a:r>
            <a:r>
              <a:rPr lang="it-IT" dirty="0">
                <a:latin typeface="Times New Roman"/>
                <a:ea typeface="Times New Roman"/>
              </a:rPr>
              <a:t>la sua esperienza di infermità, il malato è affidato alle mani </a:t>
            </a:r>
            <a:r>
              <a:rPr lang="it-IT" dirty="0" smtClean="0">
                <a:latin typeface="Times New Roman"/>
                <a:ea typeface="Times New Roman"/>
              </a:rPr>
              <a:t>di operatori della salute – professionisti e volontari - perché</a:t>
            </a:r>
            <a:r>
              <a:rPr lang="it-IT" i="1" dirty="0" smtClean="0">
                <a:latin typeface="Times New Roman"/>
                <a:ea typeface="Times New Roman"/>
              </a:rPr>
              <a:t> </a:t>
            </a:r>
            <a:r>
              <a:rPr lang="it-IT" i="1" dirty="0">
                <a:latin typeface="Times New Roman"/>
                <a:ea typeface="Times New Roman"/>
              </a:rPr>
              <a:t>se ne prendano cura,</a:t>
            </a:r>
            <a:r>
              <a:rPr lang="it-IT" dirty="0">
                <a:latin typeface="Times New Roman"/>
                <a:ea typeface="Times New Roman"/>
              </a:rPr>
              <a:t> cioè </a:t>
            </a:r>
            <a:r>
              <a:rPr lang="it-IT" dirty="0" err="1">
                <a:latin typeface="Times New Roman"/>
                <a:ea typeface="Times New Roman"/>
              </a:rPr>
              <a:t>perchè</a:t>
            </a:r>
            <a:r>
              <a:rPr lang="it-IT" dirty="0">
                <a:latin typeface="Times New Roman"/>
                <a:ea typeface="Times New Roman"/>
              </a:rPr>
              <a:t> lo aiutino a mantenersi intero, a riacquistare l'umanità perduta, </a:t>
            </a:r>
            <a:r>
              <a:rPr lang="it-IT" dirty="0" smtClean="0">
                <a:latin typeface="Times New Roman"/>
                <a:ea typeface="Times New Roman"/>
              </a:rPr>
              <a:t> a </a:t>
            </a:r>
            <a:r>
              <a:rPr lang="it-IT" dirty="0">
                <a:latin typeface="Times New Roman"/>
                <a:ea typeface="Times New Roman"/>
              </a:rPr>
              <a:t>uscire dalla </a:t>
            </a:r>
            <a:r>
              <a:rPr lang="it-IT" dirty="0" smtClean="0">
                <a:latin typeface="Times New Roman"/>
                <a:ea typeface="Times New Roman"/>
              </a:rPr>
              <a:t>solitudine</a:t>
            </a:r>
            <a:r>
              <a:rPr lang="it-IT" dirty="0">
                <a:latin typeface="Times New Roman"/>
                <a:ea typeface="Times New Roman"/>
              </a:rPr>
              <a:t>, a trovare un senso... </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05452"/>
            <a:ext cx="39751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0391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sz="half" idx="1"/>
          </p:nvPr>
        </p:nvSpPr>
        <p:spPr>
          <a:xfrm>
            <a:off x="457200" y="836613"/>
            <a:ext cx="4038600" cy="5289550"/>
          </a:xfrm>
        </p:spPr>
        <p:txBody>
          <a:bodyPr/>
          <a:lstStyle/>
          <a:p>
            <a:pPr algn="ctr" eaLnBrk="1" hangingPunct="1">
              <a:buFontTx/>
              <a:buNone/>
            </a:pPr>
            <a:r>
              <a:rPr lang="it-IT" altLang="it-IT" dirty="0" smtClean="0">
                <a:solidFill>
                  <a:srgbClr val="FF0000"/>
                </a:solidFill>
              </a:rPr>
              <a:t> </a:t>
            </a:r>
          </a:p>
          <a:p>
            <a:pPr algn="ctr" eaLnBrk="1" hangingPunct="1">
              <a:buFontTx/>
              <a:buNone/>
            </a:pPr>
            <a:r>
              <a:rPr lang="it-IT" altLang="it-IT" sz="3600" dirty="0" smtClean="0"/>
              <a:t> Si tratta di</a:t>
            </a:r>
          </a:p>
          <a:p>
            <a:pPr algn="ctr" eaLnBrk="1" hangingPunct="1">
              <a:buFontTx/>
              <a:buNone/>
            </a:pPr>
            <a:r>
              <a:rPr lang="it-IT" altLang="it-IT" sz="3600" b="1" i="1" dirty="0" smtClean="0">
                <a:solidFill>
                  <a:srgbClr val="FF0000"/>
                </a:solidFill>
              </a:rPr>
              <a:t>camminare insieme</a:t>
            </a:r>
          </a:p>
          <a:p>
            <a:pPr algn="ctr" eaLnBrk="1" hangingPunct="1">
              <a:buFontTx/>
              <a:buNone/>
            </a:pPr>
            <a:r>
              <a:rPr lang="it-IT" altLang="it-IT" sz="3600" i="1" dirty="0" smtClean="0"/>
              <a:t>alla persona che sta vivendo la difficile stagione del soffrire.</a:t>
            </a:r>
            <a:r>
              <a:rPr lang="it-IT" altLang="it-IT" sz="3600" dirty="0" smtClean="0"/>
              <a:t>  </a:t>
            </a:r>
          </a:p>
        </p:txBody>
      </p:sp>
      <p:pic>
        <p:nvPicPr>
          <p:cNvPr id="57347" name="Immagine 4" descr="camminare insie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196752"/>
            <a:ext cx="2519635" cy="356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643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48680"/>
            <a:ext cx="8229600" cy="5760640"/>
          </a:xfrm>
        </p:spPr>
        <p:txBody>
          <a:bodyPr/>
          <a:lstStyle/>
          <a:p>
            <a:pPr marL="0" indent="0" algn="ctr">
              <a:buNone/>
            </a:pPr>
            <a:r>
              <a:rPr lang="it-IT" dirty="0"/>
              <a:t>C</a:t>
            </a:r>
            <a:r>
              <a:rPr lang="it-IT" dirty="0" smtClean="0"/>
              <a:t>he senso ha vivere? C’è un futuro per l’uomo, per noi e per le nuove generazioni? In che direzione orientare le scelte della nostra libertà per un esito buono e felice della vita? Che cosa ci aspetta oltre la soglia della morte?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429000"/>
            <a:ext cx="2743200" cy="2628900"/>
          </a:xfrm>
          <a:prstGeom prst="rect">
            <a:avLst/>
          </a:prstGeom>
        </p:spPr>
      </p:pic>
    </p:spTree>
    <p:extLst>
      <p:ext uri="{BB962C8B-B14F-4D97-AF65-F5344CB8AC3E}">
        <p14:creationId xmlns:p14="http://schemas.microsoft.com/office/powerpoint/2010/main" val="3994682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sz="half" idx="1"/>
          </p:nvPr>
        </p:nvSpPr>
        <p:spPr>
          <a:xfrm>
            <a:off x="539750" y="836613"/>
            <a:ext cx="4176266" cy="4525962"/>
          </a:xfrm>
        </p:spPr>
        <p:txBody>
          <a:bodyPr/>
          <a:lstStyle/>
          <a:p>
            <a:pPr algn="ctr" eaLnBrk="1" hangingPunct="1">
              <a:lnSpc>
                <a:spcPct val="90000"/>
              </a:lnSpc>
              <a:buFontTx/>
              <a:buNone/>
            </a:pPr>
            <a:r>
              <a:rPr lang="it-IT" altLang="it-IT" dirty="0" smtClean="0"/>
              <a:t>Per chi crede </a:t>
            </a:r>
          </a:p>
          <a:p>
            <a:pPr algn="ctr" eaLnBrk="1" hangingPunct="1">
              <a:lnSpc>
                <a:spcPct val="90000"/>
              </a:lnSpc>
              <a:buFontTx/>
              <a:buNone/>
            </a:pPr>
            <a:r>
              <a:rPr lang="it-IT" altLang="it-IT" dirty="0" smtClean="0">
                <a:solidFill>
                  <a:srgbClr val="FF0000"/>
                </a:solidFill>
              </a:rPr>
              <a:t>il</a:t>
            </a:r>
            <a:r>
              <a:rPr lang="it-IT" altLang="it-IT" dirty="0" smtClean="0"/>
              <a:t> </a:t>
            </a:r>
            <a:r>
              <a:rPr lang="it-IT" altLang="it-IT" i="1" dirty="0" smtClean="0">
                <a:solidFill>
                  <a:srgbClr val="FF0000"/>
                </a:solidFill>
              </a:rPr>
              <a:t>camminare insieme</a:t>
            </a:r>
            <a:r>
              <a:rPr lang="it-IT" altLang="it-IT" dirty="0" smtClean="0">
                <a:solidFill>
                  <a:srgbClr val="FF0000"/>
                </a:solidFill>
              </a:rPr>
              <a:t> </a:t>
            </a:r>
          </a:p>
          <a:p>
            <a:pPr algn="ctr" eaLnBrk="1" hangingPunct="1">
              <a:lnSpc>
                <a:spcPct val="90000"/>
              </a:lnSpc>
              <a:buFontTx/>
              <a:buNone/>
            </a:pPr>
            <a:r>
              <a:rPr lang="it-IT" altLang="it-IT" sz="3200" dirty="0" smtClean="0"/>
              <a:t>con chi soffre diventa</a:t>
            </a:r>
            <a:r>
              <a:rPr lang="it-IT" altLang="it-IT" sz="3200" dirty="0" smtClean="0">
                <a:solidFill>
                  <a:srgbClr val="7030A0"/>
                </a:solidFill>
              </a:rPr>
              <a:t> </a:t>
            </a:r>
            <a:r>
              <a:rPr lang="it-IT" altLang="it-IT" sz="3200" i="1" dirty="0" smtClean="0">
                <a:solidFill>
                  <a:srgbClr val="7030A0"/>
                </a:solidFill>
              </a:rPr>
              <a:t>segno</a:t>
            </a:r>
            <a:r>
              <a:rPr lang="it-IT" altLang="it-IT" sz="3200" dirty="0" smtClean="0">
                <a:solidFill>
                  <a:srgbClr val="7030A0"/>
                </a:solidFill>
              </a:rPr>
              <a:t> della presenza di Dio </a:t>
            </a:r>
          </a:p>
          <a:p>
            <a:pPr algn="ctr" eaLnBrk="1" hangingPunct="1">
              <a:lnSpc>
                <a:spcPct val="90000"/>
              </a:lnSpc>
              <a:buFontTx/>
              <a:buNone/>
            </a:pPr>
            <a:r>
              <a:rPr lang="it-IT" altLang="it-IT" sz="3200" dirty="0" smtClean="0"/>
              <a:t>	che accompagna l'uomo in ogni tratto del suo itinerario esistenziale. </a:t>
            </a:r>
          </a:p>
        </p:txBody>
      </p:sp>
      <p:pic>
        <p:nvPicPr>
          <p:cNvPr id="61443" name="Segnaposto contenuto 4" descr="DISCEPOLI.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080" y="980728"/>
            <a:ext cx="2605145" cy="4076006"/>
          </a:xfrm>
        </p:spPr>
      </p:pic>
    </p:spTree>
    <p:extLst>
      <p:ext uri="{BB962C8B-B14F-4D97-AF65-F5344CB8AC3E}">
        <p14:creationId xmlns:p14="http://schemas.microsoft.com/office/powerpoint/2010/main" val="249734464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Segnaposto contenuto 3" descr="luce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42938" y="571500"/>
            <a:ext cx="7748587" cy="5811838"/>
          </a:xfrm>
        </p:spPr>
      </p:pic>
      <p:sp>
        <p:nvSpPr>
          <p:cNvPr id="100355" name="Rettangolo 4"/>
          <p:cNvSpPr>
            <a:spLocks noChangeArrowheads="1"/>
          </p:cNvSpPr>
          <p:nvPr/>
        </p:nvSpPr>
        <p:spPr bwMode="auto">
          <a:xfrm>
            <a:off x="5715000" y="5072063"/>
            <a:ext cx="2292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t-IT" altLang="it-IT" sz="4000" b="1" smtClean="0">
                <a:solidFill>
                  <a:srgbClr val="FF0000"/>
                </a:solidFill>
              </a:rPr>
              <a:t>GRAZIE!</a:t>
            </a:r>
          </a:p>
        </p:txBody>
      </p:sp>
    </p:spTree>
    <p:extLst>
      <p:ext uri="{BB962C8B-B14F-4D97-AF65-F5344CB8AC3E}">
        <p14:creationId xmlns:p14="http://schemas.microsoft.com/office/powerpoint/2010/main" val="991520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contenuto 2"/>
          <p:cNvSpPr>
            <a:spLocks noGrp="1"/>
          </p:cNvSpPr>
          <p:nvPr>
            <p:ph idx="1"/>
          </p:nvPr>
        </p:nvSpPr>
        <p:spPr>
          <a:xfrm>
            <a:off x="457200" y="642938"/>
            <a:ext cx="8229600" cy="5483225"/>
          </a:xfrm>
        </p:spPr>
        <p:txBody>
          <a:bodyPr/>
          <a:lstStyle/>
          <a:p>
            <a:pPr algn="ctr" eaLnBrk="1" hangingPunct="1">
              <a:buNone/>
            </a:pPr>
            <a:r>
              <a:rPr lang="it-IT" altLang="it-IT" dirty="0">
                <a:solidFill>
                  <a:srgbClr val="FF0000"/>
                </a:solidFill>
              </a:rPr>
              <a:t>Afferma </a:t>
            </a:r>
            <a:r>
              <a:rPr lang="it-IT" altLang="it-IT" dirty="0" smtClean="0">
                <a:solidFill>
                  <a:srgbClr val="FF0000"/>
                </a:solidFill>
              </a:rPr>
              <a:t>l’antropologo Luis-Vincent Thomas: </a:t>
            </a:r>
            <a:endParaRPr lang="it-IT" altLang="it-IT" dirty="0">
              <a:solidFill>
                <a:srgbClr val="FF0000"/>
              </a:solidFill>
            </a:endParaRPr>
          </a:p>
          <a:p>
            <a:pPr algn="ctr" eaLnBrk="1" hangingPunct="1">
              <a:buFont typeface="Arial" charset="0"/>
              <a:buNone/>
            </a:pPr>
            <a:r>
              <a:rPr lang="it-IT" altLang="it-IT" dirty="0" smtClean="0">
                <a:solidFill>
                  <a:srgbClr val="00B0F0"/>
                </a:solidFill>
              </a:rPr>
              <a:t>“</a:t>
            </a:r>
            <a:r>
              <a:rPr lang="it-IT" altLang="it-IT" b="1" dirty="0" smtClean="0">
                <a:solidFill>
                  <a:srgbClr val="00B0F0"/>
                </a:solidFill>
              </a:rPr>
              <a:t>Il fallimento di un mondo </a:t>
            </a:r>
            <a:r>
              <a:rPr lang="it-IT" altLang="it-IT" b="1" dirty="0" err="1" smtClean="0">
                <a:solidFill>
                  <a:srgbClr val="00B0F0"/>
                </a:solidFill>
              </a:rPr>
              <a:t>ipertecnicizzato</a:t>
            </a:r>
            <a:r>
              <a:rPr lang="it-IT" altLang="it-IT" b="1" dirty="0" smtClean="0">
                <a:solidFill>
                  <a:srgbClr val="00B0F0"/>
                </a:solidFill>
              </a:rPr>
              <a:t> genera un bisogno immenso di spiritualità”</a:t>
            </a:r>
            <a:r>
              <a:rPr lang="it-IT" altLang="it-IT" baseline="30000" dirty="0" smtClean="0"/>
              <a:t> </a:t>
            </a:r>
            <a:r>
              <a:rPr lang="it-IT" altLang="it-IT" dirty="0" smtClean="0"/>
              <a:t>. </a:t>
            </a:r>
          </a:p>
          <a:p>
            <a:pPr algn="ctr" eaLnBrk="1" hangingPunct="1">
              <a:buFont typeface="Arial" charset="0"/>
              <a:buNone/>
            </a:pPr>
            <a:r>
              <a:rPr lang="it-IT" altLang="it-IT" dirty="0" smtClean="0"/>
              <a:t>	</a:t>
            </a:r>
            <a:endParaRPr lang="it-IT" altLang="it-IT" dirty="0" smtClean="0">
              <a:solidFill>
                <a:srgbClr val="7030A0"/>
              </a:solidFill>
            </a:endParaRPr>
          </a:p>
        </p:txBody>
      </p:sp>
      <p:pic>
        <p:nvPicPr>
          <p:cNvPr id="41987" name="Immagine 3" descr="TECNI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636912"/>
            <a:ext cx="4536504" cy="321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385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57200" y="714375"/>
            <a:ext cx="8229600" cy="5411788"/>
          </a:xfrm>
        </p:spPr>
        <p:txBody>
          <a:bodyPr/>
          <a:lstStyle/>
          <a:p>
            <a:pPr algn="ctr" eaLnBrk="1" hangingPunct="1">
              <a:lnSpc>
                <a:spcPct val="90000"/>
              </a:lnSpc>
              <a:buFont typeface="Arial" charset="0"/>
              <a:buNone/>
            </a:pPr>
            <a:r>
              <a:rPr lang="it-IT" altLang="it-IT" dirty="0" smtClean="0"/>
              <a:t>	 </a:t>
            </a:r>
            <a:r>
              <a:rPr lang="it-IT" altLang="it-IT" dirty="0" smtClean="0">
                <a:solidFill>
                  <a:srgbClr val="7030A0"/>
                </a:solidFill>
              </a:rPr>
              <a:t>E, in effetti, la </a:t>
            </a:r>
            <a:r>
              <a:rPr lang="it-IT" altLang="it-IT" b="1" i="1" dirty="0" smtClean="0">
                <a:solidFill>
                  <a:srgbClr val="FF0000"/>
                </a:solidFill>
              </a:rPr>
              <a:t>questione spirituale</a:t>
            </a:r>
            <a:r>
              <a:rPr lang="it-IT" altLang="it-IT" b="1" dirty="0" smtClean="0">
                <a:solidFill>
                  <a:srgbClr val="FF0000"/>
                </a:solidFill>
              </a:rPr>
              <a:t> </a:t>
            </a:r>
            <a:r>
              <a:rPr lang="it-IT" altLang="it-IT" dirty="0" smtClean="0">
                <a:solidFill>
                  <a:srgbClr val="7030A0"/>
                </a:solidFill>
              </a:rPr>
              <a:t>è tornata</a:t>
            </a:r>
          </a:p>
          <a:p>
            <a:pPr algn="ctr" eaLnBrk="1" hangingPunct="1">
              <a:lnSpc>
                <a:spcPct val="90000"/>
              </a:lnSpc>
              <a:buFont typeface="Arial" charset="0"/>
              <a:buNone/>
            </a:pPr>
            <a:r>
              <a:rPr lang="it-IT" altLang="it-IT" dirty="0" smtClean="0">
                <a:solidFill>
                  <a:srgbClr val="7030A0"/>
                </a:solidFill>
              </a:rPr>
              <a:t>	 in primo piano.</a:t>
            </a:r>
          </a:p>
        </p:txBody>
      </p:sp>
      <p:pic>
        <p:nvPicPr>
          <p:cNvPr id="40963" name="Segnaposto contenuto 4" descr="SPIRITUALITà--.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187624" y="2132856"/>
            <a:ext cx="7095267" cy="3249096"/>
          </a:xfrm>
        </p:spPr>
      </p:pic>
    </p:spTree>
    <p:extLst>
      <p:ext uri="{BB962C8B-B14F-4D97-AF65-F5344CB8AC3E}">
        <p14:creationId xmlns:p14="http://schemas.microsoft.com/office/powerpoint/2010/main" val="718371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Silenzio"/>
          <p:cNvPicPr>
            <a:picLocks noChangeAspect="1" noChangeArrowheads="1"/>
          </p:cNvPicPr>
          <p:nvPr/>
        </p:nvPicPr>
        <p:blipFill>
          <a:blip r:embed="rId2">
            <a:extLst>
              <a:ext uri="{28A0092B-C50C-407E-A947-70E740481C1C}">
                <a14:useLocalDpi xmlns:a14="http://schemas.microsoft.com/office/drawing/2010/main" val="0"/>
              </a:ext>
            </a:extLst>
          </a:blip>
          <a:srcRect t="1335"/>
          <a:stretch>
            <a:fillRect/>
          </a:stretch>
        </p:blipFill>
        <p:spPr bwMode="auto">
          <a:xfrm>
            <a:off x="971550" y="908050"/>
            <a:ext cx="690562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body" idx="1"/>
          </p:nvPr>
        </p:nvSpPr>
        <p:spPr/>
        <p:txBody>
          <a:bodyPr/>
          <a:lstStyle/>
          <a:p>
            <a:pPr eaLnBrk="1" hangingPunct="1">
              <a:buFont typeface="Arial" charset="0"/>
              <a:buNone/>
            </a:pPr>
            <a:r>
              <a:rPr lang="it-IT" altLang="it-IT" b="1" dirty="0" smtClean="0"/>
              <a:t> </a:t>
            </a:r>
          </a:p>
          <a:p>
            <a:pPr algn="ctr" eaLnBrk="1" hangingPunct="1">
              <a:buFont typeface="Arial" charset="0"/>
              <a:buNone/>
            </a:pPr>
            <a:r>
              <a:rPr lang="it-IT" altLang="it-IT" b="1" dirty="0" smtClean="0"/>
              <a:t>	MA…QUALE SPIRITUALITA’?</a:t>
            </a:r>
          </a:p>
          <a:p>
            <a:pPr algn="ctr" eaLnBrk="1" hangingPunct="1"/>
            <a:endParaRPr lang="it-IT" altLang="it-IT" b="1" dirty="0" smtClean="0"/>
          </a:p>
        </p:txBody>
      </p:sp>
    </p:spTree>
    <p:extLst>
      <p:ext uri="{BB962C8B-B14F-4D97-AF65-F5344CB8AC3E}">
        <p14:creationId xmlns:p14="http://schemas.microsoft.com/office/powerpoint/2010/main" val="4219158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836712"/>
            <a:ext cx="8229600" cy="5289451"/>
          </a:xfrm>
        </p:spPr>
        <p:txBody>
          <a:bodyPr/>
          <a:lstStyle/>
          <a:p>
            <a:pPr algn="ctr" eaLnBrk="1" hangingPunct="1">
              <a:lnSpc>
                <a:spcPct val="90000"/>
              </a:lnSpc>
              <a:buFont typeface="Wingdings" pitchFamily="2" charset="2"/>
              <a:buNone/>
            </a:pPr>
            <a:r>
              <a:rPr lang="it-IT" altLang="it-IT" dirty="0" smtClean="0"/>
              <a:t>	Assistiamo, infatti, a un movimento </a:t>
            </a:r>
          </a:p>
          <a:p>
            <a:pPr algn="ctr" eaLnBrk="1" hangingPunct="1">
              <a:lnSpc>
                <a:spcPct val="90000"/>
              </a:lnSpc>
              <a:buFont typeface="Wingdings" pitchFamily="2" charset="2"/>
              <a:buNone/>
            </a:pPr>
            <a:r>
              <a:rPr lang="it-IT" altLang="it-IT" dirty="0" smtClean="0"/>
              <a:t>che tende a far esistere </a:t>
            </a:r>
          </a:p>
          <a:p>
            <a:pPr algn="ctr" eaLnBrk="1" hangingPunct="1">
              <a:lnSpc>
                <a:spcPct val="90000"/>
              </a:lnSpc>
              <a:buFont typeface="Wingdings" pitchFamily="2" charset="2"/>
              <a:buNone/>
            </a:pPr>
            <a:r>
              <a:rPr lang="it-IT" altLang="it-IT" b="1" dirty="0" smtClean="0">
                <a:solidFill>
                  <a:srgbClr val="FF0000"/>
                </a:solidFill>
              </a:rPr>
              <a:t>la spiritualità indipendentemente </a:t>
            </a:r>
          </a:p>
          <a:p>
            <a:pPr algn="ctr" eaLnBrk="1" hangingPunct="1">
              <a:lnSpc>
                <a:spcPct val="90000"/>
              </a:lnSpc>
              <a:buFont typeface="Wingdings" pitchFamily="2" charset="2"/>
              <a:buNone/>
            </a:pPr>
            <a:r>
              <a:rPr lang="it-IT" altLang="it-IT" b="1" dirty="0" smtClean="0">
                <a:solidFill>
                  <a:srgbClr val="FF0000"/>
                </a:solidFill>
              </a:rPr>
              <a:t>dalla religione. </a:t>
            </a:r>
          </a:p>
          <a:p>
            <a:pPr algn="ctr" eaLnBrk="1" hangingPunct="1">
              <a:lnSpc>
                <a:spcPct val="90000"/>
              </a:lnSpc>
              <a:buFont typeface="Wingdings" pitchFamily="2" charset="2"/>
              <a:buNone/>
            </a:pPr>
            <a:r>
              <a:rPr lang="it-IT" altLang="it-IT" dirty="0" smtClean="0"/>
              <a:t>Sempre più numerosi sono </a:t>
            </a:r>
            <a:r>
              <a:rPr lang="it-IT" altLang="it-IT" dirty="0" smtClean="0">
                <a:solidFill>
                  <a:srgbClr val="FF0000"/>
                </a:solidFill>
              </a:rPr>
              <a:t>i non credenti </a:t>
            </a:r>
            <a:r>
              <a:rPr lang="it-IT" altLang="it-IT" dirty="0" smtClean="0"/>
              <a:t>che rivendicano la possibilità di vivere  delle esperienze e dei valori spirituali senza che vi sia alcun riferimento alla religione.  </a:t>
            </a:r>
          </a:p>
          <a:p>
            <a:pPr algn="ctr" eaLnBrk="1" hangingPunct="1">
              <a:lnSpc>
                <a:spcPct val="90000"/>
              </a:lnSpc>
              <a:buFont typeface="Wingdings" pitchFamily="2" charset="2"/>
              <a:buNone/>
            </a:pPr>
            <a:endParaRPr lang="it-IT" altLang="it-IT" dirty="0" smtClean="0"/>
          </a:p>
          <a:p>
            <a:pPr marL="0" indent="0" eaLnBrk="1" hangingPunct="1">
              <a:lnSpc>
                <a:spcPct val="90000"/>
              </a:lnSpc>
              <a:buNone/>
            </a:pPr>
            <a:endParaRPr lang="it-IT" altLang="it-IT" dirty="0" smtClean="0"/>
          </a:p>
        </p:txBody>
      </p:sp>
    </p:spTree>
    <p:extLst>
      <p:ext uri="{BB962C8B-B14F-4D97-AF65-F5344CB8AC3E}">
        <p14:creationId xmlns:p14="http://schemas.microsoft.com/office/powerpoint/2010/main" val="3985682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sz="half" idx="1"/>
          </p:nvPr>
        </p:nvSpPr>
        <p:spPr>
          <a:xfrm>
            <a:off x="457200" y="1124744"/>
            <a:ext cx="4038600" cy="5001419"/>
          </a:xfrm>
        </p:spPr>
        <p:txBody>
          <a:bodyPr/>
          <a:lstStyle/>
          <a:p>
            <a:pPr algn="ctr" eaLnBrk="1" hangingPunct="1">
              <a:buFont typeface="Wingdings" pitchFamily="2" charset="2"/>
              <a:buNone/>
            </a:pPr>
            <a:r>
              <a:rPr lang="it-IT" altLang="it-IT" dirty="0" smtClean="0"/>
              <a:t>	Questa apertura sempre più marcata allo spirituale non è senza ingenerare confusioni. </a:t>
            </a:r>
            <a:r>
              <a:rPr lang="it-IT" altLang="it-IT" dirty="0" smtClean="0">
                <a:solidFill>
                  <a:srgbClr val="FF0000"/>
                </a:solidFill>
              </a:rPr>
              <a:t>Dietro il termine ‘spiritualità’, infatti, si nascondono un’infinità di concezioni differenti, talvolta anche contraddittorie.</a:t>
            </a:r>
          </a:p>
        </p:txBody>
      </p:sp>
      <p:pic>
        <p:nvPicPr>
          <p:cNvPr id="47107" name="Segnaposto contenuto 4" descr="confusion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124744"/>
            <a:ext cx="4005263" cy="4500563"/>
          </a:xfrm>
        </p:spPr>
      </p:pic>
    </p:spTree>
    <p:extLst>
      <p:ext uri="{BB962C8B-B14F-4D97-AF65-F5344CB8AC3E}">
        <p14:creationId xmlns:p14="http://schemas.microsoft.com/office/powerpoint/2010/main" val="1864479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4853136"/>
          </a:xfrm>
        </p:spPr>
        <p:txBody>
          <a:bodyPr>
            <a:normAutofit/>
          </a:bodyPr>
          <a:lstStyle/>
          <a:p>
            <a:pPr marL="0" indent="0" algn="ctr">
              <a:buNone/>
            </a:pPr>
            <a:r>
              <a:rPr lang="it-IT" b="1" dirty="0" smtClean="0">
                <a:solidFill>
                  <a:srgbClr val="7030A0"/>
                </a:solidFill>
              </a:rPr>
              <a:t>NEGLI INCONTRI PRECEDENTI…</a:t>
            </a:r>
          </a:p>
          <a:p>
            <a:pPr marL="0" indent="0" algn="ctr">
              <a:buNone/>
            </a:pPr>
            <a:r>
              <a:rPr lang="it-IT" b="1" dirty="0" smtClean="0">
                <a:solidFill>
                  <a:srgbClr val="0070C0"/>
                </a:solidFill>
              </a:rPr>
              <a:t>*L’umanizzazione </a:t>
            </a:r>
            <a:r>
              <a:rPr lang="it-IT" b="1" dirty="0">
                <a:solidFill>
                  <a:srgbClr val="0070C0"/>
                </a:solidFill>
              </a:rPr>
              <a:t>del mondo della </a:t>
            </a:r>
            <a:r>
              <a:rPr lang="it-IT" b="1" dirty="0" smtClean="0">
                <a:solidFill>
                  <a:srgbClr val="0070C0"/>
                </a:solidFill>
              </a:rPr>
              <a:t>salute</a:t>
            </a:r>
            <a:endParaRPr lang="it-IT" b="1" dirty="0">
              <a:solidFill>
                <a:srgbClr val="0070C0"/>
              </a:solidFill>
            </a:endParaRPr>
          </a:p>
          <a:p>
            <a:pPr marL="0" indent="0" algn="ctr">
              <a:buNone/>
            </a:pPr>
            <a:r>
              <a:rPr lang="it-IT" b="1" dirty="0" smtClean="0">
                <a:solidFill>
                  <a:srgbClr val="00B050"/>
                </a:solidFill>
              </a:rPr>
              <a:t>*Uno </a:t>
            </a:r>
            <a:r>
              <a:rPr lang="it-IT" b="1" dirty="0">
                <a:solidFill>
                  <a:srgbClr val="00B050"/>
                </a:solidFill>
              </a:rPr>
              <a:t>sguardo all’antropologia medica</a:t>
            </a:r>
          </a:p>
          <a:p>
            <a:pPr marL="0" indent="0" algn="ctr">
              <a:buNone/>
            </a:pPr>
            <a:r>
              <a:rPr lang="it-IT" b="1" dirty="0" smtClean="0">
                <a:solidFill>
                  <a:srgbClr val="002060"/>
                </a:solidFill>
              </a:rPr>
              <a:t>*Rapporto </a:t>
            </a:r>
            <a:r>
              <a:rPr lang="it-IT" b="1" dirty="0">
                <a:solidFill>
                  <a:srgbClr val="002060"/>
                </a:solidFill>
              </a:rPr>
              <a:t>tra gli operatori e il malato </a:t>
            </a:r>
            <a:endParaRPr lang="it-IT" b="1" dirty="0" smtClean="0">
              <a:solidFill>
                <a:srgbClr val="002060"/>
              </a:solidFill>
            </a:endParaRPr>
          </a:p>
          <a:p>
            <a:pPr marL="0" indent="0" algn="ctr">
              <a:buNone/>
            </a:pPr>
            <a:r>
              <a:rPr lang="it-IT" b="1" dirty="0" smtClean="0">
                <a:solidFill>
                  <a:srgbClr val="002060"/>
                </a:solidFill>
              </a:rPr>
              <a:t>e/o </a:t>
            </a:r>
            <a:r>
              <a:rPr lang="it-IT" b="1" dirty="0">
                <a:solidFill>
                  <a:srgbClr val="002060"/>
                </a:solidFill>
              </a:rPr>
              <a:t>i suoi familiar</a:t>
            </a:r>
            <a:r>
              <a:rPr lang="it-IT" b="1" dirty="0">
                <a:solidFill>
                  <a:srgbClr val="0070C0"/>
                </a:solidFill>
              </a:rPr>
              <a:t>i</a:t>
            </a:r>
          </a:p>
          <a:p>
            <a:pPr marL="0" indent="0" algn="ctr">
              <a:buNone/>
            </a:pPr>
            <a:endParaRPr lang="it-IT" b="1" dirty="0" smtClean="0">
              <a:solidFill>
                <a:srgbClr val="0070C0"/>
              </a:solidFill>
            </a:endParaRPr>
          </a:p>
          <a:p>
            <a:pPr marL="3657600" lvl="8" indent="0" algn="ctr">
              <a:buNone/>
            </a:pPr>
            <a:endParaRPr lang="it-IT" dirty="0"/>
          </a:p>
        </p:txBody>
      </p:sp>
      <p:pic>
        <p:nvPicPr>
          <p:cNvPr id="6" name="Segnaposto contenuto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267744" y="4725144"/>
            <a:ext cx="2471848" cy="1701929"/>
          </a:xfr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60648"/>
            <a:ext cx="1943472" cy="11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5" y="4725144"/>
            <a:ext cx="2070909" cy="1728192"/>
          </a:xfrm>
          <a:prstGeom prst="rect">
            <a:avLst/>
          </a:prstGeom>
        </p:spPr>
      </p:pic>
    </p:spTree>
    <p:extLst>
      <p:ext uri="{BB962C8B-B14F-4D97-AF65-F5344CB8AC3E}">
        <p14:creationId xmlns:p14="http://schemas.microsoft.com/office/powerpoint/2010/main" val="342703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sz="half" idx="1"/>
          </p:nvPr>
        </p:nvSpPr>
        <p:spPr>
          <a:xfrm>
            <a:off x="457200" y="571500"/>
            <a:ext cx="4042792" cy="5665812"/>
          </a:xfrm>
        </p:spPr>
        <p:txBody>
          <a:bodyPr/>
          <a:lstStyle/>
          <a:p>
            <a:pPr algn="ctr" eaLnBrk="1" hangingPunct="1">
              <a:buFont typeface="Wingdings" pitchFamily="2" charset="2"/>
              <a:buNone/>
            </a:pPr>
            <a:r>
              <a:rPr lang="it-IT" altLang="it-IT" dirty="0" smtClean="0"/>
              <a:t>	Tenendo conto di questa situazione, appare utile operare alcuni chiarimenti, distinguendo tra </a:t>
            </a:r>
            <a:r>
              <a:rPr lang="it-IT" altLang="it-IT" b="1" dirty="0" smtClean="0">
                <a:solidFill>
                  <a:srgbClr val="FF0000"/>
                </a:solidFill>
              </a:rPr>
              <a:t>spiritualità umana, </a:t>
            </a:r>
            <a:r>
              <a:rPr lang="it-IT" altLang="it-IT" b="1" dirty="0" smtClean="0">
                <a:solidFill>
                  <a:srgbClr val="7030A0"/>
                </a:solidFill>
              </a:rPr>
              <a:t>spiritualità religiosa </a:t>
            </a:r>
          </a:p>
          <a:p>
            <a:pPr algn="ctr" eaLnBrk="1" hangingPunct="1">
              <a:buFont typeface="Wingdings" pitchFamily="2" charset="2"/>
              <a:buNone/>
            </a:pPr>
            <a:r>
              <a:rPr lang="it-IT" altLang="it-IT" b="1" dirty="0">
                <a:solidFill>
                  <a:srgbClr val="7030A0"/>
                </a:solidFill>
              </a:rPr>
              <a:t>	</a:t>
            </a:r>
            <a:r>
              <a:rPr lang="it-IT" altLang="it-IT" b="1" dirty="0" smtClean="0">
                <a:solidFill>
                  <a:srgbClr val="0070C0"/>
                </a:solidFill>
              </a:rPr>
              <a:t>e spiritualità confessionale, </a:t>
            </a:r>
          </a:p>
          <a:p>
            <a:pPr algn="ctr" eaLnBrk="1" hangingPunct="1">
              <a:buFont typeface="Wingdings" pitchFamily="2" charset="2"/>
              <a:buNone/>
            </a:pPr>
            <a:r>
              <a:rPr lang="it-IT" altLang="it-IT" dirty="0">
                <a:solidFill>
                  <a:srgbClr val="FF0000"/>
                </a:solidFill>
              </a:rPr>
              <a:t>	</a:t>
            </a:r>
            <a:r>
              <a:rPr lang="it-IT" altLang="it-IT" dirty="0" smtClean="0"/>
              <a:t>cioè determinata dall’adesione ad un particolare </a:t>
            </a:r>
            <a:r>
              <a:rPr lang="it-IT" altLang="it-IT" i="1" dirty="0" smtClean="0"/>
              <a:t>credo</a:t>
            </a:r>
            <a:r>
              <a:rPr lang="it-IT" altLang="it-IT" dirty="0" smtClean="0"/>
              <a:t> religioso.</a:t>
            </a:r>
          </a:p>
          <a:p>
            <a:pPr eaLnBrk="1" hangingPunct="1">
              <a:buFont typeface="Wingdings" pitchFamily="2" charset="2"/>
              <a:buNone/>
            </a:pPr>
            <a:r>
              <a:rPr lang="it-IT" altLang="it-IT" dirty="0" smtClean="0"/>
              <a:t> </a:t>
            </a:r>
          </a:p>
        </p:txBody>
      </p:sp>
      <p:pic>
        <p:nvPicPr>
          <p:cNvPr id="48131" name="Immagine 5" descr="CANDEL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988" y="655794"/>
            <a:ext cx="2909887"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359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contenuto 2"/>
          <p:cNvSpPr>
            <a:spLocks noGrp="1"/>
          </p:cNvSpPr>
          <p:nvPr>
            <p:ph idx="1"/>
          </p:nvPr>
        </p:nvSpPr>
        <p:spPr>
          <a:xfrm>
            <a:off x="457200" y="571500"/>
            <a:ext cx="8229600" cy="5554663"/>
          </a:xfrm>
        </p:spPr>
        <p:txBody>
          <a:bodyPr/>
          <a:lstStyle/>
          <a:p>
            <a:pPr algn="ctr" eaLnBrk="1" hangingPunct="1">
              <a:buFont typeface="Arial" charset="0"/>
              <a:buNone/>
            </a:pPr>
            <a:r>
              <a:rPr lang="it-IT" altLang="it-IT" sz="2800" b="1" dirty="0" smtClean="0">
                <a:solidFill>
                  <a:srgbClr val="FF0000"/>
                </a:solidFill>
              </a:rPr>
              <a:t>SPIRITUALITÀ UMANA</a:t>
            </a:r>
          </a:p>
          <a:p>
            <a:pPr algn="ctr" eaLnBrk="1" hangingPunct="1">
              <a:buFont typeface="Arial" charset="0"/>
              <a:buNone/>
            </a:pPr>
            <a:r>
              <a:rPr lang="it-IT" altLang="it-IT" sz="2800" b="1" dirty="0" smtClean="0">
                <a:solidFill>
                  <a:srgbClr val="00B0F0"/>
                </a:solidFill>
              </a:rPr>
              <a:t>…è l’insieme delle ispirazioni e delle convinzioni con cui una persona elabora il suo progetto di vita e l'insieme delle azioni e delle espressioni personali con cui concretizza quel progetto di vita. </a:t>
            </a:r>
          </a:p>
        </p:txBody>
      </p:sp>
      <p:pic>
        <p:nvPicPr>
          <p:cNvPr id="49155" name="Segnaposto contenuto 5" descr="image0077777.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27784" y="3068960"/>
            <a:ext cx="4000500" cy="3000375"/>
          </a:xfrm>
        </p:spPr>
      </p:pic>
    </p:spTree>
    <p:extLst>
      <p:ext uri="{BB962C8B-B14F-4D97-AF65-F5344CB8AC3E}">
        <p14:creationId xmlns:p14="http://schemas.microsoft.com/office/powerpoint/2010/main" val="3322713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Oppure…</a:t>
            </a:r>
            <a:endParaRPr lang="it-IT" dirty="0">
              <a:solidFill>
                <a:srgbClr val="FF0000"/>
              </a:solidFill>
            </a:endParaRPr>
          </a:p>
        </p:txBody>
      </p:sp>
      <p:sp>
        <p:nvSpPr>
          <p:cNvPr id="3" name="Segnaposto contenuto 2"/>
          <p:cNvSpPr>
            <a:spLocks noGrp="1"/>
          </p:cNvSpPr>
          <p:nvPr>
            <p:ph sz="half" idx="1"/>
          </p:nvPr>
        </p:nvSpPr>
        <p:spPr>
          <a:xfrm>
            <a:off x="251520" y="1556792"/>
            <a:ext cx="4038600" cy="4525963"/>
          </a:xfrm>
        </p:spPr>
        <p:txBody>
          <a:bodyPr/>
          <a:lstStyle/>
          <a:p>
            <a:pPr marL="0" indent="0" algn="ctr">
              <a:buNone/>
            </a:pPr>
            <a:r>
              <a:rPr lang="it-IT" b="1" dirty="0" smtClean="0">
                <a:solidFill>
                  <a:srgbClr val="7030A0"/>
                </a:solidFill>
              </a:rPr>
              <a:t> …la spiritualità </a:t>
            </a:r>
          </a:p>
          <a:p>
            <a:pPr marL="0" indent="0" algn="ctr">
              <a:buNone/>
            </a:pPr>
            <a:r>
              <a:rPr lang="it-IT" dirty="0" smtClean="0"/>
              <a:t>è l'atteggiamento fondamentale, pratico ed esistenziale di un uomo...come espressione della sua interpretazione eticamente impegnata della esistenza. </a:t>
            </a:r>
            <a:endParaRPr lang="it-IT" dirty="0"/>
          </a:p>
        </p:txBody>
      </p:sp>
      <p:pic>
        <p:nvPicPr>
          <p:cNvPr id="8" name="Segnaposto contenuto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56410" y="1628800"/>
            <a:ext cx="4580066" cy="3312368"/>
          </a:xfrm>
        </p:spPr>
      </p:pic>
    </p:spTree>
    <p:extLst>
      <p:ext uri="{BB962C8B-B14F-4D97-AF65-F5344CB8AC3E}">
        <p14:creationId xmlns:p14="http://schemas.microsoft.com/office/powerpoint/2010/main" val="409292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sz="half" idx="1"/>
          </p:nvPr>
        </p:nvSpPr>
        <p:spPr>
          <a:xfrm>
            <a:off x="457200" y="642938"/>
            <a:ext cx="4038600" cy="5483225"/>
          </a:xfrm>
        </p:spPr>
        <p:txBody>
          <a:bodyPr/>
          <a:lstStyle/>
          <a:p>
            <a:pPr algn="ctr" eaLnBrk="1" hangingPunct="1">
              <a:buFont typeface="Wingdings" pitchFamily="2" charset="2"/>
              <a:buNone/>
            </a:pPr>
            <a:r>
              <a:rPr lang="it-IT" altLang="it-IT" dirty="0" smtClean="0"/>
              <a:t>	</a:t>
            </a:r>
            <a:r>
              <a:rPr lang="it-IT" altLang="it-IT" sz="4000" dirty="0" smtClean="0">
                <a:solidFill>
                  <a:srgbClr val="FF0000"/>
                </a:solidFill>
              </a:rPr>
              <a:t>Ancora:</a:t>
            </a:r>
            <a:endParaRPr lang="it-IT" altLang="it-IT" dirty="0" smtClean="0">
              <a:solidFill>
                <a:srgbClr val="FF0000"/>
              </a:solidFill>
            </a:endParaRPr>
          </a:p>
          <a:p>
            <a:pPr algn="ctr" eaLnBrk="1" hangingPunct="1">
              <a:buFont typeface="Wingdings" pitchFamily="2" charset="2"/>
              <a:buNone/>
            </a:pPr>
            <a:r>
              <a:rPr lang="it-IT" altLang="it-IT" dirty="0" smtClean="0">
                <a:solidFill>
                  <a:srgbClr val="7030A0"/>
                </a:solidFill>
              </a:rPr>
              <a:t> </a:t>
            </a:r>
          </a:p>
          <a:p>
            <a:pPr algn="ctr" eaLnBrk="1" hangingPunct="1">
              <a:buFont typeface="Wingdings" pitchFamily="2" charset="2"/>
              <a:buNone/>
            </a:pPr>
            <a:r>
              <a:rPr lang="it-IT" altLang="it-IT" sz="2400" b="1" i="1" dirty="0" smtClean="0">
                <a:solidFill>
                  <a:srgbClr val="7030A0"/>
                </a:solidFill>
              </a:rPr>
              <a:t>“La spiritualità è quello spazio in se stessi, spazio non codificato in cui ogni individuo, s’interroga sul senso della sua vita, della sua presenza nel mondo, sulla eventualità di una trascendenza</a:t>
            </a:r>
            <a:r>
              <a:rPr lang="it-IT" altLang="it-IT" sz="2400" b="1" i="1" dirty="0" smtClean="0">
                <a:solidFill>
                  <a:srgbClr val="00B0F0"/>
                </a:solidFill>
              </a:rPr>
              <a:t>.</a:t>
            </a:r>
          </a:p>
        </p:txBody>
      </p:sp>
      <p:pic>
        <p:nvPicPr>
          <p:cNvPr id="50179" name="Segnaposto contenuto 4" descr="uomo che pensa.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016" y="836712"/>
            <a:ext cx="3720252" cy="4810894"/>
          </a:xfrm>
        </p:spPr>
      </p:pic>
    </p:spTree>
    <p:extLst>
      <p:ext uri="{BB962C8B-B14F-4D97-AF65-F5344CB8AC3E}">
        <p14:creationId xmlns:p14="http://schemas.microsoft.com/office/powerpoint/2010/main" val="2643801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contenuto 2"/>
          <p:cNvSpPr>
            <a:spLocks noGrp="1"/>
          </p:cNvSpPr>
          <p:nvPr>
            <p:ph idx="1"/>
          </p:nvPr>
        </p:nvSpPr>
        <p:spPr/>
        <p:txBody>
          <a:bodyPr/>
          <a:lstStyle/>
          <a:p>
            <a:pPr algn="ctr" eaLnBrk="1" hangingPunct="1">
              <a:buFont typeface="Arial" charset="0"/>
              <a:buNone/>
            </a:pPr>
            <a:r>
              <a:rPr lang="it-IT" altLang="it-IT" i="1" dirty="0" smtClean="0"/>
              <a:t>	</a:t>
            </a:r>
          </a:p>
          <a:p>
            <a:pPr algn="ctr" eaLnBrk="1" hangingPunct="1">
              <a:buFont typeface="Arial" charset="0"/>
              <a:buNone/>
            </a:pPr>
            <a:r>
              <a:rPr lang="it-IT" altLang="it-IT" sz="2400" b="1" i="1" dirty="0">
                <a:solidFill>
                  <a:srgbClr val="00B0F0"/>
                </a:solidFill>
              </a:rPr>
              <a:t>	</a:t>
            </a:r>
            <a:endParaRPr lang="it-IT" altLang="it-IT" dirty="0" smtClean="0"/>
          </a:p>
        </p:txBody>
      </p:sp>
      <p:sp>
        <p:nvSpPr>
          <p:cNvPr id="3" name="Segnaposto contenuto 2"/>
          <p:cNvSpPr>
            <a:spLocks noGrp="1"/>
          </p:cNvSpPr>
          <p:nvPr>
            <p:ph sz="half" idx="4294967295"/>
          </p:nvPr>
        </p:nvSpPr>
        <p:spPr>
          <a:xfrm>
            <a:off x="539552" y="692696"/>
            <a:ext cx="8604448" cy="5433467"/>
          </a:xfrm>
        </p:spPr>
        <p:txBody>
          <a:bodyPr/>
          <a:lstStyle/>
          <a:p>
            <a:pPr algn="ctr" eaLnBrk="1" hangingPunct="1">
              <a:buNone/>
            </a:pPr>
            <a:r>
              <a:rPr lang="it-IT" altLang="it-IT" sz="2400" b="1" i="1" dirty="0">
                <a:solidFill>
                  <a:srgbClr val="00B0F0"/>
                </a:solidFill>
              </a:rPr>
              <a:t>Questa domanda di senso, </a:t>
            </a:r>
            <a:r>
              <a:rPr lang="it-IT" altLang="it-IT" sz="2400" b="1" i="1" dirty="0" smtClean="0">
                <a:solidFill>
                  <a:srgbClr val="00B0F0"/>
                </a:solidFill>
              </a:rPr>
              <a:t>che </a:t>
            </a:r>
            <a:r>
              <a:rPr lang="it-IT" altLang="it-IT" sz="2400" b="1" i="1" dirty="0">
                <a:solidFill>
                  <a:srgbClr val="00B0F0"/>
                </a:solidFill>
              </a:rPr>
              <a:t>segna la </a:t>
            </a:r>
            <a:r>
              <a:rPr lang="it-IT" altLang="it-IT" sz="2400" b="1" i="1" dirty="0" smtClean="0">
                <a:solidFill>
                  <a:srgbClr val="00B0F0"/>
                </a:solidFill>
              </a:rPr>
              <a:t>specificità </a:t>
            </a:r>
          </a:p>
          <a:p>
            <a:pPr algn="ctr" eaLnBrk="1" hangingPunct="1">
              <a:buNone/>
            </a:pPr>
            <a:r>
              <a:rPr lang="it-IT" altLang="it-IT" sz="2400" b="1" i="1" dirty="0" smtClean="0">
                <a:solidFill>
                  <a:srgbClr val="00B0F0"/>
                </a:solidFill>
              </a:rPr>
              <a:t>dell’uomo </a:t>
            </a:r>
            <a:r>
              <a:rPr lang="it-IT" altLang="it-IT" sz="2400" b="1" i="1" dirty="0">
                <a:solidFill>
                  <a:srgbClr val="00B0F0"/>
                </a:solidFill>
              </a:rPr>
              <a:t>è presente durante </a:t>
            </a:r>
            <a:r>
              <a:rPr lang="it-IT" altLang="it-IT" sz="2400" b="1" i="1" dirty="0" smtClean="0">
                <a:solidFill>
                  <a:srgbClr val="00B0F0"/>
                </a:solidFill>
              </a:rPr>
              <a:t>tutto </a:t>
            </a:r>
            <a:r>
              <a:rPr lang="it-IT" altLang="it-IT" sz="2400" b="1" i="1" dirty="0">
                <a:solidFill>
                  <a:srgbClr val="00B0F0"/>
                </a:solidFill>
              </a:rPr>
              <a:t>il percorso </a:t>
            </a:r>
            <a:endParaRPr lang="it-IT" altLang="it-IT" sz="2400" b="1" i="1" dirty="0" smtClean="0">
              <a:solidFill>
                <a:srgbClr val="00B0F0"/>
              </a:solidFill>
            </a:endParaRPr>
          </a:p>
          <a:p>
            <a:pPr algn="ctr" eaLnBrk="1" hangingPunct="1">
              <a:buNone/>
            </a:pPr>
            <a:r>
              <a:rPr lang="it-IT" altLang="it-IT" sz="2400" b="1" i="1" dirty="0" smtClean="0">
                <a:solidFill>
                  <a:srgbClr val="00B0F0"/>
                </a:solidFill>
              </a:rPr>
              <a:t>di </a:t>
            </a:r>
            <a:r>
              <a:rPr lang="it-IT" altLang="it-IT" sz="2400" b="1" i="1" dirty="0">
                <a:solidFill>
                  <a:srgbClr val="00B0F0"/>
                </a:solidFill>
              </a:rPr>
              <a:t>una vita, anche se si </a:t>
            </a:r>
            <a:r>
              <a:rPr lang="it-IT" altLang="it-IT" sz="2400" b="1" i="1" dirty="0" smtClean="0">
                <a:solidFill>
                  <a:srgbClr val="00B0F0"/>
                </a:solidFill>
              </a:rPr>
              <a:t>accentua </a:t>
            </a:r>
          </a:p>
          <a:p>
            <a:pPr algn="ctr" eaLnBrk="1" hangingPunct="1">
              <a:buNone/>
            </a:pPr>
            <a:r>
              <a:rPr lang="it-IT" altLang="it-IT" sz="2400" b="1" i="1" dirty="0" smtClean="0">
                <a:solidFill>
                  <a:srgbClr val="00B0F0"/>
                </a:solidFill>
              </a:rPr>
              <a:t> </a:t>
            </a:r>
            <a:r>
              <a:rPr lang="it-IT" altLang="it-IT" sz="2400" b="1" i="1" dirty="0" smtClean="0">
                <a:solidFill>
                  <a:srgbClr val="FF0000"/>
                </a:solidFill>
              </a:rPr>
              <a:t>specialmente nei </a:t>
            </a:r>
            <a:r>
              <a:rPr lang="it-IT" altLang="it-IT" sz="2400" b="1" i="1" dirty="0">
                <a:solidFill>
                  <a:srgbClr val="FF0000"/>
                </a:solidFill>
              </a:rPr>
              <a:t>momenti di sofferenza </a:t>
            </a:r>
            <a:endParaRPr lang="it-IT" altLang="it-IT" sz="2400" b="1" i="1" dirty="0" smtClean="0">
              <a:solidFill>
                <a:srgbClr val="FF0000"/>
              </a:solidFill>
            </a:endParaRPr>
          </a:p>
          <a:p>
            <a:pPr algn="ctr" eaLnBrk="1" hangingPunct="1">
              <a:buNone/>
            </a:pPr>
            <a:r>
              <a:rPr lang="it-IT" altLang="it-IT" sz="2400" b="1" i="1" dirty="0" smtClean="0">
                <a:solidFill>
                  <a:srgbClr val="FF0000"/>
                </a:solidFill>
              </a:rPr>
              <a:t>e </a:t>
            </a:r>
            <a:r>
              <a:rPr lang="it-IT" altLang="it-IT" sz="2400" b="1" i="1" dirty="0">
                <a:solidFill>
                  <a:srgbClr val="FF0000"/>
                </a:solidFill>
              </a:rPr>
              <a:t>	nella vicinanza </a:t>
            </a:r>
            <a:r>
              <a:rPr lang="it-IT" altLang="it-IT" sz="2400" b="1" i="1" dirty="0" smtClean="0">
                <a:solidFill>
                  <a:srgbClr val="FF0000"/>
                </a:solidFill>
              </a:rPr>
              <a:t>della </a:t>
            </a:r>
            <a:r>
              <a:rPr lang="it-IT" altLang="it-IT" sz="2400" b="1" i="1" dirty="0">
                <a:solidFill>
                  <a:srgbClr val="FF0000"/>
                </a:solidFill>
              </a:rPr>
              <a:t>morte”.</a:t>
            </a:r>
          </a:p>
          <a:p>
            <a:endParaRPr lang="it-IT"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745" y="3212976"/>
            <a:ext cx="5400600" cy="248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214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C. </a:t>
            </a:r>
            <a:r>
              <a:rPr lang="it-IT" dirty="0" err="1" smtClean="0">
                <a:solidFill>
                  <a:srgbClr val="FF0000"/>
                </a:solidFill>
              </a:rPr>
              <a:t>Jung</a:t>
            </a:r>
            <a:r>
              <a:rPr lang="it-IT" dirty="0" smtClean="0">
                <a:solidFill>
                  <a:srgbClr val="FF0000"/>
                </a:solidFill>
              </a:rPr>
              <a:t> ha scritto:</a:t>
            </a:r>
            <a:endParaRPr lang="it-IT" dirty="0">
              <a:solidFill>
                <a:srgbClr val="FF0000"/>
              </a:solidFill>
            </a:endParaRPr>
          </a:p>
        </p:txBody>
      </p:sp>
      <p:sp>
        <p:nvSpPr>
          <p:cNvPr id="56322" name="Segnaposto contenuto 2"/>
          <p:cNvSpPr>
            <a:spLocks noGrp="1"/>
          </p:cNvSpPr>
          <p:nvPr>
            <p:ph idx="1"/>
          </p:nvPr>
        </p:nvSpPr>
        <p:spPr/>
        <p:txBody>
          <a:bodyPr/>
          <a:lstStyle/>
          <a:p>
            <a:pPr algn="ctr" eaLnBrk="1" hangingPunct="1">
              <a:buFont typeface="Arial" charset="0"/>
              <a:buNone/>
            </a:pPr>
            <a:r>
              <a:rPr lang="it-IT" altLang="it-IT" dirty="0" smtClean="0"/>
              <a:t>	“</a:t>
            </a:r>
            <a:r>
              <a:rPr lang="it-IT" altLang="it-IT" sz="2800" dirty="0" smtClean="0"/>
              <a:t>Fra tutti i miei pazienti nella seconda parte della loro vita, diciamo al di sopra dei 35 anni, non ce n’è stato uno solo il cui problema, in ultima analisi, non fosse quello di trovare una </a:t>
            </a:r>
            <a:r>
              <a:rPr lang="it-IT" altLang="it-IT" sz="2800" dirty="0" smtClean="0">
                <a:solidFill>
                  <a:srgbClr val="FF0000"/>
                </a:solidFill>
              </a:rPr>
              <a:t>dimensione </a:t>
            </a:r>
            <a:r>
              <a:rPr lang="it-IT" altLang="it-IT" sz="2800" i="1" dirty="0" smtClean="0">
                <a:solidFill>
                  <a:srgbClr val="FF0000"/>
                </a:solidFill>
              </a:rPr>
              <a:t>religiosa </a:t>
            </a:r>
            <a:r>
              <a:rPr lang="it-IT" altLang="it-IT" sz="2800" dirty="0" smtClean="0"/>
              <a:t>alla propria vita</a:t>
            </a:r>
            <a:r>
              <a:rPr lang="it-IT" altLang="it-IT" sz="2800" dirty="0" smtClean="0">
                <a:solidFill>
                  <a:srgbClr val="0070C0"/>
                </a:solidFill>
              </a:rPr>
              <a:t>. E questo indipendentemente dall’adesione a una credenza particolare o alla appartenenza ad una Chiesa”.</a:t>
            </a:r>
            <a:endParaRPr lang="it-IT" altLang="it-IT" sz="2800" baseline="30000" dirty="0" smtClean="0">
              <a:solidFill>
                <a:srgbClr val="0070C0"/>
              </a:solidFill>
            </a:endParaRPr>
          </a:p>
          <a:p>
            <a:pPr algn="ctr" eaLnBrk="1" hangingPunct="1">
              <a:buFont typeface="Arial" charset="0"/>
              <a:buNone/>
            </a:pPr>
            <a:r>
              <a:rPr lang="it-IT" altLang="it-IT" baseline="30000" dirty="0" smtClean="0">
                <a:solidFill>
                  <a:srgbClr val="002060"/>
                </a:solidFill>
              </a:rPr>
              <a:t> </a:t>
            </a:r>
            <a:endParaRPr lang="it-IT" altLang="it-IT" dirty="0" smtClean="0">
              <a:solidFill>
                <a:srgbClr val="002060"/>
              </a:solidFill>
            </a:endParaRPr>
          </a:p>
          <a:p>
            <a:pPr eaLnBrk="1" hangingPunct="1"/>
            <a:endParaRPr lang="it-IT" altLang="it-IT" dirty="0" smtClean="0"/>
          </a:p>
        </p:txBody>
      </p:sp>
      <p:pic>
        <p:nvPicPr>
          <p:cNvPr id="56323" name="Immagine 2" descr="jun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3178" y="4792190"/>
            <a:ext cx="14287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263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contenuto 2"/>
          <p:cNvSpPr>
            <a:spLocks noGrp="1"/>
          </p:cNvSpPr>
          <p:nvPr>
            <p:ph sz="half" idx="1"/>
          </p:nvPr>
        </p:nvSpPr>
        <p:spPr>
          <a:xfrm>
            <a:off x="179512" y="980728"/>
            <a:ext cx="4038600" cy="5126038"/>
          </a:xfrm>
        </p:spPr>
        <p:txBody>
          <a:bodyPr/>
          <a:lstStyle/>
          <a:p>
            <a:pPr algn="ctr" eaLnBrk="1" hangingPunct="1">
              <a:buFont typeface="Arial" charset="0"/>
              <a:buNone/>
            </a:pPr>
            <a:r>
              <a:rPr lang="it-IT" altLang="it-IT" dirty="0" smtClean="0"/>
              <a:t>	 La </a:t>
            </a:r>
            <a:r>
              <a:rPr lang="it-IT" altLang="it-IT" b="1" i="1" dirty="0" smtClean="0">
                <a:solidFill>
                  <a:srgbClr val="FF0000"/>
                </a:solidFill>
              </a:rPr>
              <a:t>spiritualità</a:t>
            </a:r>
            <a:r>
              <a:rPr lang="it-IT" altLang="it-IT" b="1" dirty="0" smtClean="0">
                <a:solidFill>
                  <a:srgbClr val="FF0000"/>
                </a:solidFill>
              </a:rPr>
              <a:t> </a:t>
            </a:r>
            <a:r>
              <a:rPr lang="it-IT" altLang="it-IT" dirty="0" smtClean="0"/>
              <a:t>si pone come </a:t>
            </a:r>
            <a:r>
              <a:rPr lang="it-IT" altLang="it-IT" dirty="0" smtClean="0">
                <a:solidFill>
                  <a:srgbClr val="0070C0"/>
                </a:solidFill>
              </a:rPr>
              <a:t>polo unificatore </a:t>
            </a:r>
            <a:r>
              <a:rPr lang="it-IT" altLang="it-IT" dirty="0" smtClean="0"/>
              <a:t>di tutti gli aspetti della vita umana e come </a:t>
            </a:r>
            <a:r>
              <a:rPr lang="it-IT" altLang="it-IT" dirty="0" smtClean="0">
                <a:solidFill>
                  <a:srgbClr val="7030A0"/>
                </a:solidFill>
              </a:rPr>
              <a:t>risposta</a:t>
            </a:r>
            <a:r>
              <a:rPr lang="it-IT" altLang="it-IT" dirty="0" smtClean="0"/>
              <a:t> al bisogno  di senso, di armonia, di pienezza, di vita pienamente riuscita, di </a:t>
            </a:r>
            <a:r>
              <a:rPr lang="it-IT" altLang="it-IT" b="1" dirty="0" smtClean="0">
                <a:solidFill>
                  <a:srgbClr val="FF0000"/>
                </a:solidFill>
              </a:rPr>
              <a:t>trascendenza, intesa come auto-superamento</a:t>
            </a:r>
          </a:p>
          <a:p>
            <a:pPr eaLnBrk="1" hangingPunct="1"/>
            <a:endParaRPr lang="it-IT" altLang="it-IT" dirty="0" smtClean="0"/>
          </a:p>
          <a:p>
            <a:pPr eaLnBrk="1" hangingPunct="1"/>
            <a:endParaRPr lang="it-IT" altLang="it-IT" dirty="0" smtClean="0"/>
          </a:p>
        </p:txBody>
      </p:sp>
      <p:pic>
        <p:nvPicPr>
          <p:cNvPr id="54275" name="Picture 5" descr="C:\Documents and Settings\user\Documenti\Immagini DESKOPbis\rosne go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918" y="980728"/>
            <a:ext cx="488308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47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268760"/>
            <a:ext cx="4038600" cy="4857403"/>
          </a:xfrm>
        </p:spPr>
        <p:txBody>
          <a:bodyPr/>
          <a:lstStyle/>
          <a:p>
            <a:pPr marL="0" indent="0" algn="ctr">
              <a:buNone/>
            </a:pPr>
            <a:endParaRPr lang="it-IT" dirty="0" smtClean="0"/>
          </a:p>
          <a:p>
            <a:pPr marL="0" indent="0" algn="ctr">
              <a:buNone/>
            </a:pPr>
            <a:r>
              <a:rPr lang="it-IT" dirty="0" smtClean="0"/>
              <a:t>La </a:t>
            </a:r>
            <a:r>
              <a:rPr lang="it-IT" dirty="0"/>
              <a:t>spiritualità è </a:t>
            </a:r>
            <a:r>
              <a:rPr lang="it-IT" dirty="0" smtClean="0"/>
              <a:t>da vedersi </a:t>
            </a:r>
            <a:r>
              <a:rPr lang="it-IT" dirty="0"/>
              <a:t>come un processo in due fasi: </a:t>
            </a:r>
            <a:r>
              <a:rPr lang="it-IT" b="1" i="1" dirty="0">
                <a:solidFill>
                  <a:srgbClr val="FF0000"/>
                </a:solidFill>
              </a:rPr>
              <a:t>la prima </a:t>
            </a:r>
            <a:r>
              <a:rPr lang="it-IT" dirty="0"/>
              <a:t>relativa alla crescita interiore, </a:t>
            </a:r>
            <a:r>
              <a:rPr lang="it-IT" b="1" i="1" dirty="0">
                <a:solidFill>
                  <a:srgbClr val="7030A0"/>
                </a:solidFill>
              </a:rPr>
              <a:t>l’altra</a:t>
            </a:r>
            <a:r>
              <a:rPr lang="it-IT" dirty="0"/>
              <a:t> come manifestazione di questo risultato nell’esperienza quotidiana del mondo.</a:t>
            </a: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2060848"/>
            <a:ext cx="3145532" cy="3145532"/>
          </a:xfrm>
        </p:spPr>
      </p:pic>
    </p:spTree>
    <p:extLst>
      <p:ext uri="{BB962C8B-B14F-4D97-AF65-F5344CB8AC3E}">
        <p14:creationId xmlns:p14="http://schemas.microsoft.com/office/powerpoint/2010/main" val="2552128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57200" y="428625"/>
            <a:ext cx="8229600" cy="5697538"/>
          </a:xfrm>
        </p:spPr>
        <p:txBody>
          <a:bodyPr/>
          <a:lstStyle/>
          <a:p>
            <a:pPr algn="ctr" eaLnBrk="1" hangingPunct="1">
              <a:buFont typeface="Wingdings" pitchFamily="2" charset="2"/>
              <a:buNone/>
            </a:pPr>
            <a:r>
              <a:rPr lang="it-IT" altLang="it-IT" dirty="0" smtClean="0"/>
              <a:t>	Tale definizione di spiritualità </a:t>
            </a:r>
          </a:p>
          <a:p>
            <a:pPr algn="ctr" eaLnBrk="1" hangingPunct="1">
              <a:buFont typeface="Wingdings" pitchFamily="2" charset="2"/>
              <a:buNone/>
            </a:pPr>
            <a:r>
              <a:rPr lang="it-IT" altLang="it-IT" dirty="0">
                <a:solidFill>
                  <a:srgbClr val="FF0000"/>
                </a:solidFill>
              </a:rPr>
              <a:t>-</a:t>
            </a:r>
            <a:r>
              <a:rPr lang="it-IT" altLang="it-IT" dirty="0" smtClean="0">
                <a:solidFill>
                  <a:srgbClr val="FF0000"/>
                </a:solidFill>
              </a:rPr>
              <a:t> ricerca di senso, affermazione di valori, tensione verso la trascendenza -</a:t>
            </a:r>
            <a:r>
              <a:rPr lang="it-IT" altLang="it-IT" dirty="0" smtClean="0"/>
              <a:t> </a:t>
            </a:r>
          </a:p>
          <a:p>
            <a:pPr algn="ctr" eaLnBrk="1" hangingPunct="1">
              <a:buFont typeface="Wingdings" pitchFamily="2" charset="2"/>
              <a:buNone/>
            </a:pPr>
            <a:r>
              <a:rPr lang="it-IT" altLang="it-IT" dirty="0" smtClean="0">
                <a:solidFill>
                  <a:srgbClr val="0070C0"/>
                </a:solidFill>
              </a:rPr>
              <a:t>non presuppone necessariamente una religione anche se, evidentemente, non la esclude.</a:t>
            </a:r>
          </a:p>
          <a:p>
            <a:pPr eaLnBrk="1" hangingPunct="1">
              <a:buFont typeface="Wingdings" pitchFamily="2" charset="2"/>
              <a:buNone/>
            </a:pPr>
            <a:r>
              <a:rPr lang="it-IT" altLang="it-IT" dirty="0" smtClean="0"/>
              <a:t>	</a:t>
            </a:r>
            <a:br>
              <a:rPr lang="it-IT" altLang="it-IT" dirty="0" smtClean="0"/>
            </a:br>
            <a:endParaRPr lang="it-IT" altLang="it-IT" dirty="0" smtClean="0"/>
          </a:p>
        </p:txBody>
      </p:sp>
      <p:pic>
        <p:nvPicPr>
          <p:cNvPr id="58372" name="Immagine 6" descr="MEDITAZIO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418342"/>
            <a:ext cx="1526518" cy="250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367930"/>
            <a:ext cx="1870633" cy="25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843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Scrive il monaco Enzo Bianchi:</a:t>
            </a:r>
            <a:endParaRPr lang="it-IT" dirty="0">
              <a:solidFill>
                <a:srgbClr val="FF0000"/>
              </a:solidFill>
            </a:endParaRPr>
          </a:p>
        </p:txBody>
      </p:sp>
      <p:pic>
        <p:nvPicPr>
          <p:cNvPr id="5" name="Segnaposto contenut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412776"/>
            <a:ext cx="4038600" cy="3951492"/>
          </a:xfrm>
        </p:spPr>
      </p:pic>
      <p:sp>
        <p:nvSpPr>
          <p:cNvPr id="4" name="Segnaposto contenuto 3"/>
          <p:cNvSpPr>
            <a:spLocks noGrp="1"/>
          </p:cNvSpPr>
          <p:nvPr>
            <p:ph sz="half" idx="2"/>
          </p:nvPr>
        </p:nvSpPr>
        <p:spPr>
          <a:xfrm>
            <a:off x="4932040" y="1628800"/>
            <a:ext cx="4038600" cy="4525963"/>
          </a:xfrm>
        </p:spPr>
        <p:txBody>
          <a:bodyPr/>
          <a:lstStyle/>
          <a:p>
            <a:pPr marL="0" indent="0" algn="ctr">
              <a:buNone/>
            </a:pPr>
            <a:r>
              <a:rPr lang="it-IT" sz="2400" b="1" dirty="0">
                <a:solidFill>
                  <a:srgbClr val="0070C0"/>
                </a:solidFill>
              </a:rPr>
              <a:t>«C’è posto anche per una spiritualità senza religione, senza Dio, per una spiritualità degli agnostici e dei non credenti, di coloro che sono in cerca della verità perché sono insoddisfatti di risposte prefabbricate, di verità definite una volta per </a:t>
            </a:r>
            <a:r>
              <a:rPr lang="it-IT" sz="2400" b="1" dirty="0" smtClean="0">
                <a:solidFill>
                  <a:srgbClr val="0070C0"/>
                </a:solidFill>
              </a:rPr>
              <a:t>tutte”.</a:t>
            </a:r>
            <a:endParaRPr lang="it-IT" sz="2400" b="1" dirty="0">
              <a:solidFill>
                <a:srgbClr val="0070C0"/>
              </a:solidFill>
            </a:endParaRPr>
          </a:p>
          <a:p>
            <a:endParaRPr lang="it-IT" dirty="0"/>
          </a:p>
        </p:txBody>
      </p:sp>
    </p:spTree>
    <p:extLst>
      <p:ext uri="{BB962C8B-B14F-4D97-AF65-F5344CB8AC3E}">
        <p14:creationId xmlns:p14="http://schemas.microsoft.com/office/powerpoint/2010/main" val="415166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38138"/>
          </a:xfrm>
        </p:spPr>
        <p:txBody>
          <a:bodyPr>
            <a:noAutofit/>
          </a:bodyPr>
          <a:lstStyle/>
          <a:p>
            <a:r>
              <a:rPr lang="it-IT" sz="2800" b="1" dirty="0" smtClean="0">
                <a:solidFill>
                  <a:srgbClr val="0070C0"/>
                </a:solidFill>
              </a:rPr>
              <a:t/>
            </a:r>
            <a:br>
              <a:rPr lang="it-IT" sz="2800" b="1" dirty="0" smtClean="0">
                <a:solidFill>
                  <a:srgbClr val="0070C0"/>
                </a:solidFill>
              </a:rPr>
            </a:br>
            <a:r>
              <a:rPr lang="it-IT" sz="3200" b="1" dirty="0" smtClean="0">
                <a:solidFill>
                  <a:srgbClr val="00B050"/>
                </a:solidFill>
              </a:rPr>
              <a:t>QUESTA SERA…</a:t>
            </a:r>
            <a:r>
              <a:rPr lang="it-IT" sz="3200" b="1" dirty="0">
                <a:solidFill>
                  <a:srgbClr val="00B050"/>
                </a:solidFill>
              </a:rPr>
              <a:t/>
            </a:r>
            <a:br>
              <a:rPr lang="it-IT" sz="3200" b="1" dirty="0">
                <a:solidFill>
                  <a:srgbClr val="00B050"/>
                </a:solidFill>
              </a:rPr>
            </a:br>
            <a:r>
              <a:rPr lang="it-IT" sz="4000" b="1" dirty="0" smtClean="0">
                <a:solidFill>
                  <a:srgbClr val="FF0000"/>
                </a:solidFill>
              </a:rPr>
              <a:t> </a:t>
            </a:r>
            <a:endParaRPr lang="it-IT" sz="3600" b="1" dirty="0">
              <a:solidFill>
                <a:srgbClr val="7030A0"/>
              </a:solidFill>
            </a:endParaRPr>
          </a:p>
        </p:txBody>
      </p:sp>
      <p:sp>
        <p:nvSpPr>
          <p:cNvPr id="3" name="Segnaposto contenuto 2"/>
          <p:cNvSpPr>
            <a:spLocks noGrp="1"/>
          </p:cNvSpPr>
          <p:nvPr>
            <p:ph sz="half" idx="1"/>
          </p:nvPr>
        </p:nvSpPr>
        <p:spPr/>
        <p:txBody>
          <a:bodyPr>
            <a:normAutofit/>
          </a:bodyPr>
          <a:lstStyle/>
          <a:p>
            <a:pPr marL="0" indent="0" algn="ctr">
              <a:buNone/>
            </a:pPr>
            <a:r>
              <a:rPr lang="it-IT" sz="3200" b="1" dirty="0" smtClean="0">
                <a:solidFill>
                  <a:srgbClr val="0070C0"/>
                </a:solidFill>
              </a:rPr>
              <a:t>Come </a:t>
            </a:r>
          </a:p>
          <a:p>
            <a:pPr marL="0" indent="0" algn="ctr">
              <a:buNone/>
            </a:pPr>
            <a:r>
              <a:rPr lang="it-IT" sz="3200" b="1" dirty="0" smtClean="0">
                <a:solidFill>
                  <a:srgbClr val="0070C0"/>
                </a:solidFill>
              </a:rPr>
              <a:t>e in che misura </a:t>
            </a:r>
          </a:p>
          <a:p>
            <a:pPr marL="0" indent="0" algn="ctr">
              <a:buNone/>
            </a:pPr>
            <a:r>
              <a:rPr lang="it-IT" sz="3200" b="1" dirty="0">
                <a:solidFill>
                  <a:srgbClr val="FF0000"/>
                </a:solidFill>
              </a:rPr>
              <a:t>l</a:t>
            </a:r>
            <a:r>
              <a:rPr lang="it-IT" sz="3200" b="1" dirty="0" smtClean="0">
                <a:solidFill>
                  <a:srgbClr val="FF0000"/>
                </a:solidFill>
              </a:rPr>
              <a:t>’attenzione alla dimensione spirituale della persona  può contribuire </a:t>
            </a:r>
            <a:r>
              <a:rPr lang="it-IT" sz="3200" b="1" dirty="0" smtClean="0">
                <a:solidFill>
                  <a:srgbClr val="7030A0"/>
                </a:solidFill>
              </a:rPr>
              <a:t>all’umanizzazione del servizio al malato. </a:t>
            </a:r>
            <a:endParaRPr lang="it-IT" sz="3200" dirty="0">
              <a:solidFill>
                <a:srgbClr val="7030A0"/>
              </a:solidFill>
            </a:endParaRPr>
          </a:p>
        </p:txBody>
      </p:sp>
      <p:pic>
        <p:nvPicPr>
          <p:cNvPr id="7" name="Picture 5" descr="C:\Documents and Settings\user\Documenti\Immagini DESKOPbis\nuovi orizzon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7" y="1844824"/>
            <a:ext cx="2664107" cy="399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369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556792"/>
            <a:ext cx="4346816" cy="4248472"/>
          </a:xfrm>
        </p:spPr>
      </p:pic>
      <p:sp>
        <p:nvSpPr>
          <p:cNvPr id="5" name="Segnaposto contenuto 4"/>
          <p:cNvSpPr>
            <a:spLocks noGrp="1"/>
          </p:cNvSpPr>
          <p:nvPr>
            <p:ph sz="half" idx="2"/>
          </p:nvPr>
        </p:nvSpPr>
        <p:spPr/>
        <p:txBody>
          <a:bodyPr/>
          <a:lstStyle/>
          <a:p>
            <a:pPr marL="0" indent="0" algn="ctr">
              <a:buNone/>
            </a:pPr>
            <a:r>
              <a:rPr lang="it-IT" sz="3200" dirty="0"/>
              <a:t>È una spiritualità che si nutre dell’esperienza dell’interiorità, della ricerca del </a:t>
            </a:r>
            <a:r>
              <a:rPr lang="it-IT" sz="3200" dirty="0" smtClean="0"/>
              <a:t>senso, </a:t>
            </a:r>
            <a:r>
              <a:rPr lang="it-IT" sz="3200" dirty="0"/>
              <a:t>del confronto con la realtà della morte come parola originaria e con l’esperienza del limite; </a:t>
            </a:r>
          </a:p>
          <a:p>
            <a:endParaRPr lang="it-IT" dirty="0"/>
          </a:p>
        </p:txBody>
      </p:sp>
    </p:spTree>
    <p:extLst>
      <p:ext uri="{BB962C8B-B14F-4D97-AF65-F5344CB8AC3E}">
        <p14:creationId xmlns:p14="http://schemas.microsoft.com/office/powerpoint/2010/main" val="2825639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88640"/>
            <a:ext cx="8229600" cy="6264696"/>
          </a:xfrm>
        </p:spPr>
        <p:txBody>
          <a:bodyPr/>
          <a:lstStyle/>
          <a:p>
            <a:pPr marL="0" indent="0" algn="ctr">
              <a:buNone/>
            </a:pPr>
            <a:r>
              <a:rPr lang="it-IT" dirty="0" smtClean="0"/>
              <a:t>…una </a:t>
            </a:r>
            <a:r>
              <a:rPr lang="it-IT" dirty="0"/>
              <a:t>spiritualità che conosce l’importanza della solitudine, del silenzio, del pensare, del meditare. È una spiritualità che si alimenta dell’alterità: va incontro agli altri e all’altro e resta aperta all’Altro se mai si </a:t>
            </a:r>
            <a:r>
              <a:rPr lang="it-IT" dirty="0" smtClean="0"/>
              <a:t>rivelasse».</a:t>
            </a:r>
            <a:endParaRPr lang="it-IT" dirty="0"/>
          </a:p>
          <a:p>
            <a:endParaRPr lang="it-IT" dirty="0"/>
          </a:p>
        </p:txBody>
      </p:sp>
      <p:pic>
        <p:nvPicPr>
          <p:cNvPr id="2" name="Segnaposto contenuto 1"/>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979712" y="3068960"/>
            <a:ext cx="4896544" cy="3247041"/>
          </a:xfrm>
        </p:spPr>
      </p:pic>
    </p:spTree>
    <p:extLst>
      <p:ext uri="{BB962C8B-B14F-4D97-AF65-F5344CB8AC3E}">
        <p14:creationId xmlns:p14="http://schemas.microsoft.com/office/powerpoint/2010/main" val="1458228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457200" y="500063"/>
            <a:ext cx="8229600" cy="5626100"/>
          </a:xfrm>
        </p:spPr>
        <p:txBody>
          <a:bodyPr/>
          <a:lstStyle/>
          <a:p>
            <a:pPr algn="ctr" eaLnBrk="1" hangingPunct="1">
              <a:buFont typeface="Wingdings" pitchFamily="2" charset="2"/>
              <a:buNone/>
            </a:pPr>
            <a:r>
              <a:rPr lang="it-IT" altLang="it-IT" sz="2800" dirty="0" smtClean="0"/>
              <a:t>	Quando lo spirituale (i grandi interrogativi e le profonde aspirazioni...) trova la sua sorgente o la sua risposta in una </a:t>
            </a:r>
            <a:r>
              <a:rPr lang="it-IT" altLang="it-IT" sz="2800" dirty="0" smtClean="0">
                <a:solidFill>
                  <a:srgbClr val="FF0000"/>
                </a:solidFill>
              </a:rPr>
              <a:t>fede e nella relazione con Dio </a:t>
            </a:r>
            <a:r>
              <a:rPr lang="it-IT" altLang="it-IT" sz="2800" dirty="0" smtClean="0"/>
              <a:t>e si esprime attraverso un </a:t>
            </a:r>
            <a:r>
              <a:rPr lang="it-IT" altLang="it-IT" sz="2800" b="1" dirty="0" smtClean="0">
                <a:solidFill>
                  <a:srgbClr val="0070C0"/>
                </a:solidFill>
              </a:rPr>
              <a:t>particolare sistema di credenze, simboli, riti, persone</a:t>
            </a:r>
            <a:r>
              <a:rPr lang="it-IT" altLang="it-IT" sz="2800" dirty="0" smtClean="0"/>
              <a:t> che fanno da mediazione tra Dio e l’uomo… </a:t>
            </a:r>
          </a:p>
        </p:txBody>
      </p:sp>
      <p:pic>
        <p:nvPicPr>
          <p:cNvPr id="59395" name="Immagine 2" descr="TRASCENDEN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469728"/>
            <a:ext cx="37195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99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contenuto 2"/>
          <p:cNvSpPr>
            <a:spLocks noGrp="1"/>
          </p:cNvSpPr>
          <p:nvPr>
            <p:ph idx="1"/>
          </p:nvPr>
        </p:nvSpPr>
        <p:spPr>
          <a:xfrm>
            <a:off x="457200" y="785813"/>
            <a:ext cx="8229600" cy="5340350"/>
          </a:xfrm>
        </p:spPr>
        <p:txBody>
          <a:bodyPr/>
          <a:lstStyle/>
          <a:p>
            <a:pPr algn="ctr" eaLnBrk="1" hangingPunct="1">
              <a:buFont typeface="Arial" charset="0"/>
              <a:buNone/>
            </a:pPr>
            <a:r>
              <a:rPr lang="it-IT" altLang="it-IT" smtClean="0"/>
              <a:t>	…allora possiamo parlare di </a:t>
            </a:r>
            <a:r>
              <a:rPr lang="it-IT" altLang="it-IT" smtClean="0">
                <a:solidFill>
                  <a:srgbClr val="FF0000"/>
                </a:solidFill>
              </a:rPr>
              <a:t>spiritualità religiosa,</a:t>
            </a:r>
            <a:r>
              <a:rPr lang="it-IT" altLang="it-IT" smtClean="0"/>
              <a:t> che assume connotazioni specifiche  a seconda del credo religioso in cui è inserita (</a:t>
            </a:r>
            <a:r>
              <a:rPr lang="it-IT" altLang="it-IT" b="1" smtClean="0">
                <a:solidFill>
                  <a:srgbClr val="7030A0"/>
                </a:solidFill>
              </a:rPr>
              <a:t>religione cristiana, cattolica, giudea, mussulmana...).</a:t>
            </a:r>
          </a:p>
        </p:txBody>
      </p:sp>
      <p:pic>
        <p:nvPicPr>
          <p:cNvPr id="60419" name="Immagine 2" descr="SIMBOLI RELIGION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3429000"/>
            <a:ext cx="392906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831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Per il cristiano…</a:t>
            </a:r>
            <a:endParaRPr lang="it-IT" dirty="0">
              <a:solidFill>
                <a:srgbClr val="FF0000"/>
              </a:solidFill>
            </a:endParaRP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861776"/>
            <a:ext cx="3048000" cy="2286000"/>
          </a:xfrm>
        </p:spPr>
      </p:pic>
      <p:sp>
        <p:nvSpPr>
          <p:cNvPr id="6" name="Rettangolo 5"/>
          <p:cNvSpPr/>
          <p:nvPr/>
        </p:nvSpPr>
        <p:spPr>
          <a:xfrm>
            <a:off x="4932040" y="1988840"/>
            <a:ext cx="3721869" cy="4031873"/>
          </a:xfrm>
          <a:prstGeom prst="rect">
            <a:avLst/>
          </a:prstGeom>
        </p:spPr>
        <p:txBody>
          <a:bodyPr wrap="square">
            <a:spAutoFit/>
          </a:bodyPr>
          <a:lstStyle/>
          <a:p>
            <a:pPr lvl="0" algn="ctr" eaLnBrk="0" fontAlgn="base" hangingPunct="0">
              <a:spcBef>
                <a:spcPct val="20000"/>
              </a:spcBef>
              <a:spcAft>
                <a:spcPct val="0"/>
              </a:spcAft>
            </a:pPr>
            <a:r>
              <a:rPr lang="it-IT" sz="3200" dirty="0">
                <a:solidFill>
                  <a:srgbClr val="7030A0"/>
                </a:solidFill>
              </a:rPr>
              <a:t>La spiritualità umana diventa cristiana </a:t>
            </a:r>
            <a:r>
              <a:rPr lang="it-IT" sz="3200" dirty="0">
                <a:solidFill>
                  <a:prstClr val="black"/>
                </a:solidFill>
              </a:rPr>
              <a:t>quando si misura e si rapporta con la persona e l'opera di </a:t>
            </a:r>
            <a:r>
              <a:rPr lang="it-IT" sz="3200" dirty="0" smtClean="0">
                <a:solidFill>
                  <a:prstClr val="black"/>
                </a:solidFill>
              </a:rPr>
              <a:t>Gesù </a:t>
            </a:r>
            <a:r>
              <a:rPr lang="it-IT" sz="3200" dirty="0">
                <a:solidFill>
                  <a:prstClr val="black"/>
                </a:solidFill>
              </a:rPr>
              <a:t>e </a:t>
            </a:r>
            <a:r>
              <a:rPr lang="it-IT" sz="3200" dirty="0" smtClean="0">
                <a:solidFill>
                  <a:prstClr val="black"/>
                </a:solidFill>
              </a:rPr>
              <a:t>da </a:t>
            </a:r>
            <a:r>
              <a:rPr lang="it-IT" sz="3200" dirty="0">
                <a:solidFill>
                  <a:prstClr val="black"/>
                </a:solidFill>
              </a:rPr>
              <a:t>lui attinge ispirazione, forza e armonia.  </a:t>
            </a:r>
          </a:p>
        </p:txBody>
      </p:sp>
    </p:spTree>
    <p:extLst>
      <p:ext uri="{BB962C8B-B14F-4D97-AF65-F5344CB8AC3E}">
        <p14:creationId xmlns:p14="http://schemas.microsoft.com/office/powerpoint/2010/main" val="109166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395536" y="764704"/>
            <a:ext cx="4038600" cy="4929411"/>
          </a:xfrm>
        </p:spPr>
        <p:txBody>
          <a:bodyPr/>
          <a:lstStyle/>
          <a:p>
            <a:pPr marL="0" indent="0" algn="ctr">
              <a:buNone/>
            </a:pPr>
            <a:r>
              <a:rPr lang="it-IT" dirty="0" smtClean="0"/>
              <a:t> </a:t>
            </a:r>
            <a:endParaRPr lang="it-IT" dirty="0"/>
          </a:p>
        </p:txBody>
      </p:sp>
      <p:sp>
        <p:nvSpPr>
          <p:cNvPr id="5" name="Segnaposto contenuto 4"/>
          <p:cNvSpPr>
            <a:spLocks noGrp="1"/>
          </p:cNvSpPr>
          <p:nvPr>
            <p:ph sz="half" idx="2"/>
          </p:nvPr>
        </p:nvSpPr>
        <p:spPr>
          <a:xfrm>
            <a:off x="4648200" y="764704"/>
            <a:ext cx="4038600" cy="5361459"/>
          </a:xfrm>
        </p:spPr>
        <p:txBody>
          <a:bodyPr/>
          <a:lstStyle/>
          <a:p>
            <a:pPr marL="0" indent="0" algn="ctr">
              <a:buNone/>
            </a:pPr>
            <a:r>
              <a:rPr lang="it-IT" sz="3600" dirty="0" smtClean="0"/>
              <a:t>In altre parole, la spiritualità </a:t>
            </a:r>
            <a:r>
              <a:rPr lang="it-IT" sz="3600" dirty="0"/>
              <a:t>cristiana è l'esperienza dell'azione salvifica </a:t>
            </a:r>
            <a:r>
              <a:rPr lang="it-IT" sz="3600" dirty="0">
                <a:solidFill>
                  <a:srgbClr val="FF0000"/>
                </a:solidFill>
              </a:rPr>
              <a:t>dello Spirito Santo </a:t>
            </a:r>
            <a:r>
              <a:rPr lang="it-IT" sz="3600" dirty="0"/>
              <a:t>nei cristiani e la loro configurazione a Cristo nella comunità </a:t>
            </a:r>
            <a:r>
              <a:rPr lang="it-IT" sz="3600" dirty="0" smtClean="0"/>
              <a:t>ecclesiale.</a:t>
            </a:r>
            <a:endParaRPr lang="it-IT" sz="36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836712"/>
            <a:ext cx="2936874" cy="2088232"/>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9" y="3401753"/>
            <a:ext cx="2936874" cy="2213400"/>
          </a:xfrm>
          <a:prstGeom prst="rect">
            <a:avLst/>
          </a:prstGeom>
        </p:spPr>
      </p:pic>
    </p:spTree>
    <p:extLst>
      <p:ext uri="{BB962C8B-B14F-4D97-AF65-F5344CB8AC3E}">
        <p14:creationId xmlns:p14="http://schemas.microsoft.com/office/powerpoint/2010/main" val="1513919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I percorsi spirituali</a:t>
            </a:r>
            <a:endParaRPr lang="it-IT" dirty="0">
              <a:solidFill>
                <a:srgbClr val="FF0000"/>
              </a:solidFill>
            </a:endParaRPr>
          </a:p>
        </p:txBody>
      </p:sp>
      <p:sp>
        <p:nvSpPr>
          <p:cNvPr id="3" name="Segnaposto contenuto 2"/>
          <p:cNvSpPr>
            <a:spLocks noGrp="1"/>
          </p:cNvSpPr>
          <p:nvPr>
            <p:ph idx="1"/>
          </p:nvPr>
        </p:nvSpPr>
        <p:spPr/>
        <p:txBody>
          <a:bodyPr/>
          <a:lstStyle/>
          <a:p>
            <a:pPr marL="0" indent="0" algn="ctr">
              <a:buNone/>
            </a:pPr>
            <a:r>
              <a:rPr lang="it-IT" dirty="0" smtClean="0"/>
              <a:t> Esistono diversi percorsi spirituali, poiché ogni persona è diversa dalle altre.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328" y="2752581"/>
            <a:ext cx="6907469" cy="3568859"/>
          </a:xfrm>
          <a:prstGeom prst="rect">
            <a:avLst/>
          </a:prstGeom>
        </p:spPr>
      </p:pic>
    </p:spTree>
    <p:extLst>
      <p:ext uri="{BB962C8B-B14F-4D97-AF65-F5344CB8AC3E}">
        <p14:creationId xmlns:p14="http://schemas.microsoft.com/office/powerpoint/2010/main" val="2453411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836712"/>
            <a:ext cx="8229600" cy="5184576"/>
          </a:xfrm>
        </p:spPr>
        <p:txBody>
          <a:bodyPr/>
          <a:lstStyle/>
          <a:p>
            <a:pPr marL="0" indent="0" algn="ctr">
              <a:buNone/>
            </a:pPr>
            <a:r>
              <a:rPr lang="it-IT" dirty="0" smtClean="0"/>
              <a:t>C’è chi la cerca nelle religioni tradizionali; chi nelle varie sette, nei movimenti esoterici, in varie teorie o tecniche per raggiungere la pace con se stessi e con l'universo. </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068960"/>
            <a:ext cx="4032448" cy="3024336"/>
          </a:xfrm>
          <a:prstGeom prst="rect">
            <a:avLst/>
          </a:prstGeom>
        </p:spPr>
      </p:pic>
    </p:spTree>
    <p:extLst>
      <p:ext uri="{BB962C8B-B14F-4D97-AF65-F5344CB8AC3E}">
        <p14:creationId xmlns:p14="http://schemas.microsoft.com/office/powerpoint/2010/main" val="3715133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p:txBody>
          <a:bodyPr/>
          <a:lstStyle/>
          <a:p>
            <a:pPr marL="0" indent="0" algn="ctr">
              <a:buNone/>
            </a:pPr>
            <a:r>
              <a:rPr lang="it-IT" sz="3600" dirty="0" smtClean="0"/>
              <a:t>Chi in vari movimenti spirituali o neo spirituali, neo mistici come la New Age o </a:t>
            </a:r>
            <a:r>
              <a:rPr lang="it-IT" sz="3600" dirty="0" err="1" smtClean="0"/>
              <a:t>Next</a:t>
            </a:r>
            <a:r>
              <a:rPr lang="it-IT" sz="3600" dirty="0" smtClean="0"/>
              <a:t> Age; chi si crea una </a:t>
            </a:r>
            <a:r>
              <a:rPr lang="it-IT" sz="3600" dirty="0" smtClean="0">
                <a:solidFill>
                  <a:srgbClr val="FF0000"/>
                </a:solidFill>
              </a:rPr>
              <a:t>spiritualità fai-da-te.</a:t>
            </a:r>
          </a:p>
          <a:p>
            <a:pPr algn="ctr"/>
            <a:endParaRPr lang="it-IT" sz="3600" dirty="0"/>
          </a:p>
        </p:txBody>
      </p:sp>
      <p:pic>
        <p:nvPicPr>
          <p:cNvPr id="8" name="Segnaposto contenuto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844824"/>
            <a:ext cx="4038600" cy="3528392"/>
          </a:xfrm>
        </p:spPr>
      </p:pic>
    </p:spTree>
    <p:extLst>
      <p:ext uri="{BB962C8B-B14F-4D97-AF65-F5344CB8AC3E}">
        <p14:creationId xmlns:p14="http://schemas.microsoft.com/office/powerpoint/2010/main" val="3597657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contenuto 2"/>
          <p:cNvSpPr>
            <a:spLocks noGrp="1"/>
          </p:cNvSpPr>
          <p:nvPr>
            <p:ph sz="half" idx="1"/>
          </p:nvPr>
        </p:nvSpPr>
        <p:spPr>
          <a:xfrm>
            <a:off x="457200" y="1124744"/>
            <a:ext cx="4038600" cy="5001419"/>
          </a:xfrm>
        </p:spPr>
        <p:txBody>
          <a:bodyPr/>
          <a:lstStyle/>
          <a:p>
            <a:pPr algn="ctr">
              <a:buFont typeface="Arial" charset="0"/>
              <a:buNone/>
            </a:pPr>
            <a:r>
              <a:rPr lang="it-IT" altLang="it-IT" sz="3600" b="1" dirty="0" smtClean="0"/>
              <a:t>Chi la cerca</a:t>
            </a:r>
            <a:endParaRPr lang="it-IT" altLang="it-IT" sz="5400" b="1" dirty="0" smtClean="0"/>
          </a:p>
          <a:p>
            <a:pPr algn="ctr">
              <a:buFont typeface="Arial" charset="0"/>
              <a:buNone/>
            </a:pPr>
            <a:r>
              <a:rPr lang="it-IT" altLang="it-IT" sz="4400" dirty="0" smtClean="0"/>
              <a:t>	all’interno di una </a:t>
            </a:r>
          </a:p>
          <a:p>
            <a:pPr algn="ctr">
              <a:buFont typeface="Arial" charset="0"/>
              <a:buNone/>
            </a:pPr>
            <a:r>
              <a:rPr lang="it-IT" altLang="it-IT" sz="4400" dirty="0" smtClean="0"/>
              <a:t>	visione </a:t>
            </a:r>
          </a:p>
          <a:p>
            <a:pPr algn="ctr">
              <a:buFont typeface="Arial" charset="0"/>
              <a:buNone/>
            </a:pPr>
            <a:r>
              <a:rPr lang="it-IT" altLang="it-IT" sz="4400" dirty="0" smtClean="0"/>
              <a:t>	</a:t>
            </a:r>
            <a:r>
              <a:rPr lang="it-IT" altLang="it-IT" sz="4400" dirty="0" smtClean="0">
                <a:solidFill>
                  <a:srgbClr val="FF0000"/>
                </a:solidFill>
              </a:rPr>
              <a:t>agnostica o atea.</a:t>
            </a:r>
          </a:p>
          <a:p>
            <a:endParaRPr lang="it-IT" altLang="it-IT" sz="4400" dirty="0" smtClean="0"/>
          </a:p>
        </p:txBody>
      </p:sp>
      <p:pic>
        <p:nvPicPr>
          <p:cNvPr id="49155" name="Segnaposto contenuto 5" descr="ateismo--.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016" y="1484784"/>
            <a:ext cx="3792538" cy="4056063"/>
          </a:xfrm>
        </p:spPr>
      </p:pic>
    </p:spTree>
    <p:extLst>
      <p:ext uri="{BB962C8B-B14F-4D97-AF65-F5344CB8AC3E}">
        <p14:creationId xmlns:p14="http://schemas.microsoft.com/office/powerpoint/2010/main" val="2273274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Due parti…</a:t>
            </a:r>
            <a:endParaRPr lang="it-IT" dirty="0">
              <a:solidFill>
                <a:srgbClr val="FF0000"/>
              </a:solidFill>
            </a:endParaRPr>
          </a:p>
        </p:txBody>
      </p:sp>
      <p:sp>
        <p:nvSpPr>
          <p:cNvPr id="3" name="Segnaposto contenuto 2"/>
          <p:cNvSpPr>
            <a:spLocks noGrp="1"/>
          </p:cNvSpPr>
          <p:nvPr>
            <p:ph sz="half" idx="1"/>
          </p:nvPr>
        </p:nvSpPr>
        <p:spPr/>
        <p:txBody>
          <a:bodyPr/>
          <a:lstStyle/>
          <a:p>
            <a:pPr marL="0" indent="0" algn="ctr">
              <a:buNone/>
            </a:pPr>
            <a:r>
              <a:rPr lang="it-IT" b="1" dirty="0" smtClean="0">
                <a:solidFill>
                  <a:srgbClr val="7030A0"/>
                </a:solidFill>
              </a:rPr>
              <a:t>Nella prima parleremo della spiritualità in generale.</a:t>
            </a:r>
          </a:p>
          <a:p>
            <a:pPr marL="0" indent="0">
              <a:buNone/>
            </a:pPr>
            <a:endParaRPr lang="it-IT" dirty="0" smtClean="0"/>
          </a:p>
          <a:p>
            <a:pPr marL="0" indent="0">
              <a:buNone/>
            </a:pPr>
            <a:endParaRPr lang="it-IT" dirty="0"/>
          </a:p>
          <a:p>
            <a:pPr marL="0" indent="0" algn="ctr">
              <a:buNone/>
            </a:pPr>
            <a:r>
              <a:rPr lang="it-IT" b="1" dirty="0" smtClean="0">
                <a:solidFill>
                  <a:srgbClr val="0070C0"/>
                </a:solidFill>
              </a:rPr>
              <a:t>Nelle seconda della spiritualità nell’assistenza del malato.</a:t>
            </a:r>
            <a:endParaRPr lang="it-IT" b="1" dirty="0">
              <a:solidFill>
                <a:srgbClr val="0070C0"/>
              </a:solidFill>
            </a:endParaRP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484784"/>
            <a:ext cx="3168352" cy="2194206"/>
          </a:xfr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383" y="3789040"/>
            <a:ext cx="3168352" cy="2108394"/>
          </a:xfrm>
          <a:prstGeom prst="rect">
            <a:avLst/>
          </a:prstGeom>
        </p:spPr>
      </p:pic>
    </p:spTree>
    <p:extLst>
      <p:ext uri="{BB962C8B-B14F-4D97-AF65-F5344CB8AC3E}">
        <p14:creationId xmlns:p14="http://schemas.microsoft.com/office/powerpoint/2010/main" val="3115188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57200" y="285750"/>
            <a:ext cx="8229600" cy="5840413"/>
          </a:xfrm>
        </p:spPr>
        <p:txBody>
          <a:bodyPr/>
          <a:lstStyle/>
          <a:p>
            <a:pPr algn="ctr" eaLnBrk="1" hangingPunct="1">
              <a:buFont typeface="Wingdings" pitchFamily="2" charset="2"/>
              <a:buNone/>
            </a:pPr>
            <a:r>
              <a:rPr lang="it-IT" altLang="it-IT" smtClean="0"/>
              <a:t>	E’ da notare, con il sociologo Franco Garelli, che l’</a:t>
            </a:r>
            <a:r>
              <a:rPr lang="it-IT" altLang="it-IT" b="1" i="1" smtClean="0">
                <a:solidFill>
                  <a:srgbClr val="0070C0"/>
                </a:solidFill>
              </a:rPr>
              <a:t>emancipazione</a:t>
            </a:r>
            <a:r>
              <a:rPr lang="it-IT" altLang="it-IT" smtClean="0"/>
              <a:t> dello spirituale nei confronti del religioso non impedisce che in gran parte dei casi la persona cerchi e trovi la risposta ai suoi bisogni spirituali nella religione e, nel </a:t>
            </a:r>
            <a:r>
              <a:rPr lang="it-IT" altLang="it-IT" b="1" smtClean="0">
                <a:solidFill>
                  <a:srgbClr val="FF0000"/>
                </a:solidFill>
              </a:rPr>
              <a:t>contesto italiano</a:t>
            </a:r>
            <a:r>
              <a:rPr lang="it-IT" altLang="it-IT" smtClean="0"/>
              <a:t>, soprattutto </a:t>
            </a:r>
          </a:p>
          <a:p>
            <a:pPr algn="ctr" eaLnBrk="1" hangingPunct="1">
              <a:buFont typeface="Wingdings" pitchFamily="2" charset="2"/>
              <a:buNone/>
            </a:pPr>
            <a:r>
              <a:rPr lang="it-IT" altLang="it-IT" smtClean="0"/>
              <a:t>nella religione cristiana. </a:t>
            </a:r>
          </a:p>
        </p:txBody>
      </p:sp>
      <p:pic>
        <p:nvPicPr>
          <p:cNvPr id="63491" name="Immagine 2" descr="EUROP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4143375"/>
            <a:ext cx="221456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937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La spiritualità </a:t>
            </a:r>
            <a:br>
              <a:rPr lang="it-IT" sz="4000" b="1" dirty="0" smtClean="0">
                <a:solidFill>
                  <a:srgbClr val="FF0000"/>
                </a:solidFill>
              </a:rPr>
            </a:br>
            <a:r>
              <a:rPr lang="it-IT" sz="3600" dirty="0" smtClean="0">
                <a:solidFill>
                  <a:srgbClr val="FF0000"/>
                </a:solidFill>
              </a:rPr>
              <a:t>nella cura e assistenza del malato</a:t>
            </a:r>
            <a:endParaRPr lang="it-IT" sz="3600" dirty="0">
              <a:solidFill>
                <a:srgbClr val="FF0000"/>
              </a:solidFill>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386" y="2347530"/>
            <a:ext cx="2087880" cy="1402080"/>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331585"/>
            <a:ext cx="2088232" cy="1388675"/>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2331584"/>
            <a:ext cx="2016224" cy="1388675"/>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170" y="3690236"/>
            <a:ext cx="1728192" cy="2190109"/>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0523" y="3690235"/>
            <a:ext cx="2667473" cy="2190109"/>
          </a:xfrm>
          <a:prstGeom prst="rect">
            <a:avLst/>
          </a:prstGeom>
        </p:spPr>
      </p:pic>
      <p:pic>
        <p:nvPicPr>
          <p:cNvPr id="9" name="Im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648" y="3690237"/>
            <a:ext cx="1809522" cy="2190108"/>
          </a:xfrm>
          <a:prstGeom prst="rect">
            <a:avLst/>
          </a:prstGeom>
        </p:spPr>
      </p:pic>
    </p:spTree>
    <p:extLst>
      <p:ext uri="{BB962C8B-B14F-4D97-AF65-F5344CB8AC3E}">
        <p14:creationId xmlns:p14="http://schemas.microsoft.com/office/powerpoint/2010/main" val="3893714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332656"/>
            <a:ext cx="8229600" cy="5793507"/>
          </a:xfrm>
        </p:spPr>
        <p:txBody>
          <a:bodyPr/>
          <a:lstStyle/>
          <a:p>
            <a:pPr algn="ctr" eaLnBrk="1" hangingPunct="1">
              <a:buFont typeface="Wingdings" pitchFamily="2" charset="2"/>
              <a:buNone/>
            </a:pPr>
            <a:r>
              <a:rPr lang="it-IT" altLang="it-IT" dirty="0" smtClean="0"/>
              <a:t>	Nel passato, l’accompagnamento spirituale del morente era considerato </a:t>
            </a:r>
          </a:p>
          <a:p>
            <a:pPr algn="ctr" eaLnBrk="1" hangingPunct="1">
              <a:buFont typeface="Wingdings" pitchFamily="2" charset="2"/>
              <a:buNone/>
            </a:pPr>
            <a:r>
              <a:rPr lang="it-IT" altLang="it-IT" b="1" dirty="0" smtClean="0">
                <a:solidFill>
                  <a:srgbClr val="FF0000"/>
                </a:solidFill>
              </a:rPr>
              <a:t>compito esclusivo degli operatori pastorali,</a:t>
            </a:r>
            <a:r>
              <a:rPr lang="it-IT" altLang="it-IT" dirty="0" smtClean="0"/>
              <a:t> </a:t>
            </a:r>
            <a:r>
              <a:rPr lang="it-IT" altLang="it-IT" b="1" dirty="0" smtClean="0">
                <a:solidFill>
                  <a:srgbClr val="FF0000"/>
                </a:solidFill>
              </a:rPr>
              <a:t>soprattutto dei sacerdoti. </a:t>
            </a:r>
          </a:p>
          <a:p>
            <a:pPr algn="ctr" eaLnBrk="1" hangingPunct="1">
              <a:buFont typeface="Wingdings" pitchFamily="2" charset="2"/>
              <a:buNone/>
            </a:pPr>
            <a:r>
              <a:rPr lang="it-IT" altLang="it-IT" sz="2800" dirty="0" smtClean="0"/>
              <a:t> </a:t>
            </a:r>
          </a:p>
        </p:txBody>
      </p:sp>
      <p:pic>
        <p:nvPicPr>
          <p:cNvPr id="27651" name="Immagine 3" descr="cappellan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109285"/>
            <a:ext cx="3754228"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987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1000125"/>
            <a:ext cx="8229600" cy="5126038"/>
          </a:xfrm>
        </p:spPr>
        <p:txBody>
          <a:bodyPr/>
          <a:lstStyle/>
          <a:p>
            <a:pPr algn="ctr" eaLnBrk="1" hangingPunct="1">
              <a:buFont typeface="Wingdings" pitchFamily="2" charset="2"/>
              <a:buNone/>
            </a:pPr>
            <a:r>
              <a:rPr lang="it-IT" altLang="it-IT" smtClean="0"/>
              <a:t>	Tale atteggiamento era frutto dello spiccato </a:t>
            </a:r>
            <a:r>
              <a:rPr lang="it-IT" altLang="it-IT" b="1" smtClean="0">
                <a:solidFill>
                  <a:srgbClr val="FF0000"/>
                </a:solidFill>
              </a:rPr>
              <a:t>orientamento organicistico della medicina </a:t>
            </a:r>
            <a:r>
              <a:rPr lang="it-IT" altLang="it-IT" smtClean="0"/>
              <a:t>che portava ad una visione riduttiva del paziente, considerato più nella sua </a:t>
            </a:r>
            <a:r>
              <a:rPr lang="it-IT" altLang="it-IT" b="1" smtClean="0">
                <a:solidFill>
                  <a:srgbClr val="002060"/>
                </a:solidFill>
              </a:rPr>
              <a:t>rilevanza </a:t>
            </a:r>
            <a:r>
              <a:rPr lang="it-IT" altLang="it-IT" smtClean="0">
                <a:solidFill>
                  <a:srgbClr val="002060"/>
                </a:solidFill>
              </a:rPr>
              <a:t>biologica</a:t>
            </a:r>
            <a:r>
              <a:rPr lang="it-IT" altLang="it-IT" smtClean="0"/>
              <a:t> che in quella </a:t>
            </a:r>
            <a:r>
              <a:rPr lang="it-IT" altLang="it-IT" smtClean="0">
                <a:solidFill>
                  <a:srgbClr val="00B0F0"/>
                </a:solidFill>
              </a:rPr>
              <a:t>relazionale e spirituale</a:t>
            </a:r>
            <a:r>
              <a:rPr lang="it-IT" altLang="it-IT" smtClean="0"/>
              <a:t>.</a:t>
            </a:r>
          </a:p>
          <a:p>
            <a:pPr eaLnBrk="1" hangingPunct="1"/>
            <a:endParaRPr lang="it-IT" altLang="it-IT" smtClean="0"/>
          </a:p>
          <a:p>
            <a:pPr eaLnBrk="1" hangingPunct="1"/>
            <a:endParaRPr lang="it-IT" altLang="it-IT" smtClean="0"/>
          </a:p>
        </p:txBody>
      </p:sp>
      <p:pic>
        <p:nvPicPr>
          <p:cNvPr id="28675" name="Immagine 2" descr="medicus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920799"/>
            <a:ext cx="3589560" cy="238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0397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a:xfrm>
            <a:off x="457200" y="2928938"/>
            <a:ext cx="8229600" cy="3197225"/>
          </a:xfrm>
        </p:spPr>
        <p:txBody>
          <a:bodyPr/>
          <a:lstStyle/>
          <a:p>
            <a:pPr algn="ctr">
              <a:lnSpc>
                <a:spcPct val="90000"/>
              </a:lnSpc>
              <a:buFont typeface="Wingdings" pitchFamily="2" charset="2"/>
              <a:buNone/>
            </a:pPr>
            <a:r>
              <a:rPr lang="it-IT" altLang="it-IT" b="1" dirty="0" smtClean="0"/>
              <a:t> </a:t>
            </a:r>
            <a:r>
              <a:rPr lang="it-IT" altLang="it-IT" dirty="0" smtClean="0"/>
              <a:t> </a:t>
            </a:r>
          </a:p>
          <a:p>
            <a:pPr algn="ctr">
              <a:lnSpc>
                <a:spcPct val="90000"/>
              </a:lnSpc>
              <a:buFont typeface="Arial" charset="0"/>
              <a:buNone/>
            </a:pPr>
            <a:r>
              <a:rPr lang="it-IT" altLang="it-IT" dirty="0" smtClean="0"/>
              <a:t>	Qualche anno fa – negli anni 80 del secolo scorso - il medico canadese </a:t>
            </a:r>
            <a:r>
              <a:rPr lang="it-IT" altLang="it-IT" dirty="0" err="1" smtClean="0"/>
              <a:t>Balfour</a:t>
            </a:r>
            <a:r>
              <a:rPr lang="it-IT" altLang="it-IT" dirty="0" smtClean="0"/>
              <a:t> Mount,  ha affermato: “Regolarmente prendiamo in considerazione il dolore per giungere ad una diagnosi accurata di coloro che soffrono </a:t>
            </a:r>
            <a:r>
              <a:rPr lang="it-IT" altLang="it-IT" b="1" dirty="0" smtClean="0">
                <a:solidFill>
                  <a:srgbClr val="FF0000"/>
                </a:solidFill>
              </a:rPr>
              <a:t>fisicamente.</a:t>
            </a:r>
            <a:r>
              <a:rPr lang="it-IT" altLang="it-IT" dirty="0" smtClean="0"/>
              <a:t> </a:t>
            </a:r>
          </a:p>
        </p:txBody>
      </p:sp>
      <p:pic>
        <p:nvPicPr>
          <p:cNvPr id="67587" name="Segnaposto contenuto 4" descr="Mount.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428875" y="500063"/>
            <a:ext cx="4310063" cy="2643187"/>
          </a:xfrm>
        </p:spPr>
      </p:pic>
    </p:spTree>
    <p:extLst>
      <p:ext uri="{BB962C8B-B14F-4D97-AF65-F5344CB8AC3E}">
        <p14:creationId xmlns:p14="http://schemas.microsoft.com/office/powerpoint/2010/main" val="142205555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sz="half" idx="1"/>
          </p:nvPr>
        </p:nvSpPr>
        <p:spPr>
          <a:xfrm>
            <a:off x="457200" y="548680"/>
            <a:ext cx="4038600" cy="5577483"/>
          </a:xfrm>
        </p:spPr>
        <p:txBody>
          <a:bodyPr/>
          <a:lstStyle/>
          <a:p>
            <a:pPr algn="ctr">
              <a:buFont typeface="Arial" charset="0"/>
              <a:buNone/>
            </a:pPr>
            <a:r>
              <a:rPr lang="it-IT" altLang="it-IT" sz="3600" dirty="0" smtClean="0"/>
              <a:t>	Occasionalmen</a:t>
            </a:r>
            <a:r>
              <a:rPr lang="it-IT" altLang="it-IT" sz="4000" dirty="0" smtClean="0"/>
              <a:t>t</a:t>
            </a:r>
            <a:r>
              <a:rPr lang="it-IT" altLang="it-IT" sz="3600" dirty="0" smtClean="0"/>
              <a:t>e, </a:t>
            </a:r>
            <a:r>
              <a:rPr lang="it-IT" altLang="it-IT" sz="4400" dirty="0" smtClean="0"/>
              <a:t>basandoci sulla nostra intuizione, valutiamo i </a:t>
            </a:r>
            <a:r>
              <a:rPr lang="it-IT" altLang="it-IT" sz="4400" dirty="0" smtClean="0">
                <a:solidFill>
                  <a:srgbClr val="FF0000"/>
                </a:solidFill>
              </a:rPr>
              <a:t>bisogni emotivi </a:t>
            </a:r>
            <a:r>
              <a:rPr lang="it-IT" altLang="it-IT" sz="4400" dirty="0" smtClean="0"/>
              <a:t>del paziente. </a:t>
            </a:r>
            <a:endParaRPr lang="it-IT" altLang="it-IT" sz="4000" dirty="0" smtClean="0"/>
          </a:p>
        </p:txBody>
      </p:sp>
      <p:pic>
        <p:nvPicPr>
          <p:cNvPr id="4" name="Segnaposto contenuto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836712"/>
            <a:ext cx="3778302" cy="4267259"/>
          </a:xfrm>
        </p:spPr>
      </p:pic>
    </p:spTree>
    <p:extLst>
      <p:ext uri="{BB962C8B-B14F-4D97-AF65-F5344CB8AC3E}">
        <p14:creationId xmlns:p14="http://schemas.microsoft.com/office/powerpoint/2010/main" val="246153551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844824"/>
            <a:ext cx="4166266" cy="3312368"/>
          </a:xfrm>
        </p:spPr>
      </p:pic>
      <p:sp>
        <p:nvSpPr>
          <p:cNvPr id="4" name="Segnaposto contenuto 3"/>
          <p:cNvSpPr>
            <a:spLocks noGrp="1"/>
          </p:cNvSpPr>
          <p:nvPr>
            <p:ph sz="half" idx="2"/>
          </p:nvPr>
        </p:nvSpPr>
        <p:spPr/>
        <p:txBody>
          <a:bodyPr/>
          <a:lstStyle/>
          <a:p>
            <a:pPr lvl="0" algn="ctr">
              <a:buNone/>
            </a:pPr>
            <a:r>
              <a:rPr lang="it-IT" altLang="it-IT" sz="3600" dirty="0">
                <a:solidFill>
                  <a:prstClr val="black"/>
                </a:solidFill>
              </a:rPr>
              <a:t>Solo </a:t>
            </a:r>
            <a:r>
              <a:rPr lang="it-IT" altLang="it-IT" sz="3600" dirty="0" smtClean="0">
                <a:solidFill>
                  <a:prstClr val="black"/>
                </a:solidFill>
              </a:rPr>
              <a:t>raramente</a:t>
            </a:r>
          </a:p>
          <a:p>
            <a:pPr lvl="0" algn="ctr">
              <a:buNone/>
            </a:pPr>
            <a:r>
              <a:rPr lang="it-IT" altLang="it-IT" sz="3600" dirty="0" smtClean="0">
                <a:solidFill>
                  <a:prstClr val="black"/>
                </a:solidFill>
              </a:rPr>
              <a:t>comprendiamo </a:t>
            </a:r>
            <a:endParaRPr lang="it-IT" altLang="it-IT" sz="3600" dirty="0">
              <a:solidFill>
                <a:prstClr val="black"/>
              </a:solidFill>
            </a:endParaRPr>
          </a:p>
          <a:p>
            <a:pPr lvl="0" algn="ctr">
              <a:buNone/>
            </a:pPr>
            <a:r>
              <a:rPr lang="it-IT" altLang="it-IT" sz="3600" dirty="0">
                <a:solidFill>
                  <a:srgbClr val="FF0000"/>
                </a:solidFill>
              </a:rPr>
              <a:t>il malessere dello spirito:</a:t>
            </a:r>
            <a:r>
              <a:rPr lang="it-IT" altLang="it-IT" sz="3600" dirty="0">
                <a:solidFill>
                  <a:prstClr val="black"/>
                </a:solidFill>
              </a:rPr>
              <a:t> </a:t>
            </a:r>
          </a:p>
          <a:p>
            <a:pPr lvl="0" algn="ctr">
              <a:buNone/>
            </a:pPr>
            <a:r>
              <a:rPr lang="it-IT" altLang="it-IT" sz="3600" dirty="0">
                <a:solidFill>
                  <a:prstClr val="black"/>
                </a:solidFill>
              </a:rPr>
              <a:t>quello del malato, il nostro</a:t>
            </a:r>
            <a:r>
              <a:rPr lang="it-IT" altLang="it-IT" dirty="0">
                <a:solidFill>
                  <a:prstClr val="black"/>
                </a:solidFill>
              </a:rPr>
              <a:t>”.</a:t>
            </a:r>
          </a:p>
          <a:p>
            <a:pPr marL="0" indent="0">
              <a:buNone/>
            </a:pPr>
            <a:endParaRPr lang="it-IT" dirty="0"/>
          </a:p>
        </p:txBody>
      </p:sp>
    </p:spTree>
    <p:extLst>
      <p:ext uri="{BB962C8B-B14F-4D97-AF65-F5344CB8AC3E}">
        <p14:creationId xmlns:p14="http://schemas.microsoft.com/office/powerpoint/2010/main" val="2757802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sz="half" idx="1"/>
          </p:nvPr>
        </p:nvSpPr>
        <p:spPr>
          <a:xfrm>
            <a:off x="457200" y="836712"/>
            <a:ext cx="4038600" cy="5289451"/>
          </a:xfrm>
        </p:spPr>
        <p:txBody>
          <a:bodyPr/>
          <a:lstStyle/>
          <a:p>
            <a:pPr algn="ctr" eaLnBrk="1" hangingPunct="1">
              <a:buFont typeface="Wingdings" pitchFamily="2" charset="2"/>
              <a:buNone/>
            </a:pPr>
            <a:endParaRPr lang="it-IT" altLang="it-IT" dirty="0" smtClean="0"/>
          </a:p>
          <a:p>
            <a:pPr algn="ctr" eaLnBrk="1" hangingPunct="1">
              <a:buFont typeface="Wingdings" pitchFamily="2" charset="2"/>
              <a:buNone/>
            </a:pPr>
            <a:r>
              <a:rPr lang="it-IT" altLang="it-IT" dirty="0" smtClean="0"/>
              <a:t>	</a:t>
            </a:r>
            <a:r>
              <a:rPr lang="it-IT" altLang="it-IT" sz="3600" dirty="0" smtClean="0"/>
              <a:t>Da qualche anno, si nota la tendenza ad inserire  </a:t>
            </a:r>
            <a:r>
              <a:rPr lang="it-IT" altLang="it-IT" sz="3200" b="1" dirty="0" smtClean="0">
                <a:solidFill>
                  <a:srgbClr val="00B0F0"/>
                </a:solidFill>
              </a:rPr>
              <a:t>l’accompagnamento spirituale   </a:t>
            </a:r>
          </a:p>
          <a:p>
            <a:pPr algn="ctr" eaLnBrk="1" hangingPunct="1">
              <a:buFont typeface="Wingdings" pitchFamily="2" charset="2"/>
              <a:buNone/>
            </a:pPr>
            <a:r>
              <a:rPr lang="it-IT" altLang="it-IT" sz="3600" dirty="0" smtClean="0"/>
              <a:t>nei programmi terapeutici.</a:t>
            </a:r>
          </a:p>
          <a:p>
            <a:pPr eaLnBrk="1" hangingPunct="1">
              <a:buFont typeface="Wingdings" pitchFamily="2" charset="2"/>
              <a:buNone/>
            </a:pPr>
            <a:r>
              <a:rPr lang="it-IT" altLang="it-IT" dirty="0" smtClean="0"/>
              <a:t>	</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700808"/>
            <a:ext cx="4019051" cy="3456384"/>
          </a:xfrm>
          <a:prstGeom prst="rect">
            <a:avLst/>
          </a:prstGeom>
        </p:spPr>
      </p:pic>
    </p:spTree>
    <p:extLst>
      <p:ext uri="{BB962C8B-B14F-4D97-AF65-F5344CB8AC3E}">
        <p14:creationId xmlns:p14="http://schemas.microsoft.com/office/powerpoint/2010/main" val="494228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contenuto 2"/>
          <p:cNvSpPr>
            <a:spLocks noGrp="1"/>
          </p:cNvSpPr>
          <p:nvPr>
            <p:ph idx="1"/>
          </p:nvPr>
        </p:nvSpPr>
        <p:spPr>
          <a:xfrm>
            <a:off x="428625" y="500063"/>
            <a:ext cx="8229600" cy="5626100"/>
          </a:xfrm>
        </p:spPr>
        <p:txBody>
          <a:bodyPr/>
          <a:lstStyle/>
          <a:p>
            <a:pPr algn="ctr" eaLnBrk="1" hangingPunct="1">
              <a:buNone/>
            </a:pPr>
            <a:r>
              <a:rPr lang="it-IT" altLang="it-IT" dirty="0" smtClean="0"/>
              <a:t>	In Italia, ciò sta avvenendo soprattutto nell’ambito delle </a:t>
            </a:r>
            <a:r>
              <a:rPr lang="it-IT" altLang="it-IT" i="1" dirty="0" smtClean="0">
                <a:solidFill>
                  <a:srgbClr val="FF0000"/>
                </a:solidFill>
              </a:rPr>
              <a:t>Cure Palliative</a:t>
            </a:r>
            <a:r>
              <a:rPr lang="it-IT" altLang="it-IT" dirty="0" smtClean="0"/>
              <a:t>, nelle quale sono confluite intuizioni geniali di alcune grandi donne, quali  </a:t>
            </a:r>
            <a:r>
              <a:rPr lang="it-IT" altLang="it-IT" dirty="0"/>
              <a:t>Virginia </a:t>
            </a:r>
            <a:r>
              <a:rPr lang="it-IT" altLang="it-IT" dirty="0" smtClean="0"/>
              <a:t>Henderson, </a:t>
            </a:r>
            <a:r>
              <a:rPr lang="it-IT" altLang="it-IT" dirty="0" err="1" smtClean="0"/>
              <a:t>Elisabeth</a:t>
            </a:r>
            <a:r>
              <a:rPr lang="it-IT" altLang="it-IT" dirty="0" smtClean="0"/>
              <a:t> </a:t>
            </a:r>
            <a:r>
              <a:rPr lang="it-IT" altLang="it-IT" dirty="0" err="1" smtClean="0"/>
              <a:t>Kübler-Ross</a:t>
            </a:r>
            <a:r>
              <a:rPr lang="it-IT" altLang="it-IT" dirty="0" smtClean="0"/>
              <a:t>, e </a:t>
            </a:r>
            <a:r>
              <a:rPr lang="it-IT" altLang="it-IT" dirty="0" err="1" smtClean="0"/>
              <a:t>Cicely</a:t>
            </a:r>
            <a:r>
              <a:rPr lang="it-IT" altLang="it-IT" dirty="0" smtClean="0"/>
              <a:t> </a:t>
            </a:r>
            <a:r>
              <a:rPr lang="it-IT" altLang="it-IT" dirty="0" err="1" smtClean="0"/>
              <a:t>Saunders</a:t>
            </a:r>
            <a:r>
              <a:rPr lang="it-IT" altLang="it-IT" dirty="0" smtClean="0"/>
              <a:t>. </a:t>
            </a:r>
          </a:p>
          <a:p>
            <a:pPr eaLnBrk="1" hangingPunct="1"/>
            <a:endParaRPr lang="it-IT" altLang="it-IT" dirty="0" smtClean="0"/>
          </a:p>
        </p:txBody>
      </p:sp>
      <p:pic>
        <p:nvPicPr>
          <p:cNvPr id="30723" name="Immagine 2" descr="cure palliati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140968"/>
            <a:ext cx="37147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9723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contenuto 2"/>
          <p:cNvSpPr>
            <a:spLocks noGrp="1"/>
          </p:cNvSpPr>
          <p:nvPr>
            <p:ph sz="half" idx="1"/>
          </p:nvPr>
        </p:nvSpPr>
        <p:spPr>
          <a:xfrm>
            <a:off x="467544" y="980728"/>
            <a:ext cx="4038600" cy="4525963"/>
          </a:xfrm>
        </p:spPr>
        <p:txBody>
          <a:bodyPr/>
          <a:lstStyle/>
          <a:p>
            <a:pPr algn="ctr" eaLnBrk="1" hangingPunct="1">
              <a:buFont typeface="Arial" charset="0"/>
              <a:buNone/>
            </a:pPr>
            <a:r>
              <a:rPr lang="it-IT" altLang="it-IT" dirty="0" smtClean="0"/>
              <a:t>	Dalle opere della </a:t>
            </a:r>
            <a:r>
              <a:rPr lang="it-IT" altLang="it-IT" b="1" dirty="0" smtClean="0">
                <a:solidFill>
                  <a:srgbClr val="FF0000"/>
                </a:solidFill>
              </a:rPr>
              <a:t>Henderson</a:t>
            </a:r>
            <a:r>
              <a:rPr lang="it-IT" altLang="it-IT" dirty="0" smtClean="0"/>
              <a:t> </a:t>
            </a:r>
          </a:p>
          <a:p>
            <a:pPr algn="ctr" eaLnBrk="1" hangingPunct="1">
              <a:buFont typeface="Arial" charset="0"/>
              <a:buNone/>
            </a:pPr>
            <a:r>
              <a:rPr lang="it-IT" altLang="it-IT" dirty="0" smtClean="0"/>
              <a:t>	risulta chiara l’affermazione che </a:t>
            </a:r>
          </a:p>
          <a:p>
            <a:pPr algn="ctr" eaLnBrk="1" hangingPunct="1">
              <a:buFont typeface="Arial" charset="0"/>
              <a:buNone/>
            </a:pPr>
            <a:r>
              <a:rPr lang="it-IT" altLang="it-IT" dirty="0"/>
              <a:t>	</a:t>
            </a:r>
            <a:r>
              <a:rPr lang="it-IT" altLang="it-IT" dirty="0" smtClean="0"/>
              <a:t>per offrire assistenza infermieristica rispettosa della persona, occorre </a:t>
            </a:r>
            <a:r>
              <a:rPr lang="it-IT" altLang="it-IT" dirty="0" smtClean="0">
                <a:solidFill>
                  <a:srgbClr val="FF0000"/>
                </a:solidFill>
              </a:rPr>
              <a:t>riconoscerne i bisogni, </a:t>
            </a:r>
          </a:p>
          <a:p>
            <a:pPr algn="ctr" eaLnBrk="1" hangingPunct="1">
              <a:buFont typeface="Arial" charset="0"/>
              <a:buNone/>
            </a:pPr>
            <a:r>
              <a:rPr lang="it-IT" altLang="it-IT" dirty="0" smtClean="0">
                <a:solidFill>
                  <a:srgbClr val="FF0000"/>
                </a:solidFill>
              </a:rPr>
              <a:t>	inclusi quelli spirituali.</a:t>
            </a:r>
          </a:p>
        </p:txBody>
      </p:sp>
      <p:pic>
        <p:nvPicPr>
          <p:cNvPr id="31747" name="Segnaposto contenuto 4" descr="Henderso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8024" y="1196752"/>
            <a:ext cx="3286448" cy="4231686"/>
          </a:xfrm>
        </p:spPr>
      </p:pic>
    </p:spTree>
    <p:extLst>
      <p:ext uri="{BB962C8B-B14F-4D97-AF65-F5344CB8AC3E}">
        <p14:creationId xmlns:p14="http://schemas.microsoft.com/office/powerpoint/2010/main" val="3655941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67544" y="2924944"/>
            <a:ext cx="8229600" cy="3600400"/>
          </a:xfrm>
        </p:spPr>
        <p:txBody>
          <a:bodyPr>
            <a:normAutofit fontScale="92500" lnSpcReduction="10000"/>
          </a:bodyPr>
          <a:lstStyle/>
          <a:p>
            <a:pPr marL="0" indent="0">
              <a:buNone/>
            </a:pPr>
            <a:r>
              <a:rPr lang="it-IT" i="1" dirty="0" smtClean="0">
                <a:solidFill>
                  <a:srgbClr val="0070C0"/>
                </a:solidFill>
                <a:effectLst/>
                <a:latin typeface="Times New Roman"/>
                <a:ea typeface="Times New Roman"/>
              </a:rPr>
              <a:t>Si narra che un giorno Francesco d’Assisi vide un muratore e gli chiese: “Padrone mio, che fate?”</a:t>
            </a:r>
            <a:br>
              <a:rPr lang="it-IT" i="1" dirty="0" smtClean="0">
                <a:solidFill>
                  <a:srgbClr val="0070C0"/>
                </a:solidFill>
                <a:effectLst/>
                <a:latin typeface="Times New Roman"/>
                <a:ea typeface="Times New Roman"/>
              </a:rPr>
            </a:br>
            <a:endParaRPr lang="it-IT" i="1" dirty="0" smtClean="0">
              <a:solidFill>
                <a:srgbClr val="0070C0"/>
              </a:solidFill>
              <a:effectLst/>
              <a:latin typeface="Times New Roman"/>
              <a:ea typeface="Times New Roman"/>
            </a:endParaRPr>
          </a:p>
          <a:p>
            <a:pPr marL="0" indent="0">
              <a:buNone/>
            </a:pPr>
            <a:r>
              <a:rPr lang="it-IT" i="1" dirty="0" smtClean="0">
                <a:solidFill>
                  <a:srgbClr val="7030A0"/>
                </a:solidFill>
                <a:effectLst/>
                <a:latin typeface="Times New Roman"/>
                <a:ea typeface="Times New Roman"/>
              </a:rPr>
              <a:t>Quegli rispose: “Faccio muri da mattina a sera”.</a:t>
            </a:r>
            <a:br>
              <a:rPr lang="it-IT" i="1" dirty="0" smtClean="0">
                <a:solidFill>
                  <a:srgbClr val="7030A0"/>
                </a:solidFill>
                <a:effectLst/>
                <a:latin typeface="Times New Roman"/>
                <a:ea typeface="Times New Roman"/>
              </a:rPr>
            </a:br>
            <a:endParaRPr lang="it-IT" i="1" dirty="0" smtClean="0">
              <a:solidFill>
                <a:srgbClr val="7030A0"/>
              </a:solidFill>
              <a:effectLst/>
              <a:latin typeface="Times New Roman"/>
              <a:ea typeface="Times New Roman"/>
            </a:endParaRPr>
          </a:p>
          <a:p>
            <a:pPr marL="0" indent="0">
              <a:buNone/>
            </a:pPr>
            <a:r>
              <a:rPr lang="it-IT" i="1" dirty="0" smtClean="0">
                <a:solidFill>
                  <a:srgbClr val="00B0F0"/>
                </a:solidFill>
                <a:effectLst/>
                <a:latin typeface="Times New Roman"/>
                <a:ea typeface="Times New Roman"/>
              </a:rPr>
              <a:t>Con la sua abituale mansuetudine Francesco chiese ancora: “E perché fate muri tutto il giorno?”</a:t>
            </a:r>
            <a:br>
              <a:rPr lang="it-IT" i="1" dirty="0" smtClean="0">
                <a:solidFill>
                  <a:srgbClr val="00B0F0"/>
                </a:solidFill>
                <a:effectLst/>
                <a:latin typeface="Times New Roman"/>
                <a:ea typeface="Times New Roman"/>
              </a:rPr>
            </a:br>
            <a:endParaRPr lang="it-IT" dirty="0">
              <a:solidFill>
                <a:srgbClr val="00B0F0"/>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22852"/>
            <a:ext cx="1789865" cy="2513856"/>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676997"/>
            <a:ext cx="2324472" cy="1846899"/>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556331"/>
            <a:ext cx="2088232" cy="2088232"/>
          </a:xfrm>
          <a:prstGeom prst="rect">
            <a:avLst/>
          </a:prstGeom>
        </p:spPr>
      </p:pic>
    </p:spTree>
    <p:extLst>
      <p:ext uri="{BB962C8B-B14F-4D97-AF65-F5344CB8AC3E}">
        <p14:creationId xmlns:p14="http://schemas.microsoft.com/office/powerpoint/2010/main" val="3653187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sz="half" idx="1"/>
          </p:nvPr>
        </p:nvSpPr>
        <p:spPr/>
        <p:txBody>
          <a:bodyPr/>
          <a:lstStyle/>
          <a:p>
            <a:pPr algn="ctr" eaLnBrk="1" hangingPunct="1">
              <a:buFont typeface="Arial" charset="0"/>
              <a:buNone/>
            </a:pPr>
            <a:r>
              <a:rPr lang="it-IT" altLang="it-IT" smtClean="0"/>
              <a:t>	</a:t>
            </a:r>
            <a:r>
              <a:rPr lang="it-IT" altLang="it-IT" sz="3200" smtClean="0">
                <a:solidFill>
                  <a:srgbClr val="FF0000"/>
                </a:solidFill>
              </a:rPr>
              <a:t> E. Kübler-Ross</a:t>
            </a:r>
            <a:r>
              <a:rPr lang="it-IT" altLang="it-IT" sz="3200" smtClean="0"/>
              <a:t>, ha messo in evidenza il percorso psico-affettivo-spirituale del malato in fase terminale. </a:t>
            </a:r>
          </a:p>
        </p:txBody>
      </p:sp>
      <p:pic>
        <p:nvPicPr>
          <p:cNvPr id="32771" name="Picture 4" descr="C:\Documents and Settings\Amministratore\Desktop\kub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1643063"/>
            <a:ext cx="36385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110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sz="half" idx="1"/>
          </p:nvPr>
        </p:nvSpPr>
        <p:spPr/>
        <p:txBody>
          <a:bodyPr/>
          <a:lstStyle/>
          <a:p>
            <a:pPr algn="ctr" eaLnBrk="1" hangingPunct="1">
              <a:buFont typeface="Arial" charset="0"/>
              <a:buNone/>
            </a:pPr>
            <a:r>
              <a:rPr lang="it-IT" altLang="it-IT" smtClean="0"/>
              <a:t>	</a:t>
            </a:r>
          </a:p>
        </p:txBody>
      </p:sp>
      <p:sp>
        <p:nvSpPr>
          <p:cNvPr id="33795" name="Segnaposto contenuto 4"/>
          <p:cNvSpPr>
            <a:spLocks noGrp="1"/>
          </p:cNvSpPr>
          <p:nvPr>
            <p:ph sz="half" idx="2"/>
          </p:nvPr>
        </p:nvSpPr>
        <p:spPr/>
        <p:txBody>
          <a:bodyPr/>
          <a:lstStyle/>
          <a:p>
            <a:pPr algn="ctr" eaLnBrk="1" hangingPunct="1">
              <a:buFont typeface="Arial" charset="0"/>
              <a:buNone/>
            </a:pPr>
            <a:r>
              <a:rPr lang="it-IT" altLang="it-IT" sz="3200" dirty="0" smtClean="0"/>
              <a:t>Da parte sua, </a:t>
            </a:r>
          </a:p>
          <a:p>
            <a:pPr algn="ctr" eaLnBrk="1" hangingPunct="1">
              <a:buFont typeface="Arial" charset="0"/>
              <a:buNone/>
            </a:pPr>
            <a:r>
              <a:rPr lang="it-IT" altLang="it-IT" sz="3200" dirty="0" smtClean="0">
                <a:solidFill>
                  <a:srgbClr val="FF0000"/>
                </a:solidFill>
              </a:rPr>
              <a:t>la</a:t>
            </a:r>
            <a:r>
              <a:rPr lang="it-IT" altLang="it-IT" sz="3200" dirty="0" smtClean="0"/>
              <a:t> </a:t>
            </a:r>
            <a:r>
              <a:rPr lang="it-IT" altLang="it-IT" sz="3200" dirty="0" err="1" smtClean="0">
                <a:solidFill>
                  <a:srgbClr val="FF0000"/>
                </a:solidFill>
              </a:rPr>
              <a:t>Saunders</a:t>
            </a:r>
            <a:r>
              <a:rPr lang="it-IT" altLang="it-IT" sz="3200" dirty="0" smtClean="0"/>
              <a:t> </a:t>
            </a:r>
          </a:p>
          <a:p>
            <a:pPr algn="ctr" eaLnBrk="1" hangingPunct="1">
              <a:buFont typeface="Arial" charset="0"/>
              <a:buNone/>
            </a:pPr>
            <a:r>
              <a:rPr lang="it-IT" altLang="it-IT" sz="3200" dirty="0" smtClean="0"/>
              <a:t>ha messo in luce la </a:t>
            </a:r>
            <a:r>
              <a:rPr lang="it-IT" altLang="it-IT" sz="3200" b="1" dirty="0" smtClean="0">
                <a:solidFill>
                  <a:srgbClr val="7030A0"/>
                </a:solidFill>
              </a:rPr>
              <a:t>componente spirituale del </a:t>
            </a:r>
            <a:r>
              <a:rPr lang="it-IT" altLang="it-IT" sz="3200" b="1" i="1" dirty="0" smtClean="0">
                <a:solidFill>
                  <a:srgbClr val="7030A0"/>
                </a:solidFill>
              </a:rPr>
              <a:t>dolore </a:t>
            </a:r>
          </a:p>
          <a:p>
            <a:pPr algn="ctr" eaLnBrk="1" hangingPunct="1">
              <a:buFont typeface="Arial" charset="0"/>
              <a:buNone/>
            </a:pPr>
            <a:r>
              <a:rPr lang="it-IT" altLang="it-IT" sz="3200" i="1" dirty="0" smtClean="0"/>
              <a:t>	</a:t>
            </a:r>
            <a:r>
              <a:rPr lang="it-IT" altLang="it-IT" sz="3200" dirty="0" smtClean="0"/>
              <a:t>dei pazienti</a:t>
            </a:r>
          </a:p>
          <a:p>
            <a:pPr algn="ctr" eaLnBrk="1" hangingPunct="1">
              <a:buFont typeface="Arial" charset="0"/>
              <a:buNone/>
            </a:pPr>
            <a:r>
              <a:rPr lang="it-IT" altLang="it-IT" sz="3200" dirty="0" smtClean="0"/>
              <a:t>	  in fin di vita </a:t>
            </a:r>
            <a:r>
              <a:rPr lang="it-IT" altLang="it-IT" dirty="0" smtClean="0"/>
              <a:t>. </a:t>
            </a:r>
          </a:p>
          <a:p>
            <a:pPr marL="0" indent="0">
              <a:buNone/>
            </a:pPr>
            <a:endParaRPr lang="it-IT" altLang="it-IT" dirty="0" smtClean="0"/>
          </a:p>
        </p:txBody>
      </p:sp>
      <p:pic>
        <p:nvPicPr>
          <p:cNvPr id="33796" name="Immagine 2" descr="Saund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0270" y="1551074"/>
            <a:ext cx="2927796" cy="437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256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57200" y="857250"/>
            <a:ext cx="8229600" cy="5268913"/>
          </a:xfrm>
        </p:spPr>
        <p:txBody>
          <a:bodyPr/>
          <a:lstStyle/>
          <a:p>
            <a:pPr algn="ctr" eaLnBrk="1" hangingPunct="1">
              <a:buFont typeface="Arial" charset="0"/>
              <a:buNone/>
            </a:pPr>
            <a:r>
              <a:rPr lang="it-IT" altLang="it-IT" dirty="0" smtClean="0"/>
              <a:t>	Tali concetti, ripresi e sviluppati anche da molteplici altri studi e ricerche,  </a:t>
            </a:r>
          </a:p>
          <a:p>
            <a:pPr algn="ctr" eaLnBrk="1" hangingPunct="1">
              <a:buFont typeface="Arial" charset="0"/>
              <a:buNone/>
            </a:pPr>
            <a:r>
              <a:rPr lang="it-IT" altLang="it-IT" dirty="0" smtClean="0"/>
              <a:t>hanno pervaso la </a:t>
            </a:r>
          </a:p>
          <a:p>
            <a:pPr algn="ctr" eaLnBrk="1" hangingPunct="1">
              <a:buFont typeface="Arial" charset="0"/>
              <a:buNone/>
            </a:pPr>
            <a:r>
              <a:rPr lang="it-IT" altLang="it-IT" b="1" dirty="0" smtClean="0">
                <a:solidFill>
                  <a:srgbClr val="FF0000"/>
                </a:solidFill>
              </a:rPr>
              <a:t>filosofia assistenziale degli</a:t>
            </a:r>
            <a:r>
              <a:rPr lang="it-IT" altLang="it-IT" b="1" i="1" dirty="0" smtClean="0">
                <a:solidFill>
                  <a:srgbClr val="FF0000"/>
                </a:solidFill>
              </a:rPr>
              <a:t> </a:t>
            </a:r>
            <a:r>
              <a:rPr lang="it-IT" altLang="it-IT" b="1" i="1" dirty="0" err="1" smtClean="0">
                <a:solidFill>
                  <a:srgbClr val="FF0000"/>
                </a:solidFill>
              </a:rPr>
              <a:t>hospice</a:t>
            </a:r>
            <a:r>
              <a:rPr lang="it-IT" altLang="it-IT" b="1" i="1" dirty="0" smtClean="0">
                <a:solidFill>
                  <a:srgbClr val="FF0000"/>
                </a:solidFill>
              </a:rPr>
              <a:t>…</a:t>
            </a:r>
            <a:endParaRPr lang="it-IT" altLang="it-IT" dirty="0" smtClean="0"/>
          </a:p>
        </p:txBody>
      </p:sp>
      <p:pic>
        <p:nvPicPr>
          <p:cNvPr id="34819" name="Immagine 2" descr="domus salutis-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73016"/>
            <a:ext cx="60229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235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contenuto 2"/>
          <p:cNvSpPr>
            <a:spLocks noGrp="1"/>
          </p:cNvSpPr>
          <p:nvPr>
            <p:ph idx="1"/>
          </p:nvPr>
        </p:nvSpPr>
        <p:spPr>
          <a:xfrm>
            <a:off x="457200" y="642938"/>
            <a:ext cx="8229600" cy="5483225"/>
          </a:xfrm>
        </p:spPr>
        <p:txBody>
          <a:bodyPr/>
          <a:lstStyle/>
          <a:p>
            <a:pPr algn="ctr">
              <a:buFont typeface="Arial" charset="0"/>
              <a:buNone/>
            </a:pPr>
            <a:r>
              <a:rPr lang="it-IT" altLang="it-IT" dirty="0" smtClean="0"/>
              <a:t>	…sottolineando che la cura del malato deve </a:t>
            </a:r>
            <a:r>
              <a:rPr lang="it-IT" altLang="it-IT" dirty="0" smtClean="0">
                <a:solidFill>
                  <a:srgbClr val="FF0000"/>
                </a:solidFill>
              </a:rPr>
              <a:t>farsi assistenza fisica, psicologica, morale, spirituale e religiosa</a:t>
            </a:r>
            <a:endParaRPr lang="it-IT" altLang="it-IT" dirty="0" smtClean="0"/>
          </a:p>
          <a:p>
            <a:pPr algn="ctr">
              <a:buFont typeface="Arial" charset="0"/>
              <a:buNone/>
            </a:pPr>
            <a:r>
              <a:rPr lang="it-IT" altLang="it-IT" dirty="0" smtClean="0"/>
              <a:t>in relazione alla crisi provocata nel soggetto dall’insorgere della malattia.   </a:t>
            </a:r>
          </a:p>
          <a:p>
            <a:endParaRPr lang="it-IT" altLang="it-IT" dirty="0" smtClean="0"/>
          </a:p>
        </p:txBody>
      </p:sp>
      <p:pic>
        <p:nvPicPr>
          <p:cNvPr id="35843" name="Immagine 4" descr="medicina person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429000"/>
            <a:ext cx="40100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548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contenuto 2"/>
          <p:cNvSpPr>
            <a:spLocks noGrp="1"/>
          </p:cNvSpPr>
          <p:nvPr>
            <p:ph sz="half" idx="1"/>
          </p:nvPr>
        </p:nvSpPr>
        <p:spPr>
          <a:xfrm>
            <a:off x="467544" y="1196752"/>
            <a:ext cx="4038600" cy="4752528"/>
          </a:xfrm>
        </p:spPr>
        <p:txBody>
          <a:bodyPr/>
          <a:lstStyle/>
          <a:p>
            <a:pPr algn="ctr" eaLnBrk="1" hangingPunct="1">
              <a:buFont typeface="Arial" charset="0"/>
              <a:buNone/>
            </a:pPr>
            <a:r>
              <a:rPr lang="it-IT" altLang="it-IT" dirty="0" smtClean="0"/>
              <a:t>	</a:t>
            </a:r>
          </a:p>
        </p:txBody>
      </p:sp>
      <p:sp>
        <p:nvSpPr>
          <p:cNvPr id="39939" name="Segnaposto contenuto 4"/>
          <p:cNvSpPr>
            <a:spLocks noGrp="1"/>
          </p:cNvSpPr>
          <p:nvPr>
            <p:ph sz="half" idx="2"/>
          </p:nvPr>
        </p:nvSpPr>
        <p:spPr>
          <a:xfrm>
            <a:off x="4648200" y="1000125"/>
            <a:ext cx="4038600" cy="5126038"/>
          </a:xfrm>
        </p:spPr>
        <p:txBody>
          <a:bodyPr/>
          <a:lstStyle/>
          <a:p>
            <a:pPr algn="ctr">
              <a:buFont typeface="Arial" charset="0"/>
              <a:buNone/>
            </a:pPr>
            <a:r>
              <a:rPr lang="it-IT" altLang="it-IT" dirty="0" smtClean="0"/>
              <a:t>	In una situazione critica come quella della malattia, infatti, </a:t>
            </a:r>
          </a:p>
          <a:p>
            <a:pPr algn="ctr">
              <a:buFont typeface="Arial" charset="0"/>
              <a:buNone/>
            </a:pPr>
            <a:r>
              <a:rPr lang="it-IT" altLang="it-IT" dirty="0" smtClean="0">
                <a:solidFill>
                  <a:srgbClr val="FF0000"/>
                </a:solidFill>
              </a:rPr>
              <a:t>la rottura dell’unità soggettiva </a:t>
            </a:r>
          </a:p>
          <a:p>
            <a:pPr algn="ctr">
              <a:buFont typeface="Arial" charset="0"/>
              <a:buNone/>
            </a:pPr>
            <a:r>
              <a:rPr lang="it-IT" altLang="it-IT" dirty="0">
                <a:solidFill>
                  <a:srgbClr val="FF0000"/>
                </a:solidFill>
              </a:rPr>
              <a:t>	</a:t>
            </a:r>
            <a:r>
              <a:rPr lang="it-IT" altLang="it-IT" dirty="0" smtClean="0"/>
              <a:t>provoca, nel paziente, uno squilibrio che gli fa toccare con più realismo la misura dei suoi limiti e il senso della finitudine.</a:t>
            </a:r>
          </a:p>
        </p:txBody>
      </p:sp>
      <p:pic>
        <p:nvPicPr>
          <p:cNvPr id="39940" name="Immagine 5" descr="x1pgliP38XxBL3M-eKLl2e6KklO5qV556PQXn2l1WSb-FNoN_qyrf0_n4OW2RuNb_XXuO3qZFgS2GSredvXiXaA0bCCGLOHJPbhCCQ4WGo8KnuABK5g4UxkPvD1nvP8PvdVGxa3ROzlCLH5eGGvNL_Oc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143125"/>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9521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contenuto 2"/>
          <p:cNvSpPr>
            <a:spLocks noGrp="1"/>
          </p:cNvSpPr>
          <p:nvPr>
            <p:ph sz="half" idx="1"/>
          </p:nvPr>
        </p:nvSpPr>
        <p:spPr>
          <a:xfrm>
            <a:off x="457200" y="642938"/>
            <a:ext cx="4038600" cy="5483225"/>
          </a:xfrm>
        </p:spPr>
        <p:txBody>
          <a:bodyPr/>
          <a:lstStyle/>
          <a:p>
            <a:pPr algn="ctr" eaLnBrk="1" hangingPunct="1">
              <a:buFont typeface="Arial" charset="0"/>
              <a:buNone/>
            </a:pPr>
            <a:r>
              <a:rPr lang="it-IT" altLang="it-IT" dirty="0" smtClean="0"/>
              <a:t> </a:t>
            </a:r>
            <a:r>
              <a:rPr lang="it-IT" altLang="it-IT" sz="3200" dirty="0" smtClean="0"/>
              <a:t> Tale consapevolezza genera nell'uomo un desiderio di liberazione, </a:t>
            </a:r>
          </a:p>
          <a:p>
            <a:pPr algn="ctr" eaLnBrk="1" hangingPunct="1">
              <a:buFont typeface="Arial" charset="0"/>
              <a:buNone/>
            </a:pPr>
            <a:r>
              <a:rPr lang="it-IT" altLang="it-IT" sz="3200" b="1" dirty="0" smtClean="0">
                <a:solidFill>
                  <a:srgbClr val="FF0000"/>
                </a:solidFill>
              </a:rPr>
              <a:t>	una</a:t>
            </a:r>
            <a:r>
              <a:rPr lang="it-IT" altLang="it-IT" sz="3200" dirty="0" smtClean="0"/>
              <a:t> </a:t>
            </a:r>
            <a:r>
              <a:rPr lang="it-IT" altLang="it-IT" sz="3200" b="1" dirty="0" smtClean="0">
                <a:solidFill>
                  <a:srgbClr val="FF0000"/>
                </a:solidFill>
              </a:rPr>
              <a:t>«invocazione </a:t>
            </a:r>
          </a:p>
          <a:p>
            <a:pPr algn="ctr" eaLnBrk="1" hangingPunct="1">
              <a:buFont typeface="Arial" charset="0"/>
              <a:buNone/>
            </a:pPr>
            <a:r>
              <a:rPr lang="it-IT" altLang="it-IT" sz="3200" b="1" dirty="0" smtClean="0">
                <a:solidFill>
                  <a:srgbClr val="FF0000"/>
                </a:solidFill>
              </a:rPr>
              <a:t>	di salvezza», </a:t>
            </a:r>
          </a:p>
          <a:p>
            <a:pPr algn="ctr" eaLnBrk="1" hangingPunct="1">
              <a:buFont typeface="Arial" charset="0"/>
              <a:buNone/>
            </a:pPr>
            <a:r>
              <a:rPr lang="it-IT" altLang="it-IT" sz="3200" b="1" dirty="0">
                <a:solidFill>
                  <a:srgbClr val="FF0000"/>
                </a:solidFill>
              </a:rPr>
              <a:t>	</a:t>
            </a:r>
            <a:r>
              <a:rPr lang="it-IT" altLang="it-IT" sz="3200" dirty="0" smtClean="0"/>
              <a:t>che lo spinge oltre i confini angusti dell'esistenza umana…</a:t>
            </a:r>
          </a:p>
          <a:p>
            <a:pPr eaLnBrk="1" hangingPunct="1"/>
            <a:endParaRPr lang="it-IT" altLang="it-IT" dirty="0" smtClean="0"/>
          </a:p>
        </p:txBody>
      </p:sp>
      <p:pic>
        <p:nvPicPr>
          <p:cNvPr id="61443" name="Segnaposto contenuto 5" descr="invocazion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4008" y="764704"/>
            <a:ext cx="4126974" cy="4896544"/>
          </a:xfrm>
        </p:spPr>
      </p:pic>
    </p:spTree>
    <p:extLst>
      <p:ext uri="{BB962C8B-B14F-4D97-AF65-F5344CB8AC3E}">
        <p14:creationId xmlns:p14="http://schemas.microsoft.com/office/powerpoint/2010/main" val="4014970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contenuto 2"/>
          <p:cNvSpPr>
            <a:spLocks noGrp="1"/>
          </p:cNvSpPr>
          <p:nvPr>
            <p:ph sz="half" idx="1"/>
          </p:nvPr>
        </p:nvSpPr>
        <p:spPr/>
        <p:txBody>
          <a:bodyPr/>
          <a:lstStyle/>
          <a:p>
            <a:pPr algn="ctr" eaLnBrk="1" hangingPunct="1">
              <a:buFont typeface="Arial" charset="0"/>
              <a:buNone/>
            </a:pPr>
            <a:r>
              <a:rPr lang="it-IT" altLang="it-IT" smtClean="0"/>
              <a:t>…</a:t>
            </a:r>
            <a:r>
              <a:rPr lang="it-IT" altLang="it-IT" sz="3600" smtClean="0"/>
              <a:t> verso «</a:t>
            </a:r>
            <a:r>
              <a:rPr lang="it-IT" altLang="it-IT" sz="3600" smtClean="0">
                <a:solidFill>
                  <a:srgbClr val="0070C0"/>
                </a:solidFill>
              </a:rPr>
              <a:t>Qualcuno</a:t>
            </a:r>
            <a:r>
              <a:rPr lang="it-IT" altLang="it-IT" sz="3600" smtClean="0"/>
              <a:t>», capace di dare una risposta esaustiva al bisogno di vita pienamente realizzata.</a:t>
            </a:r>
          </a:p>
        </p:txBody>
      </p:sp>
      <p:pic>
        <p:nvPicPr>
          <p:cNvPr id="62467" name="Picture 2" descr="ScreenShot05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1428750"/>
            <a:ext cx="3143250" cy="4071938"/>
          </a:xfrm>
        </p:spPr>
      </p:pic>
    </p:spTree>
    <p:extLst>
      <p:ext uri="{BB962C8B-B14F-4D97-AF65-F5344CB8AC3E}">
        <p14:creationId xmlns:p14="http://schemas.microsoft.com/office/powerpoint/2010/main" val="20614295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p:txBody>
          <a:bodyPr/>
          <a:lstStyle/>
          <a:p>
            <a:pPr marL="0" indent="0" algn="ctr">
              <a:buNone/>
            </a:pPr>
            <a:r>
              <a:rPr lang="it-IT" dirty="0" smtClean="0"/>
              <a:t>In ogni caso, è difficile che non si presentino allo spirito interrogativi esistenziali:</a:t>
            </a:r>
          </a:p>
          <a:p>
            <a:pPr marL="0" indent="0" algn="ctr">
              <a:buNone/>
            </a:pPr>
            <a:r>
              <a:rPr lang="it-IT" b="1" dirty="0" smtClean="0">
                <a:solidFill>
                  <a:srgbClr val="FF0000"/>
                </a:solidFill>
              </a:rPr>
              <a:t>*Perché?</a:t>
            </a:r>
          </a:p>
          <a:p>
            <a:pPr marL="0" indent="0" algn="ctr">
              <a:buNone/>
            </a:pPr>
            <a:r>
              <a:rPr lang="it-IT" b="1" dirty="0" smtClean="0">
                <a:solidFill>
                  <a:srgbClr val="FF0000"/>
                </a:solidFill>
              </a:rPr>
              <a:t>*Perché a me?</a:t>
            </a:r>
          </a:p>
          <a:p>
            <a:pPr marL="0" indent="0" algn="ctr">
              <a:buNone/>
            </a:pPr>
            <a:r>
              <a:rPr lang="it-IT" b="1" dirty="0" smtClean="0">
                <a:solidFill>
                  <a:srgbClr val="FF0000"/>
                </a:solidFill>
              </a:rPr>
              <a:t>*Che senso ha quanto mi sta accadendo?</a:t>
            </a:r>
            <a:endParaRPr lang="it-IT" b="1" dirty="0">
              <a:solidFill>
                <a:srgbClr val="FF0000"/>
              </a:solidFill>
            </a:endParaRPr>
          </a:p>
        </p:txBody>
      </p:sp>
      <p:pic>
        <p:nvPicPr>
          <p:cNvPr id="2050" name="Picture 2" descr="D:\Angelo\Desktop\perché n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2060848"/>
            <a:ext cx="403860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572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solidFill>
                  <a:srgbClr val="FF0000"/>
                </a:solidFill>
              </a:rPr>
              <a:t>Il malato avverte il bisogno di essere accompagnato spiritualmente?</a:t>
            </a:r>
            <a:endParaRPr lang="it-IT" sz="4000" dirty="0">
              <a:solidFill>
                <a:srgbClr val="FF0000"/>
              </a:solidFill>
            </a:endParaRPr>
          </a:p>
        </p:txBody>
      </p:sp>
      <p:sp>
        <p:nvSpPr>
          <p:cNvPr id="5" name="Rettangolo 4"/>
          <p:cNvSpPr/>
          <p:nvPr/>
        </p:nvSpPr>
        <p:spPr>
          <a:xfrm>
            <a:off x="971600" y="1844824"/>
            <a:ext cx="7488832" cy="4524315"/>
          </a:xfrm>
          <a:prstGeom prst="rect">
            <a:avLst/>
          </a:prstGeom>
        </p:spPr>
        <p:txBody>
          <a:bodyPr wrap="square">
            <a:spAutoFit/>
          </a:bodyPr>
          <a:lstStyle/>
          <a:p>
            <a:pPr algn="ctr">
              <a:buFont typeface="Arial" charset="0"/>
              <a:buNone/>
            </a:pPr>
            <a:r>
              <a:rPr lang="it-IT" altLang="it-IT" sz="3200" dirty="0">
                <a:solidFill>
                  <a:prstClr val="black"/>
                </a:solidFill>
              </a:rPr>
              <a:t>In una </a:t>
            </a:r>
            <a:r>
              <a:rPr lang="it-IT" altLang="it-IT" sz="3200" dirty="0" smtClean="0">
                <a:solidFill>
                  <a:prstClr val="black"/>
                </a:solidFill>
              </a:rPr>
              <a:t>recente ricerca </a:t>
            </a:r>
            <a:r>
              <a:rPr lang="it-IT" altLang="it-IT" sz="3200" dirty="0">
                <a:solidFill>
                  <a:prstClr val="black"/>
                </a:solidFill>
              </a:rPr>
              <a:t>curata dal Prof. </a:t>
            </a:r>
            <a:r>
              <a:rPr lang="it-IT" altLang="it-IT" sz="3200" dirty="0" err="1">
                <a:solidFill>
                  <a:prstClr val="black"/>
                </a:solidFill>
              </a:rPr>
              <a:t>Filiberti</a:t>
            </a:r>
            <a:r>
              <a:rPr lang="it-IT" altLang="it-IT" sz="3200" dirty="0">
                <a:solidFill>
                  <a:prstClr val="black"/>
                </a:solidFill>
              </a:rPr>
              <a:t>, i cui risultati sono stati pubblicati sulla “Rivista di cure palliative” (Primavera 2011) risulta che l’85% dei malati intervistati risponde</a:t>
            </a:r>
            <a:r>
              <a:rPr lang="it-IT" altLang="it-IT" sz="3200" dirty="0">
                <a:solidFill>
                  <a:srgbClr val="FF0000"/>
                </a:solidFill>
              </a:rPr>
              <a:t> </a:t>
            </a:r>
            <a:r>
              <a:rPr lang="it-IT" altLang="it-IT" sz="3200" b="1" dirty="0" smtClean="0">
                <a:solidFill>
                  <a:srgbClr val="FF0000"/>
                </a:solidFill>
              </a:rPr>
              <a:t>s</a:t>
            </a:r>
            <a:r>
              <a:rPr lang="it-IT" altLang="it-IT" sz="3200" b="1" i="1" dirty="0" smtClean="0">
                <a:solidFill>
                  <a:srgbClr val="FF0000"/>
                </a:solidFill>
              </a:rPr>
              <a:t>ì</a:t>
            </a:r>
            <a:r>
              <a:rPr lang="it-IT" altLang="it-IT" sz="3200" b="1" dirty="0" smtClean="0">
                <a:solidFill>
                  <a:srgbClr val="FF0000"/>
                </a:solidFill>
              </a:rPr>
              <a:t> </a:t>
            </a:r>
          </a:p>
          <a:p>
            <a:pPr algn="ctr">
              <a:buFont typeface="Arial" charset="0"/>
              <a:buNone/>
            </a:pPr>
            <a:r>
              <a:rPr lang="it-IT" altLang="it-IT" sz="3200" dirty="0" smtClean="0">
                <a:solidFill>
                  <a:prstClr val="black"/>
                </a:solidFill>
              </a:rPr>
              <a:t>alla </a:t>
            </a:r>
            <a:r>
              <a:rPr lang="it-IT" altLang="it-IT" sz="3200" dirty="0">
                <a:solidFill>
                  <a:prstClr val="black"/>
                </a:solidFill>
              </a:rPr>
              <a:t>domanda:</a:t>
            </a:r>
          </a:p>
          <a:p>
            <a:pPr algn="ctr">
              <a:buFont typeface="Arial" charset="0"/>
              <a:buNone/>
            </a:pPr>
            <a:r>
              <a:rPr lang="it-IT" altLang="it-IT" sz="3200" dirty="0">
                <a:solidFill>
                  <a:prstClr val="black"/>
                </a:solidFill>
              </a:rPr>
              <a:t>	</a:t>
            </a:r>
            <a:r>
              <a:rPr lang="it-IT" altLang="it-IT" sz="3200" b="1" dirty="0">
                <a:solidFill>
                  <a:srgbClr val="7030A0"/>
                </a:solidFill>
              </a:rPr>
              <a:t>“E’ importante per Lei ricevere un sostegno spirituale all’interno del suo </a:t>
            </a:r>
            <a:r>
              <a:rPr lang="it-IT" altLang="it-IT" sz="3200" b="1" dirty="0" smtClean="0">
                <a:solidFill>
                  <a:srgbClr val="7030A0"/>
                </a:solidFill>
              </a:rPr>
              <a:t>programma </a:t>
            </a:r>
            <a:r>
              <a:rPr lang="it-IT" altLang="it-IT" sz="3200" b="1" dirty="0">
                <a:solidFill>
                  <a:srgbClr val="7030A0"/>
                </a:solidFill>
              </a:rPr>
              <a:t>di cura?”</a:t>
            </a:r>
          </a:p>
        </p:txBody>
      </p:sp>
    </p:spTree>
    <p:extLst>
      <p:ext uri="{BB962C8B-B14F-4D97-AF65-F5344CB8AC3E}">
        <p14:creationId xmlns:p14="http://schemas.microsoft.com/office/powerpoint/2010/main" val="13914002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solidFill>
                  <a:srgbClr val="FF0000"/>
                </a:solidFill>
              </a:rPr>
              <a:t>L’impegno degli operatori</a:t>
            </a:r>
            <a:endParaRPr lang="it-IT" dirty="0">
              <a:solidFill>
                <a:srgbClr val="FF0000"/>
              </a:solidFill>
            </a:endParaRPr>
          </a:p>
        </p:txBody>
      </p:sp>
      <p:sp>
        <p:nvSpPr>
          <p:cNvPr id="4" name="Segnaposto contenuto 3"/>
          <p:cNvSpPr>
            <a:spLocks noGrp="1"/>
          </p:cNvSpPr>
          <p:nvPr>
            <p:ph idx="1"/>
          </p:nvPr>
        </p:nvSpPr>
        <p:spPr/>
        <p:txBody>
          <a:bodyPr/>
          <a:lstStyle/>
          <a:p>
            <a:pPr marL="0" indent="0" algn="ctr">
              <a:buNone/>
            </a:pPr>
            <a:r>
              <a:rPr lang="it-IT" sz="3200" dirty="0" smtClean="0"/>
              <a:t>Se l’attenzione alla spiritualità del malato è inserita nei programmi terapeutici, </a:t>
            </a:r>
          </a:p>
          <a:p>
            <a:pPr marL="0" indent="0" algn="ctr">
              <a:buNone/>
            </a:pPr>
            <a:r>
              <a:rPr lang="it-IT" sz="3200" b="1" dirty="0" smtClean="0">
                <a:solidFill>
                  <a:srgbClr val="00B0F0"/>
                </a:solidFill>
              </a:rPr>
              <a:t>ciò significa che tutto il personale deve porre attenzione a questa dimensione del malato.</a:t>
            </a:r>
            <a:endParaRPr lang="it-IT" sz="3200" b="1" dirty="0">
              <a:solidFill>
                <a:srgbClr val="00B0F0"/>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933056"/>
            <a:ext cx="3037706" cy="2025137"/>
          </a:xfrm>
          <a:prstGeom prst="rect">
            <a:avLst/>
          </a:prstGeom>
        </p:spPr>
      </p:pic>
    </p:spTree>
    <p:extLst>
      <p:ext uri="{BB962C8B-B14F-4D97-AF65-F5344CB8AC3E}">
        <p14:creationId xmlns:p14="http://schemas.microsoft.com/office/powerpoint/2010/main" val="108702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i="1" dirty="0" smtClean="0">
                <a:solidFill>
                  <a:srgbClr val="00B0F0"/>
                </a:solidFill>
                <a:effectLst/>
                <a:latin typeface="Times New Roman"/>
                <a:ea typeface="Times New Roman"/>
              </a:rPr>
              <a:t>Rispose il muratore: “Per guadagnare quattro soldi”.</a:t>
            </a:r>
          </a:p>
          <a:p>
            <a:pPr marL="0" indent="0">
              <a:buNone/>
            </a:pPr>
            <a:r>
              <a:rPr lang="it-IT" i="1" dirty="0" smtClean="0">
                <a:solidFill>
                  <a:srgbClr val="00B0F0"/>
                </a:solidFill>
                <a:effectLst/>
                <a:latin typeface="Times New Roman"/>
                <a:ea typeface="Times New Roman"/>
              </a:rPr>
              <a:t/>
            </a:r>
            <a:br>
              <a:rPr lang="it-IT" i="1" dirty="0" smtClean="0">
                <a:solidFill>
                  <a:srgbClr val="00B0F0"/>
                </a:solidFill>
                <a:effectLst/>
                <a:latin typeface="Times New Roman"/>
                <a:ea typeface="Times New Roman"/>
              </a:rPr>
            </a:br>
            <a:r>
              <a:rPr lang="it-IT" i="1" dirty="0" smtClean="0">
                <a:solidFill>
                  <a:srgbClr val="7030A0"/>
                </a:solidFill>
                <a:effectLst/>
                <a:latin typeface="Times New Roman"/>
                <a:ea typeface="Times New Roman"/>
              </a:rPr>
              <a:t>“E perché volete guadagnare dei soldi, fratello mio?” continuò a dirgli Francesco. </a:t>
            </a:r>
          </a:p>
          <a:p>
            <a:pPr marL="0" indent="0">
              <a:buNone/>
            </a:pPr>
            <a:r>
              <a:rPr lang="it-IT" i="1" dirty="0" smtClean="0">
                <a:solidFill>
                  <a:srgbClr val="7030A0"/>
                </a:solidFill>
                <a:effectLst/>
                <a:latin typeface="Times New Roman"/>
                <a:ea typeface="Times New Roman"/>
              </a:rPr>
              <a:t/>
            </a:r>
            <a:br>
              <a:rPr lang="it-IT" i="1" dirty="0" smtClean="0">
                <a:solidFill>
                  <a:srgbClr val="7030A0"/>
                </a:solidFill>
                <a:effectLst/>
                <a:latin typeface="Times New Roman"/>
                <a:ea typeface="Times New Roman"/>
              </a:rPr>
            </a:br>
            <a:r>
              <a:rPr lang="it-IT" i="1" dirty="0" smtClean="0">
                <a:solidFill>
                  <a:srgbClr val="0070C0"/>
                </a:solidFill>
                <a:effectLst/>
                <a:latin typeface="Times New Roman"/>
                <a:ea typeface="Times New Roman"/>
              </a:rPr>
              <a:t>“Per vivere” fu la risposta.</a:t>
            </a:r>
            <a:br>
              <a:rPr lang="it-IT" i="1" dirty="0" smtClean="0">
                <a:solidFill>
                  <a:srgbClr val="0070C0"/>
                </a:solidFill>
                <a:effectLst/>
                <a:latin typeface="Times New Roman"/>
                <a:ea typeface="Times New Roman"/>
              </a:rPr>
            </a:br>
            <a:endParaRPr lang="it-IT" dirty="0">
              <a:solidFill>
                <a:srgbClr val="0070C0"/>
              </a:solidFill>
            </a:endParaRPr>
          </a:p>
        </p:txBody>
      </p:sp>
    </p:spTree>
    <p:extLst>
      <p:ext uri="{BB962C8B-B14F-4D97-AF65-F5344CB8AC3E}">
        <p14:creationId xmlns:p14="http://schemas.microsoft.com/office/powerpoint/2010/main" val="1061220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p:spPr>
        <p:txBody>
          <a:bodyPr/>
          <a:lstStyle/>
          <a:p>
            <a:pPr marL="0" indent="0" algn="ctr">
              <a:buNone/>
            </a:pPr>
            <a:r>
              <a:rPr lang="it-IT" sz="3200" dirty="0" smtClean="0"/>
              <a:t>E questo indipendentemente dalla sua adesione ad una religione, ma in forza della </a:t>
            </a:r>
            <a:r>
              <a:rPr lang="it-IT" sz="3200" dirty="0" smtClean="0">
                <a:solidFill>
                  <a:srgbClr val="FF0000"/>
                </a:solidFill>
              </a:rPr>
              <a:t>professionalità </a:t>
            </a:r>
          </a:p>
          <a:p>
            <a:pPr marL="0" indent="0" algn="ctr">
              <a:buNone/>
            </a:pPr>
            <a:r>
              <a:rPr lang="it-IT" sz="3200" dirty="0" smtClean="0"/>
              <a:t>che esige di </a:t>
            </a:r>
            <a:r>
              <a:rPr lang="it-IT" sz="3200" b="1" dirty="0" smtClean="0">
                <a:solidFill>
                  <a:srgbClr val="0070C0"/>
                </a:solidFill>
              </a:rPr>
              <a:t>porre attenzione </a:t>
            </a:r>
            <a:r>
              <a:rPr lang="it-IT" sz="3200" dirty="0" smtClean="0"/>
              <a:t>a tutte le dimensioni del malato.</a:t>
            </a:r>
            <a:endParaRPr lang="it-IT" sz="3200" dirty="0"/>
          </a:p>
        </p:txBody>
      </p:sp>
      <p:pic>
        <p:nvPicPr>
          <p:cNvPr id="3074" name="Picture 2" descr="D:\Angelo\Desktop\deontologia.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2699792" y="3645024"/>
            <a:ext cx="3457575" cy="259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551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solidFill>
                  <a:srgbClr val="FF0000"/>
                </a:solidFill>
              </a:rPr>
              <a:t>PORRE ATTENZIONE…</a:t>
            </a:r>
            <a:endParaRPr lang="it-IT" sz="3600" dirty="0">
              <a:solidFill>
                <a:srgbClr val="FF0000"/>
              </a:solidFill>
            </a:endParaRPr>
          </a:p>
        </p:txBody>
      </p:sp>
      <p:sp>
        <p:nvSpPr>
          <p:cNvPr id="3" name="Segnaposto contenuto 2"/>
          <p:cNvSpPr>
            <a:spLocks noGrp="1"/>
          </p:cNvSpPr>
          <p:nvPr>
            <p:ph idx="1"/>
          </p:nvPr>
        </p:nvSpPr>
        <p:spPr>
          <a:xfrm>
            <a:off x="467544" y="1268760"/>
            <a:ext cx="8229600" cy="4525963"/>
          </a:xfrm>
        </p:spPr>
        <p:txBody>
          <a:bodyPr/>
          <a:lstStyle/>
          <a:p>
            <a:pPr marL="0" indent="0" algn="ctr">
              <a:buNone/>
            </a:pPr>
            <a:r>
              <a:rPr lang="it-IT" b="1" dirty="0" smtClean="0">
                <a:solidFill>
                  <a:srgbClr val="0070C0"/>
                </a:solidFill>
              </a:rPr>
              <a:t>Cioè:</a:t>
            </a:r>
          </a:p>
          <a:p>
            <a:pPr algn="ctr"/>
            <a:r>
              <a:rPr lang="it-IT" b="1" dirty="0">
                <a:solidFill>
                  <a:srgbClr val="7030A0"/>
                </a:solidFill>
              </a:rPr>
              <a:t>R</a:t>
            </a:r>
            <a:r>
              <a:rPr lang="it-IT" b="1" dirty="0" smtClean="0">
                <a:solidFill>
                  <a:srgbClr val="7030A0"/>
                </a:solidFill>
              </a:rPr>
              <a:t>endersi conto, non trascurare…</a:t>
            </a:r>
          </a:p>
          <a:p>
            <a:pPr algn="ctr"/>
            <a:endParaRPr lang="it-IT" dirty="0" smtClean="0">
              <a:solidFill>
                <a:srgbClr val="7030A0"/>
              </a:solidFill>
            </a:endParaRPr>
          </a:p>
          <a:p>
            <a:pPr algn="ctr"/>
            <a:r>
              <a:rPr lang="it-IT" b="1" dirty="0" smtClean="0">
                <a:solidFill>
                  <a:srgbClr val="00B050"/>
                </a:solidFill>
              </a:rPr>
              <a:t>Rispondere se si è in grado di farlo o inviare a chi è responsabile dell’accompagnamento spirituale.</a:t>
            </a:r>
            <a:endParaRPr lang="it-IT" b="1" dirty="0">
              <a:solidFill>
                <a:srgbClr val="00B050"/>
              </a:solidFill>
            </a:endParaRPr>
          </a:p>
        </p:txBody>
      </p:sp>
      <p:pic>
        <p:nvPicPr>
          <p:cNvPr id="1026" name="Picture 2" descr="D:\Angelo\Desktop\inf.-malata.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1329722" y="4718082"/>
            <a:ext cx="3888432" cy="15645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725144"/>
            <a:ext cx="2930599" cy="155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206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contenuto 2"/>
          <p:cNvSpPr>
            <a:spLocks noGrp="1"/>
          </p:cNvSpPr>
          <p:nvPr>
            <p:ph idx="1"/>
          </p:nvPr>
        </p:nvSpPr>
        <p:spPr>
          <a:xfrm>
            <a:off x="457200" y="428625"/>
            <a:ext cx="8229600" cy="5697538"/>
          </a:xfrm>
        </p:spPr>
        <p:txBody>
          <a:bodyPr/>
          <a:lstStyle/>
          <a:p>
            <a:pPr algn="ctr">
              <a:buFont typeface="Arial" charset="0"/>
              <a:buNone/>
            </a:pPr>
            <a:r>
              <a:rPr lang="it-IT" altLang="it-IT" dirty="0" smtClean="0"/>
              <a:t>	</a:t>
            </a:r>
            <a:r>
              <a:rPr lang="it-IT" altLang="it-IT" b="1" dirty="0" smtClean="0">
                <a:solidFill>
                  <a:srgbClr val="FF0000"/>
                </a:solidFill>
              </a:rPr>
              <a:t> QUALI CONDIZIONI</a:t>
            </a:r>
          </a:p>
          <a:p>
            <a:pPr algn="ctr">
              <a:buFont typeface="Arial" charset="0"/>
              <a:buNone/>
            </a:pPr>
            <a:r>
              <a:rPr lang="it-IT" altLang="it-IT" b="1" dirty="0">
                <a:solidFill>
                  <a:srgbClr val="0070C0"/>
                </a:solidFill>
              </a:rPr>
              <a:t>p</a:t>
            </a:r>
            <a:r>
              <a:rPr lang="it-IT" altLang="it-IT" b="1" dirty="0" smtClean="0">
                <a:solidFill>
                  <a:srgbClr val="0070C0"/>
                </a:solidFill>
              </a:rPr>
              <a:t>er l’accompagnamento spirituale del malato?</a:t>
            </a:r>
          </a:p>
          <a:p>
            <a:pPr algn="ctr">
              <a:buFont typeface="Arial" charset="0"/>
              <a:buNone/>
            </a:pPr>
            <a:r>
              <a:rPr lang="it-IT" altLang="it-IT" dirty="0" smtClean="0"/>
              <a:t>	 </a:t>
            </a:r>
            <a:endParaRPr lang="it-IT" altLang="it-IT" b="1" dirty="0" smtClean="0">
              <a:solidFill>
                <a:srgbClr val="0070C0"/>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420888"/>
            <a:ext cx="7690532" cy="3044168"/>
          </a:xfrm>
          <a:prstGeom prst="rect">
            <a:avLst/>
          </a:prstGeom>
        </p:spPr>
      </p:pic>
    </p:spTree>
    <p:extLst>
      <p:ext uri="{BB962C8B-B14F-4D97-AF65-F5344CB8AC3E}">
        <p14:creationId xmlns:p14="http://schemas.microsoft.com/office/powerpoint/2010/main" val="37048450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457200" y="571500"/>
            <a:ext cx="8229600" cy="5554663"/>
          </a:xfrm>
        </p:spPr>
        <p:txBody>
          <a:bodyPr/>
          <a:lstStyle/>
          <a:p>
            <a:pPr algn="ctr">
              <a:buFont typeface="Arial" charset="0"/>
              <a:buNone/>
            </a:pPr>
            <a:r>
              <a:rPr lang="it-IT" altLang="it-IT" smtClean="0"/>
              <a:t>	 Vi sono dei </a:t>
            </a:r>
            <a:r>
              <a:rPr lang="it-IT" altLang="it-IT" smtClean="0">
                <a:solidFill>
                  <a:srgbClr val="FF0000"/>
                </a:solidFill>
              </a:rPr>
              <a:t>passi da percorrere </a:t>
            </a:r>
            <a:r>
              <a:rPr lang="it-IT" altLang="it-IT" smtClean="0"/>
              <a:t>che sono comuni sia agli accompagnatori credenti come a quelli agnostici e atei. </a:t>
            </a:r>
          </a:p>
          <a:p>
            <a:pPr algn="ctr"/>
            <a:endParaRPr lang="it-IT" altLang="it-IT" smtClean="0"/>
          </a:p>
        </p:txBody>
      </p:sp>
      <p:pic>
        <p:nvPicPr>
          <p:cNvPr id="65539" name="Segnaposto contenuto 6" descr="GRADINI--.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714625" y="2643188"/>
            <a:ext cx="4038600" cy="3028950"/>
          </a:xfrm>
        </p:spPr>
      </p:pic>
    </p:spTree>
    <p:extLst>
      <p:ext uri="{BB962C8B-B14F-4D97-AF65-F5344CB8AC3E}">
        <p14:creationId xmlns:p14="http://schemas.microsoft.com/office/powerpoint/2010/main" val="36448321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57200" y="928688"/>
            <a:ext cx="8229600" cy="5197475"/>
          </a:xfrm>
        </p:spPr>
        <p:txBody>
          <a:bodyPr/>
          <a:lstStyle/>
          <a:p>
            <a:pPr algn="ctr">
              <a:buFont typeface="Arial" charset="0"/>
              <a:buNone/>
            </a:pPr>
            <a:r>
              <a:rPr lang="it-IT" altLang="it-IT" sz="2800" b="1" dirty="0" smtClean="0">
                <a:solidFill>
                  <a:srgbClr val="0070C0"/>
                </a:solidFill>
              </a:rPr>
              <a:t>1°</a:t>
            </a:r>
            <a:r>
              <a:rPr lang="it-IT" altLang="it-IT" sz="2800" dirty="0" smtClean="0"/>
              <a:t>	</a:t>
            </a:r>
          </a:p>
          <a:p>
            <a:pPr algn="ctr">
              <a:buFont typeface="Arial" charset="0"/>
              <a:buNone/>
            </a:pPr>
            <a:r>
              <a:rPr lang="it-IT" altLang="it-IT" b="1" i="1" dirty="0" smtClean="0">
                <a:solidFill>
                  <a:srgbClr val="FF0000"/>
                </a:solidFill>
              </a:rPr>
              <a:t>ESSERE IN CONTATTO </a:t>
            </a:r>
          </a:p>
          <a:p>
            <a:pPr algn="ctr">
              <a:buFont typeface="Arial" charset="0"/>
              <a:buNone/>
            </a:pPr>
            <a:r>
              <a:rPr lang="it-IT" altLang="it-IT" b="1" i="1" dirty="0" smtClean="0">
                <a:solidFill>
                  <a:srgbClr val="FF0000"/>
                </a:solidFill>
              </a:rPr>
              <a:t>	CON LA PROPRIA SPIRITUALITÀ</a:t>
            </a:r>
            <a:endParaRPr lang="it-IT" altLang="it-IT" sz="2800" b="1" dirty="0" smtClean="0">
              <a:solidFill>
                <a:srgbClr val="FF0000"/>
              </a:solidFill>
            </a:endParaRPr>
          </a:p>
          <a:p>
            <a:pPr algn="ctr">
              <a:buFont typeface="Arial" charset="0"/>
              <a:buNone/>
            </a:pPr>
            <a:r>
              <a:rPr lang="it-IT" altLang="it-IT" sz="2800" dirty="0" smtClean="0"/>
              <a:t>	</a:t>
            </a:r>
          </a:p>
          <a:p>
            <a:pPr algn="ctr">
              <a:buFont typeface="Arial" charset="0"/>
              <a:buNone/>
            </a:pPr>
            <a:r>
              <a:rPr lang="it-IT" altLang="it-IT" sz="2800" dirty="0" smtClean="0"/>
              <a:t>		Si tratta di una condizione indispensabile che consente di avvicinarsi alle problematiche di una altra persona con quella </a:t>
            </a:r>
            <a:r>
              <a:rPr lang="it-IT" altLang="it-IT" sz="2800" i="1" dirty="0" smtClean="0">
                <a:solidFill>
                  <a:srgbClr val="FF0000"/>
                </a:solidFill>
              </a:rPr>
              <a:t>libertà interiore</a:t>
            </a:r>
            <a:r>
              <a:rPr lang="it-IT" altLang="it-IT" sz="2800" dirty="0" smtClean="0"/>
              <a:t>, necessaria se si vogliono evitare indebite proiezioni e </a:t>
            </a:r>
          </a:p>
          <a:p>
            <a:pPr algn="ctr">
              <a:buFont typeface="Arial" charset="0"/>
              <a:buNone/>
            </a:pPr>
            <a:r>
              <a:rPr lang="it-IT" altLang="it-IT" sz="2800" dirty="0" smtClean="0"/>
              <a:t>	ingiusti condizionamenti.</a:t>
            </a:r>
          </a:p>
          <a:p>
            <a:pPr>
              <a:buFont typeface="Arial" charset="0"/>
              <a:buNone/>
            </a:pPr>
            <a:r>
              <a:rPr lang="it-IT" altLang="it-IT" sz="2800" dirty="0" smtClean="0"/>
              <a:t/>
            </a:r>
            <a:br>
              <a:rPr lang="it-IT" altLang="it-IT" sz="2800" dirty="0" smtClean="0"/>
            </a:br>
            <a:endParaRPr lang="it-IT" altLang="it-IT" sz="2800" dirty="0" smtClean="0"/>
          </a:p>
          <a:p>
            <a:endParaRPr lang="it-IT" altLang="it-IT" sz="2800" dirty="0" smtClean="0"/>
          </a:p>
        </p:txBody>
      </p:sp>
    </p:spTree>
    <p:extLst>
      <p:ext uri="{BB962C8B-B14F-4D97-AF65-F5344CB8AC3E}">
        <p14:creationId xmlns:p14="http://schemas.microsoft.com/office/powerpoint/2010/main" val="36681933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contenuto 5"/>
          <p:cNvSpPr>
            <a:spLocks noGrp="1"/>
          </p:cNvSpPr>
          <p:nvPr>
            <p:ph idx="1"/>
          </p:nvPr>
        </p:nvSpPr>
        <p:spPr>
          <a:xfrm>
            <a:off x="467544" y="908720"/>
            <a:ext cx="8229600" cy="4857403"/>
          </a:xfrm>
        </p:spPr>
        <p:txBody>
          <a:bodyPr/>
          <a:lstStyle/>
          <a:p>
            <a:pPr algn="ctr">
              <a:buFont typeface="Arial" charset="0"/>
              <a:buNone/>
            </a:pPr>
            <a:r>
              <a:rPr lang="it-IT" altLang="it-IT" dirty="0" smtClean="0"/>
              <a:t>	</a:t>
            </a:r>
            <a:r>
              <a:rPr lang="it-IT" altLang="it-IT" b="1" dirty="0" smtClean="0">
                <a:solidFill>
                  <a:srgbClr val="FF0000"/>
                </a:solidFill>
              </a:rPr>
              <a:t>L’accompagnamento spirituale </a:t>
            </a:r>
          </a:p>
          <a:p>
            <a:pPr algn="ctr">
              <a:buFont typeface="Arial" charset="0"/>
              <a:buNone/>
            </a:pPr>
            <a:r>
              <a:rPr lang="it-IT" altLang="it-IT" dirty="0" smtClean="0"/>
              <a:t>non è un’operazione neutra, meccanica, come il dare una medicina, fare un’iniezione… </a:t>
            </a:r>
          </a:p>
          <a:p>
            <a:pPr algn="ctr"/>
            <a:endParaRPr lang="it-IT" altLang="it-IT" dirty="0" smtClean="0"/>
          </a:p>
        </p:txBody>
      </p:sp>
      <p:pic>
        <p:nvPicPr>
          <p:cNvPr id="71683" name="Immagine 2" descr="iniezio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5339" y="3212976"/>
            <a:ext cx="357187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9791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457200" y="785813"/>
            <a:ext cx="8229600" cy="5340350"/>
          </a:xfrm>
        </p:spPr>
        <p:txBody>
          <a:bodyPr/>
          <a:lstStyle/>
          <a:p>
            <a:pPr algn="ctr">
              <a:buFont typeface="Arial" charset="0"/>
              <a:buNone/>
            </a:pPr>
            <a:r>
              <a:rPr lang="it-IT" altLang="it-IT" smtClean="0"/>
              <a:t>	Significative sono le affermazioni di uno </a:t>
            </a:r>
            <a:r>
              <a:rPr lang="it-IT" altLang="it-IT" smtClean="0">
                <a:solidFill>
                  <a:srgbClr val="FF0000"/>
                </a:solidFill>
              </a:rPr>
              <a:t>psicologo e di un moralista.</a:t>
            </a:r>
          </a:p>
          <a:p>
            <a:pPr algn="ctr">
              <a:buFont typeface="Arial" charset="0"/>
              <a:buNone/>
            </a:pPr>
            <a:r>
              <a:rPr lang="it-IT" altLang="it-IT" smtClean="0">
                <a:solidFill>
                  <a:srgbClr val="FF0000"/>
                </a:solidFill>
              </a:rPr>
              <a:t>	</a:t>
            </a:r>
            <a:r>
              <a:rPr lang="it-IT" altLang="it-IT" smtClean="0"/>
              <a:t> “È chiaro – scrive il primo – che un operatore che non è in </a:t>
            </a:r>
            <a:r>
              <a:rPr lang="it-IT" altLang="it-IT" smtClean="0">
                <a:solidFill>
                  <a:srgbClr val="0070C0"/>
                </a:solidFill>
              </a:rPr>
              <a:t>contatto con la propria spiritualità</a:t>
            </a:r>
            <a:r>
              <a:rPr lang="it-IT" altLang="it-IT" smtClean="0"/>
              <a:t>, non può permettere a un altro individuo di aprirsi alla sua, e può giungere fino a negare, per proiezione, la presenza di questa vita interiore presso l’altro”. </a:t>
            </a:r>
          </a:p>
        </p:txBody>
      </p:sp>
    </p:spTree>
    <p:extLst>
      <p:ext uri="{BB962C8B-B14F-4D97-AF65-F5344CB8AC3E}">
        <p14:creationId xmlns:p14="http://schemas.microsoft.com/office/powerpoint/2010/main" val="11507111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sz="half" idx="1"/>
          </p:nvPr>
        </p:nvSpPr>
        <p:spPr/>
        <p:txBody>
          <a:bodyPr/>
          <a:lstStyle/>
          <a:p>
            <a:pPr algn="ctr">
              <a:buFont typeface="Arial" charset="0"/>
              <a:buNone/>
            </a:pPr>
            <a:r>
              <a:rPr lang="it-IT" altLang="it-IT" smtClean="0"/>
              <a:t>	</a:t>
            </a:r>
            <a:r>
              <a:rPr lang="it-IT" altLang="it-IT" b="1" smtClean="0">
                <a:solidFill>
                  <a:srgbClr val="002060"/>
                </a:solidFill>
              </a:rPr>
              <a:t>Il secondo afferma: </a:t>
            </a:r>
            <a:r>
              <a:rPr lang="it-IT" altLang="it-IT" smtClean="0"/>
              <a:t>“L’espressione dei bisogni spirituali da parte dei malati non può non raggiungere lo spazio spirituale personale di ogni accompagnatore. </a:t>
            </a:r>
          </a:p>
          <a:p>
            <a:endParaRPr lang="it-IT" altLang="it-IT" smtClean="0"/>
          </a:p>
        </p:txBody>
      </p:sp>
      <p:pic>
        <p:nvPicPr>
          <p:cNvPr id="68611" name="Picture 3" descr="C:\Documents and Settings\user\Documenti\Immagini DESKOPbis\25  scalini scavati nella rocci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3500" y="1428750"/>
            <a:ext cx="2857500" cy="3810000"/>
          </a:xfrm>
          <a:noFill/>
        </p:spPr>
      </p:pic>
    </p:spTree>
    <p:extLst>
      <p:ext uri="{BB962C8B-B14F-4D97-AF65-F5344CB8AC3E}">
        <p14:creationId xmlns:p14="http://schemas.microsoft.com/office/powerpoint/2010/main" val="6551789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sz="half" idx="1"/>
          </p:nvPr>
        </p:nvSpPr>
        <p:spPr>
          <a:xfrm>
            <a:off x="457200" y="1214438"/>
            <a:ext cx="4038600" cy="4911725"/>
          </a:xfrm>
        </p:spPr>
        <p:txBody>
          <a:bodyPr/>
          <a:lstStyle/>
          <a:p>
            <a:pPr algn="ctr">
              <a:buFont typeface="Arial" charset="0"/>
              <a:buNone/>
            </a:pPr>
            <a:r>
              <a:rPr lang="it-IT" altLang="it-IT" smtClean="0"/>
              <a:t>	</a:t>
            </a:r>
            <a:r>
              <a:rPr lang="it-IT" altLang="it-IT" sz="4800" smtClean="0"/>
              <a:t>Per questo tale espressione sarà più o meno favorita o impedita”. </a:t>
            </a:r>
          </a:p>
          <a:p>
            <a:pPr algn="ctr">
              <a:buFont typeface="Arial" charset="0"/>
              <a:buNone/>
            </a:pPr>
            <a:r>
              <a:rPr lang="it-IT" altLang="it-IT" sz="4800" smtClean="0"/>
              <a:t> </a:t>
            </a:r>
          </a:p>
          <a:p>
            <a:pPr algn="ctr">
              <a:buFont typeface="Arial" charset="0"/>
              <a:buNone/>
            </a:pPr>
            <a:endParaRPr lang="it-IT" altLang="it-IT" smtClean="0"/>
          </a:p>
          <a:p>
            <a:endParaRPr lang="it-IT" altLang="it-IT" smtClean="0"/>
          </a:p>
        </p:txBody>
      </p:sp>
      <p:pic>
        <p:nvPicPr>
          <p:cNvPr id="69635" name="Picture 3" descr="C:\Documents and Settings\user\Documenti\Immagini DESKOPbis\braccio_di_ferr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285875"/>
            <a:ext cx="3949700" cy="4500563"/>
          </a:xfrm>
          <a:noFill/>
        </p:spPr>
      </p:pic>
    </p:spTree>
    <p:extLst>
      <p:ext uri="{BB962C8B-B14F-4D97-AF65-F5344CB8AC3E}">
        <p14:creationId xmlns:p14="http://schemas.microsoft.com/office/powerpoint/2010/main" val="28369321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sz="half" idx="1"/>
          </p:nvPr>
        </p:nvSpPr>
        <p:spPr>
          <a:xfrm>
            <a:off x="4643438" y="1052513"/>
            <a:ext cx="4038600" cy="5116512"/>
          </a:xfrm>
        </p:spPr>
        <p:txBody>
          <a:bodyPr/>
          <a:lstStyle/>
          <a:p>
            <a:pPr algn="ctr">
              <a:buFont typeface="Arial" charset="0"/>
              <a:buNone/>
            </a:pPr>
            <a:r>
              <a:rPr lang="it-IT" altLang="it-IT" dirty="0" smtClean="0"/>
              <a:t>	Nell’accompagnamento spirituale, infatti, l’uomo è ricondotto verso l’autenticità della propria esistenza, confrontato in questa maniera con la propria fine: </a:t>
            </a:r>
            <a:r>
              <a:rPr lang="it-IT" altLang="it-IT" b="1" dirty="0" smtClean="0">
                <a:solidFill>
                  <a:srgbClr val="0070C0"/>
                </a:solidFill>
              </a:rPr>
              <a:t>chi è egli in verità?</a:t>
            </a:r>
          </a:p>
        </p:txBody>
      </p:sp>
      <p:pic>
        <p:nvPicPr>
          <p:cNvPr id="70659" name="Immagine 4" descr="pasc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3240360" cy="3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109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indent="0">
              <a:lnSpc>
                <a:spcPct val="115000"/>
              </a:lnSpc>
              <a:spcAft>
                <a:spcPts val="1000"/>
              </a:spcAft>
              <a:buNone/>
            </a:pPr>
            <a:r>
              <a:rPr lang="it-IT" i="1" dirty="0" smtClean="0">
                <a:solidFill>
                  <a:srgbClr val="0070C0"/>
                </a:solidFill>
                <a:effectLst/>
                <a:latin typeface="Times New Roman"/>
                <a:ea typeface="Times New Roman"/>
                <a:cs typeface="Times New Roman"/>
              </a:rPr>
              <a:t>“E perché vivete voi?” fu la semplicissima domanda di Francesco.</a:t>
            </a:r>
            <a:br>
              <a:rPr lang="it-IT" i="1" dirty="0" smtClean="0">
                <a:solidFill>
                  <a:srgbClr val="0070C0"/>
                </a:solidFill>
                <a:effectLst/>
                <a:latin typeface="Times New Roman"/>
                <a:ea typeface="Times New Roman"/>
                <a:cs typeface="Times New Roman"/>
              </a:rPr>
            </a:br>
            <a:endParaRPr lang="it-IT" i="1" dirty="0" smtClean="0">
              <a:solidFill>
                <a:srgbClr val="0070C0"/>
              </a:solidFill>
              <a:effectLst/>
              <a:latin typeface="Times New Roman"/>
              <a:ea typeface="Times New Roman"/>
              <a:cs typeface="Times New Roman"/>
            </a:endParaRPr>
          </a:p>
          <a:p>
            <a:pPr indent="0">
              <a:lnSpc>
                <a:spcPct val="115000"/>
              </a:lnSpc>
              <a:spcAft>
                <a:spcPts val="1000"/>
              </a:spcAft>
              <a:buNone/>
            </a:pPr>
            <a:r>
              <a:rPr lang="it-IT" i="1" dirty="0" smtClean="0">
                <a:solidFill>
                  <a:srgbClr val="7030A0"/>
                </a:solidFill>
                <a:effectLst/>
                <a:latin typeface="Times New Roman"/>
                <a:ea typeface="Times New Roman"/>
                <a:cs typeface="Times New Roman"/>
              </a:rPr>
              <a:t>Ma il povero muratore non seppe cosa rispondere.</a:t>
            </a:r>
            <a:endParaRPr lang="it-IT" sz="2800" dirty="0">
              <a:solidFill>
                <a:srgbClr val="7030A0"/>
              </a:solidFill>
              <a:ea typeface="Calibri"/>
              <a:cs typeface="Times New Roman"/>
            </a:endParaRPr>
          </a:p>
          <a:p>
            <a:pPr marL="0" indent="0">
              <a:buNone/>
            </a:pPr>
            <a:endParaRPr lang="it-IT" dirty="0"/>
          </a:p>
        </p:txBody>
      </p:sp>
    </p:spTree>
    <p:extLst>
      <p:ext uri="{BB962C8B-B14F-4D97-AF65-F5344CB8AC3E}">
        <p14:creationId xmlns:p14="http://schemas.microsoft.com/office/powerpoint/2010/main" val="170617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olo 1"/>
          <p:cNvSpPr>
            <a:spLocks noGrp="1"/>
          </p:cNvSpPr>
          <p:nvPr>
            <p:ph type="title"/>
          </p:nvPr>
        </p:nvSpPr>
        <p:spPr/>
        <p:txBody>
          <a:bodyPr/>
          <a:lstStyle/>
          <a:p>
            <a:r>
              <a:rPr lang="it-IT" altLang="it-IT" sz="3600" b="1" dirty="0" smtClean="0">
                <a:solidFill>
                  <a:srgbClr val="0070C0"/>
                </a:solidFill>
              </a:rPr>
              <a:t>2°</a:t>
            </a:r>
            <a:r>
              <a:rPr lang="it-IT" altLang="it-IT" sz="3600" b="1" dirty="0" smtClean="0">
                <a:solidFill>
                  <a:srgbClr val="FF0000"/>
                </a:solidFill>
              </a:rPr>
              <a:t/>
            </a:r>
            <a:br>
              <a:rPr lang="it-IT" altLang="it-IT" sz="3600" b="1" dirty="0" smtClean="0">
                <a:solidFill>
                  <a:srgbClr val="FF0000"/>
                </a:solidFill>
              </a:rPr>
            </a:br>
            <a:r>
              <a:rPr lang="it-IT" altLang="it-IT" sz="3600" b="1" dirty="0" smtClean="0">
                <a:solidFill>
                  <a:srgbClr val="FF0000"/>
                </a:solidFill>
              </a:rPr>
              <a:t>Inserire l’accompagnamento</a:t>
            </a:r>
            <a:br>
              <a:rPr lang="it-IT" altLang="it-IT" sz="3600" b="1" dirty="0" smtClean="0">
                <a:solidFill>
                  <a:srgbClr val="FF0000"/>
                </a:solidFill>
              </a:rPr>
            </a:br>
            <a:r>
              <a:rPr lang="it-IT" altLang="it-IT" sz="2800" b="1" dirty="0" smtClean="0">
                <a:solidFill>
                  <a:srgbClr val="FF0000"/>
                </a:solidFill>
              </a:rPr>
              <a:t>in una relazione significativa </a:t>
            </a:r>
            <a:endParaRPr lang="it-IT" altLang="it-IT" sz="3200" dirty="0" smtClean="0">
              <a:solidFill>
                <a:srgbClr val="FF0000"/>
              </a:solidFill>
            </a:endParaRPr>
          </a:p>
        </p:txBody>
      </p:sp>
      <p:sp>
        <p:nvSpPr>
          <p:cNvPr id="73731" name="Segnaposto contenuto 2"/>
          <p:cNvSpPr>
            <a:spLocks noGrp="1"/>
          </p:cNvSpPr>
          <p:nvPr>
            <p:ph idx="1"/>
          </p:nvPr>
        </p:nvSpPr>
        <p:spPr>
          <a:xfrm>
            <a:off x="1857375" y="1785938"/>
            <a:ext cx="6840538" cy="4857750"/>
          </a:xfrm>
        </p:spPr>
        <p:txBody>
          <a:bodyPr/>
          <a:lstStyle/>
          <a:p>
            <a:pPr>
              <a:buFont typeface="Arial" charset="0"/>
              <a:buNone/>
            </a:pPr>
            <a:endParaRPr lang="it-IT" altLang="it-IT" dirty="0" smtClean="0"/>
          </a:p>
          <a:p>
            <a:pPr algn="ctr">
              <a:buFont typeface="Arial" charset="0"/>
              <a:buNone/>
            </a:pPr>
            <a:r>
              <a:rPr lang="it-IT" altLang="it-IT" dirty="0" smtClean="0"/>
              <a:t>	</a:t>
            </a:r>
          </a:p>
        </p:txBody>
      </p:sp>
      <p:pic>
        <p:nvPicPr>
          <p:cNvPr id="73732" name="Picture 2" descr="assisten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785938"/>
            <a:ext cx="5643562"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413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457200" y="714375"/>
            <a:ext cx="8229600" cy="5411788"/>
          </a:xfrm>
        </p:spPr>
        <p:txBody>
          <a:bodyPr/>
          <a:lstStyle/>
          <a:p>
            <a:pPr algn="ctr">
              <a:buFont typeface="Arial" charset="0"/>
              <a:buNone/>
            </a:pPr>
            <a:r>
              <a:rPr lang="it-IT" altLang="it-IT" sz="2800" dirty="0" smtClean="0"/>
              <a:t>	</a:t>
            </a:r>
            <a:r>
              <a:rPr lang="it-IT" altLang="it-IT" dirty="0" smtClean="0"/>
              <a:t>  Ogni richiesta che, anche se pretende di collocarsi su un piano spirituale, è una </a:t>
            </a:r>
            <a:r>
              <a:rPr lang="it-IT" altLang="it-IT" dirty="0" smtClean="0">
                <a:solidFill>
                  <a:srgbClr val="FF0000"/>
                </a:solidFill>
              </a:rPr>
              <a:t>richiesta umana</a:t>
            </a:r>
            <a:r>
              <a:rPr lang="it-IT" altLang="it-IT" dirty="0" smtClean="0"/>
              <a:t>. </a:t>
            </a:r>
            <a:endParaRPr lang="it-IT" altLang="it-IT" sz="2800" dirty="0" smtClean="0"/>
          </a:p>
        </p:txBody>
      </p:sp>
      <p:pic>
        <p:nvPicPr>
          <p:cNvPr id="74755" name="Immagine 2" descr="mani-r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08920"/>
            <a:ext cx="7133003" cy="388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2677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contenuto 2"/>
          <p:cNvSpPr>
            <a:spLocks noGrp="1"/>
          </p:cNvSpPr>
          <p:nvPr>
            <p:ph sz="half" idx="1"/>
          </p:nvPr>
        </p:nvSpPr>
        <p:spPr>
          <a:xfrm>
            <a:off x="467544" y="979152"/>
            <a:ext cx="4038600" cy="4525963"/>
          </a:xfrm>
        </p:spPr>
        <p:txBody>
          <a:bodyPr/>
          <a:lstStyle/>
          <a:p>
            <a:pPr algn="ctr">
              <a:buFont typeface="Arial" charset="0"/>
              <a:buNone/>
            </a:pPr>
            <a:r>
              <a:rPr lang="it-IT" altLang="it-IT" dirty="0" smtClean="0"/>
              <a:t>	Essa è sempre, come ricordava J. Lacan, </a:t>
            </a:r>
          </a:p>
          <a:p>
            <a:pPr algn="ctr">
              <a:buFont typeface="Arial" charset="0"/>
              <a:buNone/>
            </a:pPr>
            <a:r>
              <a:rPr lang="it-IT" altLang="it-IT" b="1" i="1" dirty="0">
                <a:solidFill>
                  <a:srgbClr val="FF0000"/>
                </a:solidFill>
              </a:rPr>
              <a:t>	</a:t>
            </a:r>
            <a:r>
              <a:rPr lang="it-IT" altLang="it-IT" b="1" i="1" dirty="0" smtClean="0">
                <a:solidFill>
                  <a:srgbClr val="FF0000"/>
                </a:solidFill>
              </a:rPr>
              <a:t>domanda d’amore</a:t>
            </a:r>
            <a:r>
              <a:rPr lang="it-IT" altLang="it-IT" dirty="0" smtClean="0"/>
              <a:t>, domanda di una certa felicità, di essere riconosciuto ed amato. È prima di tutto un appello all’amore, a un amore personale, autentico, vero”. </a:t>
            </a:r>
          </a:p>
          <a:p>
            <a:pPr algn="ctr">
              <a:buFont typeface="Arial" charset="0"/>
              <a:buNone/>
            </a:pPr>
            <a:endParaRPr lang="it-IT" altLang="it-IT" dirty="0" smtClean="0"/>
          </a:p>
          <a:p>
            <a:endParaRPr lang="it-IT" altLang="it-IT" dirty="0" smtClean="0"/>
          </a:p>
        </p:txBody>
      </p:sp>
      <p:pic>
        <p:nvPicPr>
          <p:cNvPr id="75779" name="Picture 3" descr="C:\Documents and Settings\user\Documenti\Immagini DESKOPbis\cuo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204" y="1124744"/>
            <a:ext cx="4268852" cy="423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9418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sz="half" idx="1"/>
          </p:nvPr>
        </p:nvSpPr>
        <p:spPr>
          <a:xfrm>
            <a:off x="285750" y="1000125"/>
            <a:ext cx="4038600" cy="5097463"/>
          </a:xfrm>
        </p:spPr>
        <p:txBody>
          <a:bodyPr/>
          <a:lstStyle/>
          <a:p>
            <a:pPr algn="ctr">
              <a:lnSpc>
                <a:spcPct val="90000"/>
              </a:lnSpc>
              <a:buFont typeface="Arial" charset="0"/>
              <a:buNone/>
            </a:pPr>
            <a:r>
              <a:rPr lang="it-IT" altLang="it-IT" smtClean="0"/>
              <a:t>	Quando si stabilisce tale tipo di rapporto, è possibile favorire nel malato il difficile </a:t>
            </a:r>
            <a:r>
              <a:rPr lang="it-IT" altLang="it-IT" b="1" smtClean="0">
                <a:solidFill>
                  <a:srgbClr val="FF0000"/>
                </a:solidFill>
              </a:rPr>
              <a:t>processo interiore </a:t>
            </a:r>
            <a:r>
              <a:rPr lang="it-IT" altLang="it-IT" smtClean="0"/>
              <a:t>finalizzato *ad accettare la realtà, *a cogliere il senso di quanto sta vivendo, *ad apprezzare quei valori che l’esperienza di sofferenza mette in luce… </a:t>
            </a:r>
          </a:p>
        </p:txBody>
      </p:sp>
      <p:pic>
        <p:nvPicPr>
          <p:cNvPr id="94211" name="Picture 5" descr="C:\Documents and Settings\user\Documenti\Immagini DESKOPbis\VOLO.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1571625"/>
            <a:ext cx="4071938" cy="3857625"/>
          </a:xfrm>
          <a:noFill/>
        </p:spPr>
      </p:pic>
    </p:spTree>
    <p:extLst>
      <p:ext uri="{BB962C8B-B14F-4D97-AF65-F5344CB8AC3E}">
        <p14:creationId xmlns:p14="http://schemas.microsoft.com/office/powerpoint/2010/main" val="5953929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contenuto 2"/>
          <p:cNvSpPr>
            <a:spLocks noGrp="1"/>
          </p:cNvSpPr>
          <p:nvPr>
            <p:ph idx="1"/>
          </p:nvPr>
        </p:nvSpPr>
        <p:spPr>
          <a:xfrm>
            <a:off x="457200" y="785813"/>
            <a:ext cx="8229600" cy="5340350"/>
          </a:xfrm>
        </p:spPr>
        <p:txBody>
          <a:bodyPr/>
          <a:lstStyle/>
          <a:p>
            <a:pPr algn="ctr">
              <a:buFont typeface="Arial" charset="0"/>
              <a:buNone/>
            </a:pPr>
            <a:r>
              <a:rPr lang="it-IT" altLang="it-IT" smtClean="0"/>
              <a:t>	…ad aprirsi ad </a:t>
            </a:r>
            <a:r>
              <a:rPr lang="it-IT" altLang="it-IT" smtClean="0">
                <a:solidFill>
                  <a:srgbClr val="FF0000"/>
                </a:solidFill>
              </a:rPr>
              <a:t>orizzonti</a:t>
            </a:r>
            <a:r>
              <a:rPr lang="it-IT" altLang="it-IT" smtClean="0"/>
              <a:t> che trascendono quelli terreni e, in una prospettiva cristiana, ad </a:t>
            </a:r>
            <a:r>
              <a:rPr lang="it-IT" altLang="it-IT" smtClean="0">
                <a:solidFill>
                  <a:srgbClr val="00B0F0"/>
                </a:solidFill>
              </a:rPr>
              <a:t>incontrare il Signore</a:t>
            </a:r>
            <a:r>
              <a:rPr lang="it-IT" altLang="it-IT" smtClean="0"/>
              <a:t>, in cui, ogni umana speranza trova il suo fondamento. </a:t>
            </a:r>
          </a:p>
          <a:p>
            <a:pPr algn="ctr"/>
            <a:endParaRPr lang="it-IT" altLang="it-IT" smtClean="0"/>
          </a:p>
        </p:txBody>
      </p:sp>
      <p:pic>
        <p:nvPicPr>
          <p:cNvPr id="96259" name="Picture 2" descr="C:\Documents and Settings\user\Documenti\Immagini DESKOPbis\INTELLIGENZA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314325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8606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457200" y="571500"/>
            <a:ext cx="8229600" cy="5554663"/>
          </a:xfrm>
        </p:spPr>
        <p:txBody>
          <a:bodyPr/>
          <a:lstStyle/>
          <a:p>
            <a:pPr algn="ctr">
              <a:buFont typeface="Arial" charset="0"/>
              <a:buNone/>
            </a:pPr>
            <a:r>
              <a:rPr lang="it-IT" altLang="it-IT" dirty="0" smtClean="0"/>
              <a:t>	</a:t>
            </a:r>
            <a:r>
              <a:rPr lang="it-IT" altLang="it-IT" b="1" dirty="0" smtClean="0"/>
              <a:t> </a:t>
            </a:r>
            <a:r>
              <a:rPr lang="it-IT" altLang="it-IT" b="1" dirty="0">
                <a:solidFill>
                  <a:srgbClr val="FF0000"/>
                </a:solidFill>
              </a:rPr>
              <a:t>3</a:t>
            </a:r>
            <a:r>
              <a:rPr lang="it-IT" altLang="it-IT" b="1" dirty="0" smtClean="0">
                <a:solidFill>
                  <a:srgbClr val="FF0000"/>
                </a:solidFill>
              </a:rPr>
              <a:t>. </a:t>
            </a:r>
            <a:r>
              <a:rPr lang="it-IT" altLang="it-IT" b="1" i="1" dirty="0" smtClean="0">
                <a:solidFill>
                  <a:srgbClr val="FF0000"/>
                </a:solidFill>
              </a:rPr>
              <a:t>COGLIERE LA DOMANDA DI </a:t>
            </a:r>
          </a:p>
          <a:p>
            <a:pPr algn="ctr">
              <a:buFont typeface="Arial" charset="0"/>
              <a:buNone/>
            </a:pPr>
            <a:r>
              <a:rPr lang="it-IT" altLang="it-IT" b="1" i="1" dirty="0" smtClean="0">
                <a:solidFill>
                  <a:srgbClr val="FF0000"/>
                </a:solidFill>
              </a:rPr>
              <a:t>	ACCOMPAGNAMENTO SPIRITUALE</a:t>
            </a:r>
          </a:p>
          <a:p>
            <a:pPr algn="ctr">
              <a:buFont typeface="Arial" charset="0"/>
              <a:buNone/>
            </a:pPr>
            <a:endParaRPr lang="it-IT" altLang="it-IT" dirty="0" smtClean="0">
              <a:solidFill>
                <a:srgbClr val="FF0000"/>
              </a:solidFill>
            </a:endParaRPr>
          </a:p>
          <a:p>
            <a:pPr algn="ctr">
              <a:buFont typeface="Arial" charset="0"/>
              <a:buNone/>
            </a:pPr>
            <a:r>
              <a:rPr lang="it-IT" altLang="it-IT" dirty="0" smtClean="0"/>
              <a:t>	Le domande di accompagnamento spirituale da parte dei malati </a:t>
            </a:r>
            <a:r>
              <a:rPr lang="it-IT" altLang="it-IT" dirty="0" smtClean="0">
                <a:solidFill>
                  <a:srgbClr val="0070C0"/>
                </a:solidFill>
              </a:rPr>
              <a:t>sono più frequenti di quanto possa sembrare </a:t>
            </a:r>
            <a:r>
              <a:rPr lang="it-IT" altLang="it-IT" dirty="0" smtClean="0"/>
              <a:t>ad una osservazione superficiale. A volte vengono espresse in modo esplicito, altre volte implicitamente, </a:t>
            </a:r>
            <a:r>
              <a:rPr lang="it-IT" altLang="it-IT" b="1" dirty="0" smtClean="0">
                <a:solidFill>
                  <a:srgbClr val="00B050"/>
                </a:solidFill>
              </a:rPr>
              <a:t>attraverso simboli</a:t>
            </a:r>
            <a:r>
              <a:rPr lang="it-IT" altLang="it-IT" dirty="0" smtClean="0"/>
              <a:t>. </a:t>
            </a:r>
          </a:p>
        </p:txBody>
      </p:sp>
    </p:spTree>
    <p:extLst>
      <p:ext uri="{BB962C8B-B14F-4D97-AF65-F5344CB8AC3E}">
        <p14:creationId xmlns:p14="http://schemas.microsoft.com/office/powerpoint/2010/main" val="37010712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457200" y="620688"/>
            <a:ext cx="8229600" cy="5505475"/>
          </a:xfrm>
        </p:spPr>
        <p:txBody>
          <a:bodyPr/>
          <a:lstStyle/>
          <a:p>
            <a:pPr algn="ctr">
              <a:lnSpc>
                <a:spcPct val="90000"/>
              </a:lnSpc>
              <a:buFont typeface="Arial" charset="0"/>
              <a:buNone/>
            </a:pPr>
            <a:r>
              <a:rPr lang="it-IT" altLang="it-IT" sz="2800" dirty="0" smtClean="0"/>
              <a:t>	</a:t>
            </a:r>
            <a:r>
              <a:rPr lang="it-IT" altLang="it-IT" sz="2800" dirty="0" smtClean="0">
                <a:solidFill>
                  <a:srgbClr val="0070C0"/>
                </a:solidFill>
              </a:rPr>
              <a:t>Significativa è la seguente poesia di D. M. Turoldo:  </a:t>
            </a:r>
          </a:p>
          <a:p>
            <a:pPr algn="ctr">
              <a:lnSpc>
                <a:spcPct val="90000"/>
              </a:lnSpc>
              <a:buFont typeface="Arial" charset="0"/>
              <a:buNone/>
            </a:pPr>
            <a:r>
              <a:rPr lang="it-IT" altLang="it-IT" sz="2800" dirty="0" smtClean="0"/>
              <a:t>	“Intanto i giorni si rallentano / uno/più lungo dell’altro / e un altro / ancora più lungo, e la notte / ti esilia / per neri deserti:</a:t>
            </a:r>
          </a:p>
        </p:txBody>
      </p:sp>
      <p:pic>
        <p:nvPicPr>
          <p:cNvPr id="98307" name="Immagine 2" descr="turold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7294" y="2564904"/>
            <a:ext cx="3802063"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1313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contenuto 2"/>
          <p:cNvSpPr>
            <a:spLocks noGrp="1"/>
          </p:cNvSpPr>
          <p:nvPr>
            <p:ph sz="half" idx="1"/>
          </p:nvPr>
        </p:nvSpPr>
        <p:spPr>
          <a:xfrm>
            <a:off x="457200" y="857250"/>
            <a:ext cx="4038600" cy="5268913"/>
          </a:xfrm>
        </p:spPr>
        <p:txBody>
          <a:bodyPr/>
          <a:lstStyle/>
          <a:p>
            <a:pPr algn="ctr">
              <a:buFont typeface="Arial" charset="0"/>
              <a:buNone/>
            </a:pPr>
            <a:r>
              <a:rPr lang="it-IT" altLang="it-IT" smtClean="0"/>
              <a:t>	… quelle infinite / lucide notti! E il soffitto / e le pareti / che non sono più: / perduto / in un mare senza sponde. / E l’interminabile corridoio / un tunnel sotto il mare / dove ti accompagna appena / </a:t>
            </a:r>
            <a:r>
              <a:rPr lang="it-IT" altLang="it-IT" smtClean="0">
                <a:solidFill>
                  <a:srgbClr val="FF0000"/>
                </a:solidFill>
              </a:rPr>
              <a:t>una luce gialla / che balugina </a:t>
            </a:r>
            <a:r>
              <a:rPr lang="it-IT" altLang="it-IT" smtClean="0"/>
              <a:t>/ non si sa dove”.</a:t>
            </a:r>
          </a:p>
          <a:p>
            <a:endParaRPr lang="it-IT" altLang="it-IT" smtClean="0"/>
          </a:p>
        </p:txBody>
      </p:sp>
      <p:pic>
        <p:nvPicPr>
          <p:cNvPr id="99331" name="Picture 2" descr="C:\Documents and Settings\Amministratore\Desktop\tunnel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1071563"/>
            <a:ext cx="3844925" cy="4500562"/>
          </a:xfrm>
          <a:noFill/>
        </p:spPr>
      </p:pic>
    </p:spTree>
    <p:extLst>
      <p:ext uri="{BB962C8B-B14F-4D97-AF65-F5344CB8AC3E}">
        <p14:creationId xmlns:p14="http://schemas.microsoft.com/office/powerpoint/2010/main" val="39946688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457200" y="857250"/>
            <a:ext cx="8229600" cy="5268913"/>
          </a:xfrm>
        </p:spPr>
        <p:txBody>
          <a:bodyPr/>
          <a:lstStyle/>
          <a:p>
            <a:pPr algn="ctr">
              <a:lnSpc>
                <a:spcPct val="80000"/>
              </a:lnSpc>
              <a:buFont typeface="Arial" charset="0"/>
              <a:buNone/>
            </a:pPr>
            <a:r>
              <a:rPr lang="it-IT" altLang="it-IT" sz="3600" b="1" dirty="0" smtClean="0">
                <a:solidFill>
                  <a:srgbClr val="FF0000"/>
                </a:solidFill>
              </a:rPr>
              <a:t>	4.</a:t>
            </a:r>
            <a:r>
              <a:rPr lang="it-IT" altLang="it-IT" sz="3600" b="1" i="1" dirty="0" smtClean="0">
                <a:solidFill>
                  <a:srgbClr val="FF0000"/>
                </a:solidFill>
              </a:rPr>
              <a:t> IDENTIFICARE I BISOGNI SPIRITUALI</a:t>
            </a:r>
            <a:endParaRPr lang="it-IT" altLang="it-IT" sz="3600" b="1" dirty="0" smtClean="0">
              <a:solidFill>
                <a:srgbClr val="FF0000"/>
              </a:solidFill>
            </a:endParaRPr>
          </a:p>
          <a:p>
            <a:pPr>
              <a:lnSpc>
                <a:spcPct val="80000"/>
              </a:lnSpc>
              <a:buFont typeface="Arial" charset="0"/>
              <a:buNone/>
            </a:pPr>
            <a:r>
              <a:rPr lang="it-IT" altLang="it-IT" sz="2800" dirty="0" smtClean="0"/>
              <a:t>	</a:t>
            </a:r>
          </a:p>
          <a:p>
            <a:pPr algn="ctr">
              <a:lnSpc>
                <a:spcPct val="80000"/>
              </a:lnSpc>
              <a:buFont typeface="Arial" charset="0"/>
              <a:buNone/>
            </a:pPr>
            <a:r>
              <a:rPr lang="it-IT" altLang="it-IT" sz="2800" dirty="0" smtClean="0"/>
              <a:t>	</a:t>
            </a:r>
            <a:r>
              <a:rPr lang="it-IT" altLang="it-IT" dirty="0" smtClean="0"/>
              <a:t>L’attenzione alla domanda di accompagnamento apre all’identificazione dei </a:t>
            </a:r>
            <a:r>
              <a:rPr lang="it-IT" altLang="it-IT" b="1" dirty="0" smtClean="0">
                <a:solidFill>
                  <a:srgbClr val="0070C0"/>
                </a:solidFill>
              </a:rPr>
              <a:t>bisogni spirituali del morente</a:t>
            </a:r>
            <a:r>
              <a:rPr lang="it-IT" altLang="it-IT" dirty="0" smtClean="0"/>
              <a:t>. </a:t>
            </a:r>
          </a:p>
          <a:p>
            <a:pPr algn="ctr">
              <a:lnSpc>
                <a:spcPct val="80000"/>
              </a:lnSpc>
              <a:buFont typeface="Arial" charset="0"/>
              <a:buNone/>
            </a:pPr>
            <a:r>
              <a:rPr lang="it-IT" altLang="it-IT" dirty="0" smtClean="0"/>
              <a:t>	</a:t>
            </a:r>
            <a:r>
              <a:rPr lang="it-IT" altLang="it-IT" dirty="0" smtClean="0">
                <a:solidFill>
                  <a:srgbClr val="FF0000"/>
                </a:solidFill>
              </a:rPr>
              <a:t>L’attenzione a tali bisogni consente di entrare nello spazio interiore, prendendo coscienza degli effetti causati dalla malattia grave. </a:t>
            </a:r>
          </a:p>
          <a:p>
            <a:pPr algn="ctr">
              <a:lnSpc>
                <a:spcPct val="80000"/>
              </a:lnSpc>
              <a:buFont typeface="Arial" charset="0"/>
              <a:buNone/>
            </a:pPr>
            <a:r>
              <a:rPr lang="it-IT" altLang="it-IT" dirty="0" smtClean="0">
                <a:solidFill>
                  <a:srgbClr val="FF0000"/>
                </a:solidFill>
              </a:rPr>
              <a:t>	</a:t>
            </a:r>
          </a:p>
          <a:p>
            <a:pPr algn="ctr">
              <a:lnSpc>
                <a:spcPct val="80000"/>
              </a:lnSpc>
              <a:buFont typeface="Arial" charset="0"/>
              <a:buNone/>
            </a:pPr>
            <a:r>
              <a:rPr lang="it-IT" altLang="it-IT" dirty="0" smtClean="0"/>
              <a:t>	Nell’offrirne una lista ci limitiamo ai principali.</a:t>
            </a:r>
            <a:r>
              <a:rPr lang="it-IT" altLang="it-IT" sz="2800" dirty="0" smtClean="0"/>
              <a:t> </a:t>
            </a:r>
          </a:p>
        </p:txBody>
      </p:sp>
    </p:spTree>
    <p:extLst>
      <p:ext uri="{BB962C8B-B14F-4D97-AF65-F5344CB8AC3E}">
        <p14:creationId xmlns:p14="http://schemas.microsoft.com/office/powerpoint/2010/main" val="31364876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857250"/>
            <a:ext cx="8229600" cy="5268913"/>
          </a:xfrm>
        </p:spPr>
        <p:txBody>
          <a:bodyPr/>
          <a:lstStyle/>
          <a:p>
            <a:pPr algn="ctr">
              <a:buFont typeface="Arial" charset="0"/>
              <a:buNone/>
            </a:pPr>
            <a:r>
              <a:rPr lang="it-IT" altLang="it-IT" i="1" dirty="0" smtClean="0"/>
              <a:t>	</a:t>
            </a:r>
            <a:r>
              <a:rPr lang="it-IT" altLang="it-IT" b="1" i="1" dirty="0" smtClean="0">
                <a:solidFill>
                  <a:srgbClr val="00B0F0"/>
                </a:solidFill>
              </a:rPr>
              <a:t> a. Il bisogno di essere e di continuare ad essere considerato un “soggetto”</a:t>
            </a:r>
            <a:r>
              <a:rPr lang="it-IT" altLang="it-IT" b="1" dirty="0" smtClean="0">
                <a:solidFill>
                  <a:srgbClr val="00B0F0"/>
                </a:solidFill>
              </a:rPr>
              <a:t>. </a:t>
            </a:r>
          </a:p>
          <a:p>
            <a:pPr algn="ctr">
              <a:buFont typeface="Arial" charset="0"/>
              <a:buNone/>
            </a:pPr>
            <a:endParaRPr lang="it-IT" altLang="it-IT" dirty="0" smtClean="0"/>
          </a:p>
          <a:p>
            <a:pPr algn="ctr">
              <a:buFont typeface="Arial" charset="0"/>
              <a:buNone/>
            </a:pPr>
            <a:r>
              <a:rPr lang="it-IT" altLang="it-IT" dirty="0" smtClean="0"/>
              <a:t>	La malattia grave si presenta come una minaccia all’integrità fisica, psichica e spirituale del morente.  </a:t>
            </a:r>
          </a:p>
        </p:txBody>
      </p:sp>
    </p:spTree>
    <p:extLst>
      <p:ext uri="{BB962C8B-B14F-4D97-AF65-F5344CB8AC3E}">
        <p14:creationId xmlns:p14="http://schemas.microsoft.com/office/powerpoint/2010/main" val="387572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solidFill>
                  <a:srgbClr val="7030A0"/>
                </a:solidFill>
                <a:effectLst/>
                <a:latin typeface="Times New Roman"/>
                <a:ea typeface="Calibri"/>
                <a:cs typeface="Times New Roman"/>
              </a:rPr>
              <a:t/>
            </a:r>
            <a:br>
              <a:rPr lang="it-IT" dirty="0" smtClean="0">
                <a:solidFill>
                  <a:srgbClr val="7030A0"/>
                </a:solidFill>
                <a:effectLst/>
                <a:latin typeface="Times New Roman"/>
                <a:ea typeface="Calibri"/>
                <a:cs typeface="Times New Roman"/>
              </a:rPr>
            </a:br>
            <a:r>
              <a:rPr lang="it-IT" dirty="0" smtClean="0">
                <a:solidFill>
                  <a:srgbClr val="FF0000"/>
                </a:solidFill>
                <a:effectLst/>
                <a:latin typeface="Times New Roman"/>
                <a:ea typeface="Calibri"/>
                <a:cs typeface="Times New Roman"/>
              </a:rPr>
              <a:t>Già, perché viviamo? </a:t>
            </a:r>
            <a:br>
              <a:rPr lang="it-IT" dirty="0" smtClean="0">
                <a:solidFill>
                  <a:srgbClr val="FF0000"/>
                </a:solidFill>
                <a:effectLst/>
                <a:latin typeface="Times New Roman"/>
                <a:ea typeface="Calibri"/>
                <a:cs typeface="Times New Roman"/>
              </a:rPr>
            </a:br>
            <a:endParaRPr lang="it-IT" dirty="0">
              <a:solidFill>
                <a:srgbClr val="FF0000"/>
              </a:solidFill>
            </a:endParaRPr>
          </a:p>
        </p:txBody>
      </p:sp>
      <p:sp>
        <p:nvSpPr>
          <p:cNvPr id="5" name="Segnaposto contenuto 4"/>
          <p:cNvSpPr>
            <a:spLocks noGrp="1"/>
          </p:cNvSpPr>
          <p:nvPr>
            <p:ph idx="1"/>
          </p:nvPr>
        </p:nvSpPr>
        <p:spPr/>
        <p:txBody>
          <a:bodyPr>
            <a:normAutofit/>
          </a:bodyPr>
          <a:lstStyle/>
          <a:p>
            <a:pPr indent="0" algn="ctr">
              <a:spcAft>
                <a:spcPts val="0"/>
              </a:spcAft>
              <a:buNone/>
            </a:pPr>
            <a:r>
              <a:rPr lang="it-IT" sz="3200" dirty="0" smtClean="0">
                <a:solidFill>
                  <a:srgbClr val="7030A0"/>
                </a:solidFill>
                <a:effectLst/>
                <a:latin typeface="Times New Roman"/>
                <a:ea typeface="Calibri"/>
                <a:cs typeface="Times New Roman"/>
              </a:rPr>
              <a:t>La ricerca di una risposta a tale interrogativo fa parte della condizione umana. Da sempre. Una ricerca laboriosa, ripresa ogni volta che le risposte si mostrano inadeguate. </a:t>
            </a:r>
            <a:endParaRPr lang="it-IT" dirty="0">
              <a:solidFill>
                <a:srgbClr val="7030A0"/>
              </a:solidFill>
              <a:ea typeface="Calibri"/>
              <a:cs typeface="Times New Roman"/>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993567"/>
            <a:ext cx="7776576" cy="1638045"/>
          </a:xfrm>
          <a:prstGeom prst="rect">
            <a:avLst/>
          </a:prstGeom>
        </p:spPr>
      </p:pic>
    </p:spTree>
    <p:extLst>
      <p:ext uri="{BB962C8B-B14F-4D97-AF65-F5344CB8AC3E}">
        <p14:creationId xmlns:p14="http://schemas.microsoft.com/office/powerpoint/2010/main" val="3653003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sz="half" idx="1"/>
          </p:nvPr>
        </p:nvSpPr>
        <p:spPr>
          <a:xfrm>
            <a:off x="457200" y="1000125"/>
            <a:ext cx="4038600" cy="5126038"/>
          </a:xfrm>
        </p:spPr>
        <p:txBody>
          <a:bodyPr/>
          <a:lstStyle/>
          <a:p>
            <a:pPr algn="ctr">
              <a:lnSpc>
                <a:spcPct val="90000"/>
              </a:lnSpc>
              <a:buFont typeface="Arial" charset="0"/>
              <a:buNone/>
            </a:pPr>
            <a:r>
              <a:rPr lang="it-IT" altLang="it-IT" smtClean="0"/>
              <a:t>	</a:t>
            </a:r>
            <a:r>
              <a:rPr lang="it-IT" altLang="it-IT" sz="4400" smtClean="0">
                <a:solidFill>
                  <a:srgbClr val="FF0000"/>
                </a:solidFill>
              </a:rPr>
              <a:t>Sono ancora </a:t>
            </a:r>
            <a:r>
              <a:rPr lang="it-IT" altLang="it-IT" sz="4400" b="1" smtClean="0">
                <a:solidFill>
                  <a:srgbClr val="FF0000"/>
                </a:solidFill>
              </a:rPr>
              <a:t>io</a:t>
            </a:r>
            <a:r>
              <a:rPr lang="it-IT" altLang="it-IT" sz="4400" smtClean="0"/>
              <a:t> quando sono condannato a vivere in uno stato di degrado fisico e psichico? </a:t>
            </a:r>
          </a:p>
        </p:txBody>
      </p:sp>
      <p:pic>
        <p:nvPicPr>
          <p:cNvPr id="55299" name="Immagine 2" descr="accanimento terapeutic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071563"/>
            <a:ext cx="407828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6731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sz="half" idx="1"/>
          </p:nvPr>
        </p:nvSpPr>
        <p:spPr>
          <a:xfrm>
            <a:off x="457200" y="908720"/>
            <a:ext cx="4038600" cy="5217443"/>
          </a:xfrm>
        </p:spPr>
        <p:txBody>
          <a:bodyPr/>
          <a:lstStyle/>
          <a:p>
            <a:pPr algn="ctr">
              <a:lnSpc>
                <a:spcPct val="90000"/>
              </a:lnSpc>
              <a:buFont typeface="Arial" charset="0"/>
              <a:buNone/>
            </a:pPr>
            <a:r>
              <a:rPr lang="it-IT" altLang="it-IT" dirty="0" smtClean="0"/>
              <a:t>	</a:t>
            </a:r>
            <a:r>
              <a:rPr lang="it-IT" altLang="it-IT" sz="3200" dirty="0" smtClean="0"/>
              <a:t>L’insoddisfazione di questo bisogno si esprime in molteplici modi: la paura, la </a:t>
            </a:r>
            <a:r>
              <a:rPr lang="it-IT" altLang="it-IT" sz="3200" dirty="0" smtClean="0">
                <a:solidFill>
                  <a:srgbClr val="FF0000"/>
                </a:solidFill>
              </a:rPr>
              <a:t>vergogna, il desiderio di “scomparire”, l’aggressività</a:t>
            </a:r>
          </a:p>
          <a:p>
            <a:pPr algn="ctr">
              <a:lnSpc>
                <a:spcPct val="90000"/>
              </a:lnSpc>
              <a:buFont typeface="Arial" charset="0"/>
              <a:buNone/>
            </a:pPr>
            <a:r>
              <a:rPr lang="it-IT" altLang="it-IT" sz="3200" dirty="0" smtClean="0">
                <a:solidFill>
                  <a:srgbClr val="FF0000"/>
                </a:solidFill>
              </a:rPr>
              <a:t>	 verso tutto e tutti…  </a:t>
            </a:r>
          </a:p>
          <a:p>
            <a:pPr>
              <a:lnSpc>
                <a:spcPct val="90000"/>
              </a:lnSpc>
              <a:buFont typeface="Arial" charset="0"/>
              <a:buNone/>
            </a:pPr>
            <a:endParaRPr lang="it-IT" altLang="it-IT" sz="3200" dirty="0" smtClean="0"/>
          </a:p>
        </p:txBody>
      </p:sp>
      <p:pic>
        <p:nvPicPr>
          <p:cNvPr id="56323" name="Immagine 2" descr="vergogn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5550" y="908720"/>
            <a:ext cx="40767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9865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contenuto 2"/>
          <p:cNvSpPr>
            <a:spLocks noGrp="1"/>
          </p:cNvSpPr>
          <p:nvPr>
            <p:ph idx="1"/>
          </p:nvPr>
        </p:nvSpPr>
        <p:spPr>
          <a:xfrm>
            <a:off x="457200" y="1124744"/>
            <a:ext cx="8229600" cy="5001419"/>
          </a:xfrm>
        </p:spPr>
        <p:txBody>
          <a:bodyPr/>
          <a:lstStyle/>
          <a:p>
            <a:pPr algn="ctr">
              <a:lnSpc>
                <a:spcPct val="90000"/>
              </a:lnSpc>
              <a:buFont typeface="Arial" charset="0"/>
              <a:buNone/>
            </a:pPr>
            <a:r>
              <a:rPr lang="it-IT" altLang="it-IT" dirty="0" smtClean="0"/>
              <a:t>	L’aiuto offerto al malato per soddisfare questa esigenza consiste nel </a:t>
            </a:r>
            <a:r>
              <a:rPr lang="it-IT" altLang="it-IT" b="1" dirty="0" smtClean="0">
                <a:solidFill>
                  <a:srgbClr val="FF0000"/>
                </a:solidFill>
              </a:rPr>
              <a:t>veicolare attenzione e comprensione attraverso vicinanza fisica e ascolto.</a:t>
            </a:r>
            <a:r>
              <a:rPr lang="it-IT" altLang="it-IT" dirty="0" smtClean="0"/>
              <a:t> E’ questo il cammino per rendere credibile a un malato credente che, anche in quella particolare condizione, </a:t>
            </a:r>
          </a:p>
          <a:p>
            <a:pPr algn="ctr">
              <a:lnSpc>
                <a:spcPct val="90000"/>
              </a:lnSpc>
              <a:buFont typeface="Arial" charset="0"/>
              <a:buNone/>
            </a:pPr>
            <a:r>
              <a:rPr lang="it-IT" altLang="it-IT" dirty="0" smtClean="0"/>
              <a:t>egli </a:t>
            </a:r>
            <a:r>
              <a:rPr lang="it-IT" altLang="it-IT" i="1" dirty="0" smtClean="0"/>
              <a:t>vale </a:t>
            </a:r>
            <a:r>
              <a:rPr lang="it-IT" altLang="it-IT" dirty="0" smtClean="0"/>
              <a:t> agli occhi di Dio.</a:t>
            </a:r>
          </a:p>
        </p:txBody>
      </p:sp>
    </p:spTree>
    <p:extLst>
      <p:ext uri="{BB962C8B-B14F-4D97-AF65-F5344CB8AC3E}">
        <p14:creationId xmlns:p14="http://schemas.microsoft.com/office/powerpoint/2010/main" val="6115761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28625" y="928688"/>
            <a:ext cx="8229600" cy="5268912"/>
          </a:xfrm>
        </p:spPr>
        <p:txBody>
          <a:bodyPr/>
          <a:lstStyle/>
          <a:p>
            <a:pPr algn="ctr">
              <a:lnSpc>
                <a:spcPct val="90000"/>
              </a:lnSpc>
              <a:buFont typeface="Arial" charset="0"/>
              <a:buNone/>
            </a:pPr>
            <a:r>
              <a:rPr lang="it-IT" altLang="it-IT" sz="2800" b="1" dirty="0" smtClean="0"/>
              <a:t>	</a:t>
            </a:r>
            <a:r>
              <a:rPr lang="it-IT" altLang="it-IT" sz="2400" b="1" dirty="0" smtClean="0">
                <a:solidFill>
                  <a:srgbClr val="00B0F0"/>
                </a:solidFill>
              </a:rPr>
              <a:t>  </a:t>
            </a:r>
            <a:r>
              <a:rPr lang="it-IT" altLang="it-IT" sz="2400" b="1" dirty="0" smtClean="0">
                <a:solidFill>
                  <a:srgbClr val="FF0000"/>
                </a:solidFill>
              </a:rPr>
              <a:t>b.</a:t>
            </a:r>
            <a:r>
              <a:rPr lang="it-IT" altLang="it-IT" sz="2400" b="1" dirty="0" smtClean="0">
                <a:solidFill>
                  <a:srgbClr val="00B0F0"/>
                </a:solidFill>
              </a:rPr>
              <a:t> </a:t>
            </a:r>
            <a:r>
              <a:rPr lang="it-IT" altLang="it-IT" sz="2400" b="1" i="1" dirty="0" smtClean="0">
                <a:solidFill>
                  <a:srgbClr val="FF0000"/>
                </a:solidFill>
              </a:rPr>
              <a:t>La ricerca di un significato della vita e dell’esperienza vissuta all’approssimarsi della morte.</a:t>
            </a:r>
            <a:r>
              <a:rPr lang="it-IT" altLang="it-IT" sz="2400" b="1" dirty="0" smtClean="0">
                <a:solidFill>
                  <a:srgbClr val="FF0000"/>
                </a:solidFill>
              </a:rPr>
              <a:t> </a:t>
            </a:r>
            <a:endParaRPr lang="it-IT" altLang="it-IT" sz="2800" b="1" dirty="0" smtClean="0">
              <a:solidFill>
                <a:srgbClr val="FF0000"/>
              </a:solidFill>
            </a:endParaRPr>
          </a:p>
          <a:p>
            <a:pPr>
              <a:lnSpc>
                <a:spcPct val="90000"/>
              </a:lnSpc>
              <a:buFont typeface="Arial" charset="0"/>
              <a:buNone/>
            </a:pPr>
            <a:r>
              <a:rPr lang="it-IT" altLang="it-IT" sz="2800" dirty="0" smtClean="0"/>
              <a:t>	</a:t>
            </a:r>
          </a:p>
          <a:p>
            <a:pPr algn="ctr">
              <a:lnSpc>
                <a:spcPct val="90000"/>
              </a:lnSpc>
              <a:buFont typeface="Arial" charset="0"/>
              <a:buNone/>
            </a:pPr>
            <a:r>
              <a:rPr lang="it-IT" altLang="it-IT" sz="2800" dirty="0" smtClean="0"/>
              <a:t>	</a:t>
            </a:r>
          </a:p>
          <a:p>
            <a:pPr>
              <a:lnSpc>
                <a:spcPct val="90000"/>
              </a:lnSpc>
            </a:pPr>
            <a:endParaRPr lang="it-IT" altLang="it-IT" sz="2800" dirty="0" smtClean="0"/>
          </a:p>
        </p:txBody>
      </p:sp>
      <p:pic>
        <p:nvPicPr>
          <p:cNvPr id="57347" name="Segnaposto contenuto 3" descr="CAMMINARE INSIE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2000250"/>
            <a:ext cx="5918200"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7387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contenuto 2"/>
          <p:cNvSpPr>
            <a:spLocks noGrp="1"/>
          </p:cNvSpPr>
          <p:nvPr>
            <p:ph idx="1"/>
          </p:nvPr>
        </p:nvSpPr>
        <p:spPr>
          <a:xfrm>
            <a:off x="457200" y="928688"/>
            <a:ext cx="8229600" cy="5197475"/>
          </a:xfrm>
        </p:spPr>
        <p:txBody>
          <a:bodyPr/>
          <a:lstStyle/>
          <a:p>
            <a:pPr algn="ctr">
              <a:buFont typeface="Arial" charset="0"/>
              <a:buNone/>
            </a:pPr>
            <a:r>
              <a:rPr lang="it-IT" altLang="it-IT" smtClean="0"/>
              <a:t>	Per il paziente è molto importante </a:t>
            </a:r>
          </a:p>
          <a:p>
            <a:pPr algn="ctr">
              <a:buFont typeface="Arial" charset="0"/>
              <a:buNone/>
            </a:pPr>
            <a:r>
              <a:rPr lang="it-IT" altLang="it-IT" b="1" smtClean="0">
                <a:solidFill>
                  <a:srgbClr val="FF0000"/>
                </a:solidFill>
              </a:rPr>
              <a:t>trovare un sen</a:t>
            </a:r>
            <a:r>
              <a:rPr lang="it-IT" altLang="it-IT" smtClean="0">
                <a:solidFill>
                  <a:srgbClr val="FF0000"/>
                </a:solidFill>
              </a:rPr>
              <a:t>so</a:t>
            </a:r>
            <a:r>
              <a:rPr lang="it-IT" altLang="it-IT" smtClean="0"/>
              <a:t> </a:t>
            </a:r>
          </a:p>
          <a:p>
            <a:pPr algn="ctr">
              <a:buFont typeface="Arial" charset="0"/>
              <a:buNone/>
            </a:pPr>
            <a:r>
              <a:rPr lang="it-IT" altLang="it-IT" smtClean="0"/>
              <a:t>a quanto gli accade. Consciamente o inconsciamente egli si pone degli </a:t>
            </a:r>
          </a:p>
          <a:p>
            <a:pPr algn="ctr">
              <a:buFont typeface="Arial" charset="0"/>
              <a:buNone/>
            </a:pPr>
            <a:r>
              <a:rPr lang="it-IT" altLang="it-IT" b="1" smtClean="0">
                <a:solidFill>
                  <a:srgbClr val="7030A0"/>
                </a:solidFill>
              </a:rPr>
              <a:t>interrogativi esistenziali </a:t>
            </a:r>
          </a:p>
          <a:p>
            <a:pPr algn="ctr">
              <a:buFont typeface="Arial" charset="0"/>
              <a:buNone/>
            </a:pPr>
            <a:r>
              <a:rPr lang="it-IT" altLang="it-IT" smtClean="0"/>
              <a:t>riguardanti la sofferenza e la morte, situando i suoi interrogativi nel particolare momento </a:t>
            </a:r>
          </a:p>
          <a:p>
            <a:pPr algn="ctr">
              <a:buFont typeface="Arial" charset="0"/>
              <a:buNone/>
            </a:pPr>
            <a:r>
              <a:rPr lang="it-IT" altLang="it-IT" smtClean="0"/>
              <a:t>	che sta vivendo.</a:t>
            </a:r>
            <a:endParaRPr lang="it-IT" altLang="it-IT" sz="2400" smtClean="0"/>
          </a:p>
          <a:p>
            <a:endParaRPr lang="it-IT" altLang="it-IT" smtClean="0"/>
          </a:p>
        </p:txBody>
      </p:sp>
    </p:spTree>
    <p:extLst>
      <p:ext uri="{BB962C8B-B14F-4D97-AF65-F5344CB8AC3E}">
        <p14:creationId xmlns:p14="http://schemas.microsoft.com/office/powerpoint/2010/main" val="12013572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457200" y="928688"/>
            <a:ext cx="8229600" cy="5197475"/>
          </a:xfrm>
        </p:spPr>
        <p:txBody>
          <a:bodyPr/>
          <a:lstStyle/>
          <a:p>
            <a:pPr algn="ctr">
              <a:buFont typeface="Arial" charset="0"/>
              <a:buNone/>
            </a:pPr>
            <a:r>
              <a:rPr lang="it-IT" altLang="it-IT" sz="2800" smtClean="0"/>
              <a:t>	</a:t>
            </a:r>
            <a:r>
              <a:rPr lang="it-IT" altLang="it-IT" sz="2800" smtClean="0">
                <a:solidFill>
                  <a:srgbClr val="FF0000"/>
                </a:solidFill>
              </a:rPr>
              <a:t>Come aiutare il malato a soddisfare questo bisogno? </a:t>
            </a:r>
          </a:p>
          <a:p>
            <a:pPr algn="ctr">
              <a:buFont typeface="Arial" charset="0"/>
              <a:buNone/>
            </a:pPr>
            <a:r>
              <a:rPr lang="it-IT" altLang="it-IT" sz="2800" smtClean="0"/>
              <a:t>Un inizio di risposta a tale interrogativo viene dalla considerazione che il </a:t>
            </a:r>
            <a:r>
              <a:rPr lang="it-IT" altLang="it-IT" sz="2800" b="1" smtClean="0">
                <a:solidFill>
                  <a:srgbClr val="002060"/>
                </a:solidFill>
              </a:rPr>
              <a:t>senso della vita </a:t>
            </a:r>
            <a:r>
              <a:rPr lang="it-IT" altLang="it-IT" sz="2800" smtClean="0"/>
              <a:t>e dell’esperienza vissuta nasce quando il paziente riesce a </a:t>
            </a:r>
            <a:r>
              <a:rPr lang="it-IT" altLang="it-IT" sz="2800" b="1" smtClean="0">
                <a:solidFill>
                  <a:srgbClr val="00B0F0"/>
                </a:solidFill>
              </a:rPr>
              <a:t>collegare la situazione presente a valori che sono sorgenti di significato</a:t>
            </a:r>
            <a:r>
              <a:rPr lang="it-IT" altLang="it-IT" sz="2800" smtClean="0"/>
              <a:t>: un congiunto, la famiglia, una causa, il senso del compimento, dell’autorealizzazione, il bene degli altri, Dio... </a:t>
            </a:r>
          </a:p>
        </p:txBody>
      </p:sp>
    </p:spTree>
    <p:extLst>
      <p:ext uri="{BB962C8B-B14F-4D97-AF65-F5344CB8AC3E}">
        <p14:creationId xmlns:p14="http://schemas.microsoft.com/office/powerpoint/2010/main" val="17117234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sz="half" idx="1"/>
          </p:nvPr>
        </p:nvSpPr>
        <p:spPr>
          <a:xfrm>
            <a:off x="4572000" y="1357313"/>
            <a:ext cx="4038600" cy="4811712"/>
          </a:xfrm>
        </p:spPr>
        <p:txBody>
          <a:bodyPr/>
          <a:lstStyle/>
          <a:p>
            <a:pPr algn="ctr">
              <a:buFont typeface="Arial" charset="0"/>
              <a:buNone/>
            </a:pPr>
            <a:r>
              <a:rPr lang="it-IT" altLang="it-IT" smtClean="0"/>
              <a:t>	Molto spesso, questo processo inizia dalla </a:t>
            </a:r>
            <a:r>
              <a:rPr lang="it-IT" altLang="it-IT" smtClean="0">
                <a:solidFill>
                  <a:srgbClr val="FF0000"/>
                </a:solidFill>
              </a:rPr>
              <a:t>relazione </a:t>
            </a:r>
            <a:r>
              <a:rPr lang="it-IT" altLang="it-IT" i="1" smtClean="0">
                <a:solidFill>
                  <a:srgbClr val="FF0000"/>
                </a:solidFill>
              </a:rPr>
              <a:t>significativa</a:t>
            </a:r>
            <a:r>
              <a:rPr lang="it-IT" altLang="it-IT" smtClean="0">
                <a:solidFill>
                  <a:srgbClr val="FF0000"/>
                </a:solidFill>
              </a:rPr>
              <a:t> </a:t>
            </a:r>
            <a:r>
              <a:rPr lang="it-IT" altLang="it-IT" smtClean="0"/>
              <a:t>con l’accompagnante o uno degli accompagnanti. </a:t>
            </a:r>
            <a:r>
              <a:rPr lang="it-IT" altLang="it-IT" b="1" smtClean="0">
                <a:solidFill>
                  <a:srgbClr val="00B0F0"/>
                </a:solidFill>
              </a:rPr>
              <a:t>“Una sofferenza è significativa solo quando è vissuta ‘per amore di’... altro da s</a:t>
            </a:r>
            <a:r>
              <a:rPr lang="it-IT" altLang="it-IT" smtClean="0">
                <a:solidFill>
                  <a:srgbClr val="00B0F0"/>
                </a:solidFill>
              </a:rPr>
              <a:t>é”.</a:t>
            </a:r>
          </a:p>
          <a:p>
            <a:endParaRPr lang="it-IT" altLang="it-IT" smtClean="0"/>
          </a:p>
        </p:txBody>
      </p:sp>
      <p:pic>
        <p:nvPicPr>
          <p:cNvPr id="109571" name="Segnaposto contenuto 4" descr="frankl.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00125" y="1500188"/>
            <a:ext cx="3286125" cy="4203700"/>
          </a:xfrm>
        </p:spPr>
      </p:pic>
    </p:spTree>
    <p:extLst>
      <p:ext uri="{BB962C8B-B14F-4D97-AF65-F5344CB8AC3E}">
        <p14:creationId xmlns:p14="http://schemas.microsoft.com/office/powerpoint/2010/main" val="34073982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68313" y="836613"/>
            <a:ext cx="8229600" cy="4495800"/>
          </a:xfrm>
        </p:spPr>
        <p:txBody>
          <a:bodyPr/>
          <a:lstStyle/>
          <a:p>
            <a:pPr algn="ctr">
              <a:buFont typeface="Arial" charset="0"/>
              <a:buNone/>
            </a:pPr>
            <a:r>
              <a:rPr lang="it-IT" altLang="it-IT" b="1" dirty="0" smtClean="0">
                <a:solidFill>
                  <a:srgbClr val="00B0F0"/>
                </a:solidFill>
              </a:rPr>
              <a:t> Un dialogo tra un’infermiera e una malata in un </a:t>
            </a:r>
            <a:r>
              <a:rPr lang="it-IT" altLang="it-IT" b="1" dirty="0" err="1" smtClean="0">
                <a:solidFill>
                  <a:srgbClr val="00B0F0"/>
                </a:solidFill>
              </a:rPr>
              <a:t>hospice</a:t>
            </a:r>
            <a:endParaRPr lang="it-IT" altLang="it-IT" b="1" dirty="0" smtClean="0">
              <a:solidFill>
                <a:srgbClr val="00B0F0"/>
              </a:solidFill>
            </a:endParaRPr>
          </a:p>
          <a:p>
            <a:pPr algn="ctr"/>
            <a:endParaRPr lang="it-IT" altLang="it-IT" b="1" dirty="0" smtClean="0"/>
          </a:p>
          <a:p>
            <a:r>
              <a:rPr lang="it-IT" altLang="it-IT" b="1" dirty="0" smtClean="0">
                <a:solidFill>
                  <a:srgbClr val="FF0000"/>
                </a:solidFill>
              </a:rPr>
              <a:t>Malata</a:t>
            </a:r>
            <a:r>
              <a:rPr lang="it-IT" altLang="it-IT" dirty="0" smtClean="0"/>
              <a:t>:	Infermiera, potrei vedere uno specialista domani, ho qualcosa d’importante da chiedergli.</a:t>
            </a:r>
          </a:p>
          <a:p>
            <a:r>
              <a:rPr lang="it-IT" altLang="it-IT" b="1" dirty="0" smtClean="0">
                <a:solidFill>
                  <a:srgbClr val="FF0000"/>
                </a:solidFill>
              </a:rPr>
              <a:t>Infermiera</a:t>
            </a:r>
            <a:r>
              <a:rPr lang="it-IT" altLang="it-IT" dirty="0" smtClean="0"/>
              <a:t>:	Penso che si possa fissare, Anna. Nel frattempo, posso esserti utile?</a:t>
            </a:r>
          </a:p>
        </p:txBody>
      </p:sp>
    </p:spTree>
    <p:extLst>
      <p:ext uri="{BB962C8B-B14F-4D97-AF65-F5344CB8AC3E}">
        <p14:creationId xmlns:p14="http://schemas.microsoft.com/office/powerpoint/2010/main" val="20704096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468313" y="1052513"/>
            <a:ext cx="8229600" cy="4495800"/>
          </a:xfrm>
        </p:spPr>
        <p:txBody>
          <a:bodyPr/>
          <a:lstStyle/>
          <a:p>
            <a:r>
              <a:rPr lang="it-IT" altLang="it-IT" b="1" smtClean="0">
                <a:solidFill>
                  <a:srgbClr val="FF0000"/>
                </a:solidFill>
              </a:rPr>
              <a:t>Malata</a:t>
            </a:r>
            <a:r>
              <a:rPr lang="it-IT" altLang="it-IT" smtClean="0"/>
              <a:t>:	Bene, bene... io so che sto morendo e che non c’è alcuna speranza reale. So che potrà essere tra un mese o tra un anno, e io non voglio stare qui seduta ad aspettare di morire. Voglio che mi dia qualcosa, tu sai, in modo che andrò a dormire e non mi sveglierò... ho sentito di alcuni dottori che fanno questo.</a:t>
            </a:r>
          </a:p>
          <a:p>
            <a:endParaRPr lang="it-IT" altLang="it-IT" smtClean="0"/>
          </a:p>
        </p:txBody>
      </p:sp>
    </p:spTree>
    <p:extLst>
      <p:ext uri="{BB962C8B-B14F-4D97-AF65-F5344CB8AC3E}">
        <p14:creationId xmlns:p14="http://schemas.microsoft.com/office/powerpoint/2010/main" val="3281967807"/>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p:txBody>
          <a:bodyPr/>
          <a:lstStyle/>
          <a:p>
            <a:r>
              <a:rPr lang="it-IT" altLang="it-IT" b="1" smtClean="0">
                <a:solidFill>
                  <a:srgbClr val="FF0000"/>
                </a:solidFill>
              </a:rPr>
              <a:t>Infermiera:</a:t>
            </a:r>
            <a:r>
              <a:rPr lang="it-IT" altLang="it-IT" smtClean="0"/>
              <a:t>	Non penso che troverai il nostro dottore disponibile a questo. Tu dovresti pensare anche agli altri.</a:t>
            </a:r>
          </a:p>
          <a:p>
            <a:r>
              <a:rPr lang="it-IT" altLang="it-IT" b="1" smtClean="0">
                <a:solidFill>
                  <a:srgbClr val="FF0000"/>
                </a:solidFill>
              </a:rPr>
              <a:t>Malata</a:t>
            </a:r>
            <a:r>
              <a:rPr lang="it-IT" altLang="it-IT" smtClean="0">
                <a:solidFill>
                  <a:srgbClr val="FF0000"/>
                </a:solidFill>
              </a:rPr>
              <a:t>:</a:t>
            </a:r>
            <a:r>
              <a:rPr lang="it-IT" altLang="it-IT" smtClean="0"/>
              <a:t>	A chi per esempio? Non ho parenti, né figli che piangano. Potrei essere bella che morta.</a:t>
            </a:r>
          </a:p>
          <a:p>
            <a:endParaRPr lang="it-IT" altLang="it-IT" smtClean="0"/>
          </a:p>
        </p:txBody>
      </p:sp>
    </p:spTree>
    <p:extLst>
      <p:ext uri="{BB962C8B-B14F-4D97-AF65-F5344CB8AC3E}">
        <p14:creationId xmlns:p14="http://schemas.microsoft.com/office/powerpoint/2010/main" val="18961663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p:txBody>
          <a:bodyPr>
            <a:normAutofit fontScale="92500"/>
          </a:bodyPr>
          <a:lstStyle/>
          <a:p>
            <a:pPr marL="0" indent="0" algn="ctr">
              <a:lnSpc>
                <a:spcPct val="115000"/>
              </a:lnSpc>
              <a:spcAft>
                <a:spcPts val="1000"/>
              </a:spcAft>
              <a:buNone/>
            </a:pPr>
            <a:r>
              <a:rPr lang="it-IT" dirty="0" smtClean="0">
                <a:latin typeface="Verdana"/>
                <a:ea typeface="Times New Roman"/>
                <a:cs typeface="Times New Roman"/>
              </a:rPr>
              <a:t>Nel secolo scorso sono nate grandi </a:t>
            </a:r>
            <a:r>
              <a:rPr lang="it-IT" dirty="0">
                <a:latin typeface="Verdana"/>
                <a:ea typeface="Times New Roman"/>
                <a:cs typeface="Times New Roman"/>
              </a:rPr>
              <a:t>ideologie </a:t>
            </a:r>
            <a:r>
              <a:rPr lang="it-IT" dirty="0" smtClean="0">
                <a:latin typeface="Verdana"/>
                <a:ea typeface="Times New Roman"/>
                <a:cs typeface="Times New Roman"/>
              </a:rPr>
              <a:t>per dare una risposta esaustiva a tale interrogativo: </a:t>
            </a:r>
            <a:r>
              <a:rPr lang="it-IT" b="1" dirty="0" smtClean="0">
                <a:solidFill>
                  <a:srgbClr val="FF0000"/>
                </a:solidFill>
                <a:latin typeface="Verdana"/>
                <a:ea typeface="Times New Roman"/>
                <a:cs typeface="Times New Roman"/>
              </a:rPr>
              <a:t>comunismo</a:t>
            </a:r>
            <a:r>
              <a:rPr lang="it-IT" b="1" dirty="0">
                <a:solidFill>
                  <a:srgbClr val="FF0000"/>
                </a:solidFill>
                <a:latin typeface="Verdana"/>
                <a:ea typeface="Times New Roman"/>
                <a:cs typeface="Times New Roman"/>
              </a:rPr>
              <a:t>, nazismo, fascismo, ed anche un certo </a:t>
            </a:r>
            <a:r>
              <a:rPr lang="it-IT" b="1" dirty="0" smtClean="0">
                <a:solidFill>
                  <a:srgbClr val="FF0000"/>
                </a:solidFill>
                <a:latin typeface="Verdana"/>
                <a:ea typeface="Times New Roman"/>
                <a:cs typeface="Times New Roman"/>
              </a:rPr>
              <a:t>capitalismo…</a:t>
            </a:r>
            <a:endParaRPr lang="it-IT" b="1" dirty="0">
              <a:solidFill>
                <a:srgbClr val="FF0000"/>
              </a:solidFill>
            </a:endParaRPr>
          </a:p>
        </p:txBody>
      </p:sp>
      <p:pic>
        <p:nvPicPr>
          <p:cNvPr id="2" name="Segnaposto contenut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3356992"/>
            <a:ext cx="3429000" cy="2278380"/>
          </a:xfr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1397862"/>
            <a:ext cx="1723256" cy="1723256"/>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340" y="1169009"/>
            <a:ext cx="1615337" cy="1963936"/>
          </a:xfrm>
          <a:prstGeom prst="rect">
            <a:avLst/>
          </a:prstGeom>
        </p:spPr>
      </p:pic>
    </p:spTree>
    <p:extLst>
      <p:ext uri="{BB962C8B-B14F-4D97-AF65-F5344CB8AC3E}">
        <p14:creationId xmlns:p14="http://schemas.microsoft.com/office/powerpoint/2010/main" val="7152196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p:txBody>
          <a:bodyPr/>
          <a:lstStyle/>
          <a:p>
            <a:r>
              <a:rPr lang="it-IT" altLang="it-IT" b="1" smtClean="0">
                <a:solidFill>
                  <a:srgbClr val="FF0000"/>
                </a:solidFill>
              </a:rPr>
              <a:t>Infermiera: </a:t>
            </a:r>
            <a:r>
              <a:rPr lang="it-IT" altLang="it-IT" smtClean="0"/>
              <a:t>Oh, davvero! E per quanto riguarda me e la mia collega? Non contiamo come delle persone che piangeranno quando morirai?</a:t>
            </a:r>
          </a:p>
          <a:p>
            <a:r>
              <a:rPr lang="it-IT" altLang="it-IT" b="1" smtClean="0">
                <a:solidFill>
                  <a:srgbClr val="FF0000"/>
                </a:solidFill>
              </a:rPr>
              <a:t>Malata:</a:t>
            </a:r>
            <a:r>
              <a:rPr lang="it-IT" altLang="it-IT" smtClean="0">
                <a:solidFill>
                  <a:srgbClr val="FF0000"/>
                </a:solidFill>
              </a:rPr>
              <a:t>	</a:t>
            </a:r>
            <a:r>
              <a:rPr lang="it-IT" altLang="it-IT" smtClean="0"/>
              <a:t>Oh, te, è solo il tuo lavoro, non è così, solo un lavoro?</a:t>
            </a:r>
          </a:p>
          <a:p>
            <a:endParaRPr lang="it-IT" altLang="it-IT" smtClean="0"/>
          </a:p>
        </p:txBody>
      </p:sp>
    </p:spTree>
    <p:extLst>
      <p:ext uri="{BB962C8B-B14F-4D97-AF65-F5344CB8AC3E}">
        <p14:creationId xmlns:p14="http://schemas.microsoft.com/office/powerpoint/2010/main" val="2314004176"/>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p:txBody>
          <a:bodyPr/>
          <a:lstStyle/>
          <a:p>
            <a:r>
              <a:rPr lang="it-IT" altLang="it-IT" b="1" smtClean="0">
                <a:solidFill>
                  <a:srgbClr val="FF0000"/>
                </a:solidFill>
              </a:rPr>
              <a:t>Infermiera</a:t>
            </a:r>
            <a:r>
              <a:rPr lang="it-IT" altLang="it-IT" smtClean="0">
                <a:solidFill>
                  <a:srgbClr val="FF0000"/>
                </a:solidFill>
              </a:rPr>
              <a:t>: </a:t>
            </a:r>
            <a:r>
              <a:rPr lang="it-IT" altLang="it-IT" smtClean="0"/>
              <a:t>Questo è il mio lavoro, Anna, ma non è solo un lavoro. Lavoro qui perché lo voglio. Voglio fare parte della vita di qualcuno, specialmente di quelli come te che non hanno nessuno di cui curarsi e preoccuparsi. </a:t>
            </a:r>
          </a:p>
          <a:p>
            <a:endParaRPr lang="it-IT" altLang="it-IT" smtClean="0"/>
          </a:p>
        </p:txBody>
      </p:sp>
    </p:spTree>
    <p:extLst>
      <p:ext uri="{BB962C8B-B14F-4D97-AF65-F5344CB8AC3E}">
        <p14:creationId xmlns:p14="http://schemas.microsoft.com/office/powerpoint/2010/main" val="38860631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p:txBody>
          <a:bodyPr/>
          <a:lstStyle/>
          <a:p>
            <a:pPr algn="ctr">
              <a:buFont typeface="Arial" charset="0"/>
              <a:buNone/>
            </a:pPr>
            <a:r>
              <a:rPr lang="it-IT" altLang="it-IT" smtClean="0"/>
              <a:t>	… Voglio assicurare che chiunque in questo posto sappia che qualcuno gli darà tempo e cuore. E io piangerò quando tu andrai, Anna, proprio come ho pianto quando Agnese è morta, ieri. Non sono tua figlia, Anna, lo so, ma mi preme. Non scartare questo, considerando solo il mio lavoro</a:t>
            </a:r>
          </a:p>
        </p:txBody>
      </p:sp>
    </p:spTree>
    <p:extLst>
      <p:ext uri="{BB962C8B-B14F-4D97-AF65-F5344CB8AC3E}">
        <p14:creationId xmlns:p14="http://schemas.microsoft.com/office/powerpoint/2010/main" val="4113159814"/>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p:txBody>
          <a:bodyPr/>
          <a:lstStyle/>
          <a:p>
            <a:r>
              <a:rPr lang="it-IT" altLang="it-IT" b="1" smtClean="0">
                <a:solidFill>
                  <a:srgbClr val="FF0000"/>
                </a:solidFill>
              </a:rPr>
              <a:t>Malata</a:t>
            </a:r>
            <a:r>
              <a:rPr lang="it-IT" altLang="it-IT" smtClean="0"/>
              <a:t>:	</a:t>
            </a:r>
            <a:r>
              <a:rPr lang="it-IT" altLang="it-IT" sz="3600" smtClean="0"/>
              <a:t>Non diventare sentimentale; perché dovresti avere a cuore una vecchia pedante che se ne andrà nel giro di poche settimane…</a:t>
            </a:r>
          </a:p>
          <a:p>
            <a:endParaRPr lang="it-IT" altLang="it-IT" sz="3600" smtClean="0"/>
          </a:p>
        </p:txBody>
      </p:sp>
    </p:spTree>
    <p:extLst>
      <p:ext uri="{BB962C8B-B14F-4D97-AF65-F5344CB8AC3E}">
        <p14:creationId xmlns:p14="http://schemas.microsoft.com/office/powerpoint/2010/main" val="419743678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457200" y="692696"/>
            <a:ext cx="8229600" cy="5433467"/>
          </a:xfrm>
        </p:spPr>
        <p:txBody>
          <a:bodyPr/>
          <a:lstStyle/>
          <a:p>
            <a:r>
              <a:rPr lang="it-IT" altLang="it-IT" b="1" dirty="0" smtClean="0">
                <a:solidFill>
                  <a:srgbClr val="FF0000"/>
                </a:solidFill>
              </a:rPr>
              <a:t>Infermiera</a:t>
            </a:r>
            <a:r>
              <a:rPr lang="it-IT" altLang="it-IT" dirty="0" smtClean="0">
                <a:solidFill>
                  <a:srgbClr val="FF0000"/>
                </a:solidFill>
              </a:rPr>
              <a:t>:</a:t>
            </a:r>
            <a:r>
              <a:rPr lang="it-IT" altLang="it-IT" dirty="0" smtClean="0"/>
              <a:t>	Ci sono molte ragioni, Anna. Ma te ne darò due. Una è che io potrei essere altrettanto facilmente al posto dove sei tu; il cancro colpisce un grande numero di persone e potrebbe colpire anche me. L’altra ragione, Anna, è che diverse volte mi sono sentita disperata e volevo morire e farla finita, e qualcuno mi ha tenuto la mano al momento giusto.</a:t>
            </a:r>
          </a:p>
          <a:p>
            <a:endParaRPr lang="it-IT" altLang="it-IT" dirty="0" smtClean="0"/>
          </a:p>
        </p:txBody>
      </p:sp>
    </p:spTree>
    <p:extLst>
      <p:ext uri="{BB962C8B-B14F-4D97-AF65-F5344CB8AC3E}">
        <p14:creationId xmlns:p14="http://schemas.microsoft.com/office/powerpoint/2010/main" val="305016698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457200" y="764704"/>
            <a:ext cx="8229600" cy="5361459"/>
          </a:xfrm>
        </p:spPr>
        <p:txBody>
          <a:bodyPr/>
          <a:lstStyle/>
          <a:p>
            <a:r>
              <a:rPr lang="it-IT" altLang="it-IT" b="1" dirty="0" smtClean="0">
                <a:solidFill>
                  <a:srgbClr val="FF0000"/>
                </a:solidFill>
              </a:rPr>
              <a:t>Malata:</a:t>
            </a:r>
            <a:r>
              <a:rPr lang="it-IT" altLang="it-IT" dirty="0" smtClean="0"/>
              <a:t>	(dopo una pausa) Ti importa veramente di me, intendo non è solo per il lavoro?</a:t>
            </a:r>
          </a:p>
          <a:p>
            <a:r>
              <a:rPr lang="it-IT" altLang="it-IT" b="1" dirty="0" smtClean="0">
                <a:solidFill>
                  <a:srgbClr val="FF0000"/>
                </a:solidFill>
              </a:rPr>
              <a:t>Infermiera: </a:t>
            </a:r>
            <a:r>
              <a:rPr lang="it-IT" altLang="it-IT" dirty="0" smtClean="0"/>
              <a:t>(tenendo la mano di Anna) Sì, Anna, m’importa di te. </a:t>
            </a:r>
          </a:p>
          <a:p>
            <a:endParaRPr lang="it-IT" altLang="it-IT" dirty="0"/>
          </a:p>
          <a:p>
            <a:pPr marL="0" indent="0" algn="ctr">
              <a:buNone/>
            </a:pPr>
            <a:r>
              <a:rPr lang="it-IT" altLang="it-IT" b="1" dirty="0" smtClean="0">
                <a:solidFill>
                  <a:srgbClr val="7030A0"/>
                </a:solidFill>
              </a:rPr>
              <a:t>In questo caso, è la relazione che diventa </a:t>
            </a:r>
          </a:p>
          <a:p>
            <a:pPr marL="0" indent="0" algn="ctr">
              <a:buNone/>
            </a:pPr>
            <a:r>
              <a:rPr lang="it-IT" altLang="it-IT" b="1" dirty="0" smtClean="0">
                <a:solidFill>
                  <a:srgbClr val="7030A0"/>
                </a:solidFill>
              </a:rPr>
              <a:t>fonte di senso…</a:t>
            </a:r>
          </a:p>
          <a:p>
            <a:pPr marL="0" indent="0">
              <a:buNone/>
            </a:pPr>
            <a:endParaRPr lang="it-IT" altLang="it-IT" dirty="0" smtClean="0"/>
          </a:p>
        </p:txBody>
      </p:sp>
    </p:spTree>
    <p:extLst>
      <p:ext uri="{BB962C8B-B14F-4D97-AF65-F5344CB8AC3E}">
        <p14:creationId xmlns:p14="http://schemas.microsoft.com/office/powerpoint/2010/main" val="188194267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457200" y="1000125"/>
            <a:ext cx="8229600" cy="5126038"/>
          </a:xfrm>
        </p:spPr>
        <p:txBody>
          <a:bodyPr/>
          <a:lstStyle/>
          <a:p>
            <a:pPr algn="ctr">
              <a:lnSpc>
                <a:spcPct val="90000"/>
              </a:lnSpc>
              <a:buFont typeface="Arial" charset="0"/>
              <a:buNone/>
            </a:pPr>
            <a:r>
              <a:rPr lang="it-IT" altLang="it-IT" sz="2800" b="1" i="1" dirty="0" smtClean="0">
                <a:solidFill>
                  <a:srgbClr val="00B0F0"/>
                </a:solidFill>
              </a:rPr>
              <a:t>c. Bisogno di riconciliazione</a:t>
            </a:r>
          </a:p>
          <a:p>
            <a:pPr>
              <a:lnSpc>
                <a:spcPct val="90000"/>
              </a:lnSpc>
            </a:pPr>
            <a:endParaRPr lang="it-IT" altLang="it-IT" sz="2400" i="1" dirty="0" smtClean="0"/>
          </a:p>
          <a:p>
            <a:pPr algn="ctr">
              <a:lnSpc>
                <a:spcPct val="90000"/>
              </a:lnSpc>
              <a:buFont typeface="Arial" charset="0"/>
              <a:buNone/>
            </a:pPr>
            <a:r>
              <a:rPr lang="it-IT" altLang="it-IT" sz="2400" i="1" dirty="0" smtClean="0"/>
              <a:t>	</a:t>
            </a:r>
            <a:r>
              <a:rPr lang="it-IT" altLang="it-IT" sz="2800" dirty="0" smtClean="0"/>
              <a:t>  Nel corso della fase finale dell’esistenza, lo sguardo sul passato presenta la complessità di un vissuto spesso contraddittorio, tessuto di vittorie e d’insuccessi, di tenebre e di luce. </a:t>
            </a:r>
          </a:p>
        </p:txBody>
      </p:sp>
      <p:pic>
        <p:nvPicPr>
          <p:cNvPr id="59395" name="Immagine 2" descr="LUCE E TENEB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3857625"/>
            <a:ext cx="2643187"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2070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egnaposto contenuto 2"/>
          <p:cNvSpPr>
            <a:spLocks noGrp="1"/>
          </p:cNvSpPr>
          <p:nvPr>
            <p:ph idx="1"/>
          </p:nvPr>
        </p:nvSpPr>
        <p:spPr>
          <a:xfrm>
            <a:off x="457200" y="692696"/>
            <a:ext cx="8229600" cy="5433467"/>
          </a:xfrm>
        </p:spPr>
        <p:txBody>
          <a:bodyPr/>
          <a:lstStyle/>
          <a:p>
            <a:pPr algn="ctr">
              <a:buFont typeface="Arial" charset="0"/>
              <a:buNone/>
            </a:pPr>
            <a:r>
              <a:rPr lang="it-IT" altLang="it-IT" dirty="0" smtClean="0"/>
              <a:t>	Il malato può facilmente nutrire sentimenti di colpevolezza, ai quali spesso si aggiunge l’incapacità di accettarsi, </a:t>
            </a:r>
          </a:p>
          <a:p>
            <a:pPr algn="ctr">
              <a:buFont typeface="Arial" charset="0"/>
              <a:buNone/>
            </a:pPr>
            <a:r>
              <a:rPr lang="it-IT" altLang="it-IT" dirty="0" smtClean="0">
                <a:solidFill>
                  <a:srgbClr val="FF0000"/>
                </a:solidFill>
              </a:rPr>
              <a:t>di dire </a:t>
            </a:r>
            <a:r>
              <a:rPr lang="it-IT" altLang="it-IT" i="1" dirty="0" smtClean="0">
                <a:solidFill>
                  <a:srgbClr val="FF0000"/>
                </a:solidFill>
              </a:rPr>
              <a:t>sì </a:t>
            </a:r>
            <a:r>
              <a:rPr lang="it-IT" altLang="it-IT" dirty="0" smtClean="0">
                <a:solidFill>
                  <a:srgbClr val="FF0000"/>
                </a:solidFill>
              </a:rPr>
              <a:t>al passato, </a:t>
            </a:r>
          </a:p>
          <a:p>
            <a:pPr algn="ctr">
              <a:buFont typeface="Arial" charset="0"/>
              <a:buNone/>
            </a:pPr>
            <a:r>
              <a:rPr lang="it-IT" altLang="it-IT" dirty="0" smtClean="0"/>
              <a:t>di riconoscere il positivo della sua attività.  </a:t>
            </a:r>
          </a:p>
        </p:txBody>
      </p:sp>
      <p:pic>
        <p:nvPicPr>
          <p:cNvPr id="4" name="Segnaposto contenuto 3"/>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843808" y="3717032"/>
            <a:ext cx="4038600" cy="2571750"/>
          </a:xfrm>
        </p:spPr>
      </p:pic>
    </p:spTree>
    <p:extLst>
      <p:ext uri="{BB962C8B-B14F-4D97-AF65-F5344CB8AC3E}">
        <p14:creationId xmlns:p14="http://schemas.microsoft.com/office/powerpoint/2010/main" val="11278636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457200" y="857250"/>
            <a:ext cx="8229600" cy="5268913"/>
          </a:xfrm>
        </p:spPr>
        <p:txBody>
          <a:bodyPr/>
          <a:lstStyle/>
          <a:p>
            <a:pPr algn="ctr">
              <a:buFont typeface="Arial" charset="0"/>
              <a:buNone/>
            </a:pPr>
            <a:r>
              <a:rPr lang="it-IT" altLang="it-IT" sz="2800" smtClean="0"/>
              <a:t>	Per soddisfare questo bisogno, si può ricorrere a una </a:t>
            </a:r>
            <a:r>
              <a:rPr lang="it-IT" altLang="it-IT" sz="2800" b="1" smtClean="0">
                <a:solidFill>
                  <a:srgbClr val="FF0000"/>
                </a:solidFill>
              </a:rPr>
              <a:t>rilettura della vita pas</a:t>
            </a:r>
            <a:r>
              <a:rPr lang="it-IT" altLang="it-IT" sz="2800" smtClean="0">
                <a:solidFill>
                  <a:srgbClr val="FF0000"/>
                </a:solidFill>
              </a:rPr>
              <a:t>sata</a:t>
            </a:r>
            <a:r>
              <a:rPr lang="it-IT" altLang="it-IT" sz="2800" smtClean="0"/>
              <a:t> che porti ad elaborare un bilancio di quanto è stato vissuto e compiuto. Tale operazione può portare a gettare uno sguardo nuovo sull’esperienza passata sia per valorizzarla sia per accettarla nei suoi limiti. </a:t>
            </a:r>
          </a:p>
        </p:txBody>
      </p:sp>
      <p:pic>
        <p:nvPicPr>
          <p:cNvPr id="132099" name="Picture 3" descr="C:\Documents and Settings\user\Documenti\Immagini DESKOPbis\bilanc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786188"/>
            <a:ext cx="2252663"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8754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egnaposto contenuto 2"/>
          <p:cNvSpPr>
            <a:spLocks noGrp="1"/>
          </p:cNvSpPr>
          <p:nvPr>
            <p:ph sz="half" idx="1"/>
          </p:nvPr>
        </p:nvSpPr>
        <p:spPr/>
        <p:txBody>
          <a:bodyPr/>
          <a:lstStyle/>
          <a:p>
            <a:pPr algn="ctr">
              <a:buFont typeface="Arial" charset="0"/>
              <a:buNone/>
            </a:pPr>
            <a:r>
              <a:rPr lang="it-IT" altLang="it-IT" smtClean="0"/>
              <a:t>	</a:t>
            </a:r>
            <a:r>
              <a:rPr lang="it-IT" altLang="it-IT" sz="3200" smtClean="0"/>
              <a:t>Per il credente, il </a:t>
            </a:r>
            <a:r>
              <a:rPr lang="it-IT" altLang="it-IT" sz="3200" b="1" smtClean="0">
                <a:solidFill>
                  <a:srgbClr val="FF0000"/>
                </a:solidFill>
              </a:rPr>
              <a:t>sacramento della riconciliazione </a:t>
            </a:r>
            <a:r>
              <a:rPr lang="it-IT" altLang="it-IT" sz="3200" smtClean="0"/>
              <a:t>costituisce un mezzo efficace tanto dal punto di vista psicologico quanto da quello spirituale.</a:t>
            </a:r>
          </a:p>
          <a:p>
            <a:endParaRPr lang="it-IT" altLang="it-IT" smtClean="0"/>
          </a:p>
        </p:txBody>
      </p:sp>
      <p:pic>
        <p:nvPicPr>
          <p:cNvPr id="133123" name="Segnaposto contenuto 5" descr="RICONCILIAZIONE.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1428750"/>
            <a:ext cx="3471863" cy="4149725"/>
          </a:xfrm>
        </p:spPr>
      </p:pic>
    </p:spTree>
    <p:extLst>
      <p:ext uri="{BB962C8B-B14F-4D97-AF65-F5344CB8AC3E}">
        <p14:creationId xmlns:p14="http://schemas.microsoft.com/office/powerpoint/2010/main" val="1209593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1468</Words>
  <Application>Microsoft Office PowerPoint</Application>
  <PresentationFormat>Presentazione su schermo (4:3)</PresentationFormat>
  <Paragraphs>421</Paragraphs>
  <Slides>141</Slides>
  <Notes>23</Notes>
  <HiddenSlides>0</HiddenSlides>
  <MMClips>0</MMClips>
  <ScaleCrop>false</ScaleCrop>
  <HeadingPairs>
    <vt:vector size="4" baseType="variant">
      <vt:variant>
        <vt:lpstr>Tema</vt:lpstr>
      </vt:variant>
      <vt:variant>
        <vt:i4>12</vt:i4>
      </vt:variant>
      <vt:variant>
        <vt:lpstr>Titoli diapositive</vt:lpstr>
      </vt:variant>
      <vt:variant>
        <vt:i4>141</vt:i4>
      </vt:variant>
    </vt:vector>
  </HeadingPairs>
  <TitlesOfParts>
    <vt:vector size="153" baseType="lpstr">
      <vt:lpstr>Tema di Office</vt:lpstr>
      <vt:lpstr>1_Tema di Office</vt:lpstr>
      <vt:lpstr>3_Tema di Office</vt:lpstr>
      <vt:lpstr>4_Tema di Office</vt:lpstr>
      <vt:lpstr>6_Tema di Office</vt:lpstr>
      <vt:lpstr>7_Tema di Office</vt:lpstr>
      <vt:lpstr>8_Tema di Office</vt:lpstr>
      <vt:lpstr>9_Tema di Office</vt:lpstr>
      <vt:lpstr>10_Tema di Office</vt:lpstr>
      <vt:lpstr>11_Tema di Office</vt:lpstr>
      <vt:lpstr>12_Tema di Office</vt:lpstr>
      <vt:lpstr>14_Tema di Office</vt:lpstr>
      <vt:lpstr>Presentazione standard di PowerPoint</vt:lpstr>
      <vt:lpstr>Presentazione standard di PowerPoint</vt:lpstr>
      <vt:lpstr> QUESTA SERA…  </vt:lpstr>
      <vt:lpstr>Due parti…</vt:lpstr>
      <vt:lpstr>Presentazione standard di PowerPoint</vt:lpstr>
      <vt:lpstr>Presentazione standard di PowerPoint</vt:lpstr>
      <vt:lpstr>Presentazione standard di PowerPoint</vt:lpstr>
      <vt:lpstr> Già, perché viviamo?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Oppure…</vt:lpstr>
      <vt:lpstr>Presentazione standard di PowerPoint</vt:lpstr>
      <vt:lpstr>Presentazione standard di PowerPoint</vt:lpstr>
      <vt:lpstr>C. Jung ha scritto:</vt:lpstr>
      <vt:lpstr>Presentazione standard di PowerPoint</vt:lpstr>
      <vt:lpstr>Presentazione standard di PowerPoint</vt:lpstr>
      <vt:lpstr>Presentazione standard di PowerPoint</vt:lpstr>
      <vt:lpstr>Scrive il monaco Enzo Bianchi:</vt:lpstr>
      <vt:lpstr>Presentazione standard di PowerPoint</vt:lpstr>
      <vt:lpstr>Presentazione standard di PowerPoint</vt:lpstr>
      <vt:lpstr>Presentazione standard di PowerPoint</vt:lpstr>
      <vt:lpstr>Presentazione standard di PowerPoint</vt:lpstr>
      <vt:lpstr>Per il cristiano…</vt:lpstr>
      <vt:lpstr>Presentazione standard di PowerPoint</vt:lpstr>
      <vt:lpstr>I percorsi spirituali</vt:lpstr>
      <vt:lpstr>Presentazione standard di PowerPoint</vt:lpstr>
      <vt:lpstr>Presentazione standard di PowerPoint</vt:lpstr>
      <vt:lpstr>Presentazione standard di PowerPoint</vt:lpstr>
      <vt:lpstr>Presentazione standard di PowerPoint</vt:lpstr>
      <vt:lpstr> La spiritualità  nella cura e assistenza del malato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malato avverte il bisogno di essere accompagnato spiritualmente?</vt:lpstr>
      <vt:lpstr>L’impegno degli operatori</vt:lpstr>
      <vt:lpstr>Presentazione standard di PowerPoint</vt:lpstr>
      <vt:lpstr>PORRE ATTENZIONE…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 Inserire l’accompagnamento in una relazione significativa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 Bisogno di prendere decisioni morali appropriate.</vt:lpstr>
      <vt:lpstr>5. Riconoscere e risvegliare le risorse della persona umana</vt:lpstr>
      <vt:lpstr>Presentazione standard di PowerPoint</vt:lpstr>
      <vt:lpstr>Presentazione standard di PowerPoint</vt:lpstr>
      <vt:lpstr>Presentazione standard di PowerPoint</vt:lpstr>
      <vt:lpstr>Presentazione standard di PowerPoint</vt:lpstr>
      <vt:lpstr>Presentazione standard di PowerPoint</vt:lpstr>
      <vt:lpstr>6. Tenere presente il bisogno  di auto-superamento della persona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7. Rispettare il ritmo del paziente </vt:lpstr>
      <vt:lpstr>Presentazione standard di PowerPoint</vt:lpstr>
      <vt:lpstr>Presentazione standard di PowerPoint</vt:lpstr>
      <vt:lpstr>Conclusione: un’immagine CAMMINARE INSIEME…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Angelo</cp:lastModifiedBy>
  <cp:revision>62</cp:revision>
  <dcterms:created xsi:type="dcterms:W3CDTF">2015-03-14T16:57:34Z</dcterms:created>
  <dcterms:modified xsi:type="dcterms:W3CDTF">2017-01-19T13:42:10Z</dcterms:modified>
</cp:coreProperties>
</file>