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0" autoAdjust="0"/>
    <p:restoredTop sz="94660"/>
  </p:normalViewPr>
  <p:slideViewPr>
    <p:cSldViewPr snapToGrid="0">
      <p:cViewPr varScale="1">
        <p:scale>
          <a:sx n="49" d="100"/>
          <a:sy n="49" d="100"/>
        </p:scale>
        <p:origin x="62" y="74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BC80851E-A1B1-425D-8E2B-A400D668A28F}" type="datetimeFigureOut">
              <a:rPr lang="it-IT" smtClean="0"/>
              <a:t>09/11/2017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BD319D8-4BB2-42E7-BF40-00E2784BC350}" type="slidenum">
              <a:rPr lang="it-IT" smtClean="0"/>
              <a:t>‹N›</a:t>
            </a:fld>
            <a:endParaRPr lang="it-IT"/>
          </a:p>
        </p:txBody>
      </p:sp>
    </p:spTree>
    <p:extLst>
      <p:ext uri="{BB962C8B-B14F-4D97-AF65-F5344CB8AC3E}">
        <p14:creationId xmlns:p14="http://schemas.microsoft.com/office/powerpoint/2010/main" val="1609812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BC80851E-A1B1-425D-8E2B-A400D668A28F}" type="datetimeFigureOut">
              <a:rPr lang="it-IT" smtClean="0"/>
              <a:t>09/11/2017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BD319D8-4BB2-42E7-BF40-00E2784BC350}" type="slidenum">
              <a:rPr lang="it-IT" smtClean="0"/>
              <a:t>‹N›</a:t>
            </a:fld>
            <a:endParaRPr lang="it-IT"/>
          </a:p>
        </p:txBody>
      </p:sp>
    </p:spTree>
    <p:extLst>
      <p:ext uri="{BB962C8B-B14F-4D97-AF65-F5344CB8AC3E}">
        <p14:creationId xmlns:p14="http://schemas.microsoft.com/office/powerpoint/2010/main" val="1912223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BC80851E-A1B1-425D-8E2B-A400D668A28F}" type="datetimeFigureOut">
              <a:rPr lang="it-IT" smtClean="0"/>
              <a:t>09/11/2017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BD319D8-4BB2-42E7-BF40-00E2784BC350}" type="slidenum">
              <a:rPr lang="it-IT" smtClean="0"/>
              <a:t>‹N›</a:t>
            </a:fld>
            <a:endParaRPr lang="it-IT"/>
          </a:p>
        </p:txBody>
      </p:sp>
    </p:spTree>
    <p:extLst>
      <p:ext uri="{BB962C8B-B14F-4D97-AF65-F5344CB8AC3E}">
        <p14:creationId xmlns:p14="http://schemas.microsoft.com/office/powerpoint/2010/main" val="740662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BC80851E-A1B1-425D-8E2B-A400D668A28F}" type="datetimeFigureOut">
              <a:rPr lang="it-IT" smtClean="0"/>
              <a:t>09/11/2017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BD319D8-4BB2-42E7-BF40-00E2784BC350}" type="slidenum">
              <a:rPr lang="it-IT" smtClean="0"/>
              <a:t>‹N›</a:t>
            </a:fld>
            <a:endParaRPr lang="it-IT"/>
          </a:p>
        </p:txBody>
      </p:sp>
    </p:spTree>
    <p:extLst>
      <p:ext uri="{BB962C8B-B14F-4D97-AF65-F5344CB8AC3E}">
        <p14:creationId xmlns:p14="http://schemas.microsoft.com/office/powerpoint/2010/main" val="4238625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fld id="{BC80851E-A1B1-425D-8E2B-A400D668A28F}" type="datetimeFigureOut">
              <a:rPr lang="it-IT" smtClean="0"/>
              <a:t>09/11/2017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BD319D8-4BB2-42E7-BF40-00E2784BC350}" type="slidenum">
              <a:rPr lang="it-IT" smtClean="0"/>
              <a:t>‹N›</a:t>
            </a:fld>
            <a:endParaRPr lang="it-IT"/>
          </a:p>
        </p:txBody>
      </p:sp>
    </p:spTree>
    <p:extLst>
      <p:ext uri="{BB962C8B-B14F-4D97-AF65-F5344CB8AC3E}">
        <p14:creationId xmlns:p14="http://schemas.microsoft.com/office/powerpoint/2010/main" val="61349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BC80851E-A1B1-425D-8E2B-A400D668A28F}" type="datetimeFigureOut">
              <a:rPr lang="it-IT" smtClean="0"/>
              <a:t>09/11/2017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BD319D8-4BB2-42E7-BF40-00E2784BC350}" type="slidenum">
              <a:rPr lang="it-IT" smtClean="0"/>
              <a:t>‹N›</a:t>
            </a:fld>
            <a:endParaRPr lang="it-IT"/>
          </a:p>
        </p:txBody>
      </p:sp>
    </p:spTree>
    <p:extLst>
      <p:ext uri="{BB962C8B-B14F-4D97-AF65-F5344CB8AC3E}">
        <p14:creationId xmlns:p14="http://schemas.microsoft.com/office/powerpoint/2010/main" val="1284235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BC80851E-A1B1-425D-8E2B-A400D668A28F}" type="datetimeFigureOut">
              <a:rPr lang="it-IT" smtClean="0"/>
              <a:t>09/11/2017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BD319D8-4BB2-42E7-BF40-00E2784BC350}" type="slidenum">
              <a:rPr lang="it-IT" smtClean="0"/>
              <a:t>‹N›</a:t>
            </a:fld>
            <a:endParaRPr lang="it-IT"/>
          </a:p>
        </p:txBody>
      </p:sp>
    </p:spTree>
    <p:extLst>
      <p:ext uri="{BB962C8B-B14F-4D97-AF65-F5344CB8AC3E}">
        <p14:creationId xmlns:p14="http://schemas.microsoft.com/office/powerpoint/2010/main" val="2926173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BC80851E-A1B1-425D-8E2B-A400D668A28F}" type="datetimeFigureOut">
              <a:rPr lang="it-IT" smtClean="0"/>
              <a:t>09/11/2017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BD319D8-4BB2-42E7-BF40-00E2784BC350}" type="slidenum">
              <a:rPr lang="it-IT" smtClean="0"/>
              <a:t>‹N›</a:t>
            </a:fld>
            <a:endParaRPr lang="it-IT"/>
          </a:p>
        </p:txBody>
      </p:sp>
    </p:spTree>
    <p:extLst>
      <p:ext uri="{BB962C8B-B14F-4D97-AF65-F5344CB8AC3E}">
        <p14:creationId xmlns:p14="http://schemas.microsoft.com/office/powerpoint/2010/main" val="811576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C80851E-A1B1-425D-8E2B-A400D668A28F}" type="datetimeFigureOut">
              <a:rPr lang="it-IT" smtClean="0"/>
              <a:t>09/11/2017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BD319D8-4BB2-42E7-BF40-00E2784BC350}" type="slidenum">
              <a:rPr lang="it-IT" smtClean="0"/>
              <a:t>‹N›</a:t>
            </a:fld>
            <a:endParaRPr lang="it-IT"/>
          </a:p>
        </p:txBody>
      </p:sp>
    </p:spTree>
    <p:extLst>
      <p:ext uri="{BB962C8B-B14F-4D97-AF65-F5344CB8AC3E}">
        <p14:creationId xmlns:p14="http://schemas.microsoft.com/office/powerpoint/2010/main" val="2089640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BC80851E-A1B1-425D-8E2B-A400D668A28F}" type="datetimeFigureOut">
              <a:rPr lang="it-IT" smtClean="0"/>
              <a:t>09/11/2017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BD319D8-4BB2-42E7-BF40-00E2784BC350}" type="slidenum">
              <a:rPr lang="it-IT" smtClean="0"/>
              <a:t>‹N›</a:t>
            </a:fld>
            <a:endParaRPr lang="it-IT"/>
          </a:p>
        </p:txBody>
      </p:sp>
    </p:spTree>
    <p:extLst>
      <p:ext uri="{BB962C8B-B14F-4D97-AF65-F5344CB8AC3E}">
        <p14:creationId xmlns:p14="http://schemas.microsoft.com/office/powerpoint/2010/main" val="2562114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BC80851E-A1B1-425D-8E2B-A400D668A28F}" type="datetimeFigureOut">
              <a:rPr lang="it-IT" smtClean="0"/>
              <a:t>09/11/2017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BD319D8-4BB2-42E7-BF40-00E2784BC350}" type="slidenum">
              <a:rPr lang="it-IT" smtClean="0"/>
              <a:t>‹N›</a:t>
            </a:fld>
            <a:endParaRPr lang="it-IT"/>
          </a:p>
        </p:txBody>
      </p:sp>
    </p:spTree>
    <p:extLst>
      <p:ext uri="{BB962C8B-B14F-4D97-AF65-F5344CB8AC3E}">
        <p14:creationId xmlns:p14="http://schemas.microsoft.com/office/powerpoint/2010/main" val="3751253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80851E-A1B1-425D-8E2B-A400D668A28F}" type="datetimeFigureOut">
              <a:rPr lang="it-IT" smtClean="0"/>
              <a:t>09/11/2017</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D319D8-4BB2-42E7-BF40-00E2784BC350}" type="slidenum">
              <a:rPr lang="it-IT" smtClean="0"/>
              <a:t>‹N›</a:t>
            </a:fld>
            <a:endParaRPr lang="it-IT"/>
          </a:p>
        </p:txBody>
      </p:sp>
    </p:spTree>
    <p:extLst>
      <p:ext uri="{BB962C8B-B14F-4D97-AF65-F5344CB8AC3E}">
        <p14:creationId xmlns:p14="http://schemas.microsoft.com/office/powerpoint/2010/main" val="3457631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644750" y="-173422"/>
            <a:ext cx="6680967" cy="4146331"/>
          </a:xfrm>
        </p:spPr>
        <p:txBody>
          <a:bodyPr>
            <a:noAutofit/>
          </a:bodyPr>
          <a:lstStyle/>
          <a:p>
            <a:pPr algn="r"/>
            <a:r>
              <a:rPr lang="it-IT" sz="4000" b="1" dirty="0">
                <a:solidFill>
                  <a:schemeClr val="accent1"/>
                </a:solidFill>
                <a:latin typeface="Euphemia" panose="020B0503040102020104" pitchFamily="34" charset="0"/>
              </a:rPr>
              <a:t>La questione della comunicazione della</a:t>
            </a:r>
            <a:br>
              <a:rPr lang="it-IT" sz="4000" b="1" dirty="0">
                <a:solidFill>
                  <a:schemeClr val="accent1"/>
                </a:solidFill>
                <a:latin typeface="Euphemia" panose="020B0503040102020104" pitchFamily="34" charset="0"/>
              </a:rPr>
            </a:br>
            <a:r>
              <a:rPr lang="it-IT" sz="4000" b="1" dirty="0">
                <a:solidFill>
                  <a:schemeClr val="accent1"/>
                </a:solidFill>
                <a:latin typeface="Euphemia" panose="020B0503040102020104" pitchFamily="34" charset="0"/>
              </a:rPr>
              <a:t>verità al paziente: </a:t>
            </a:r>
            <a:br>
              <a:rPr lang="it-IT" sz="4000" b="1" dirty="0">
                <a:solidFill>
                  <a:schemeClr val="accent1"/>
                </a:solidFill>
                <a:latin typeface="Euphemia" panose="020B0503040102020104" pitchFamily="34" charset="0"/>
              </a:rPr>
            </a:br>
            <a:r>
              <a:rPr lang="it-IT" sz="4000" b="1" dirty="0">
                <a:solidFill>
                  <a:schemeClr val="accent1"/>
                </a:solidFill>
                <a:latin typeface="Euphemia" panose="020B0503040102020104" pitchFamily="34" charset="0"/>
              </a:rPr>
              <a:t>perché dirla,</a:t>
            </a:r>
            <a:br>
              <a:rPr lang="it-IT" sz="4000" b="1" dirty="0">
                <a:solidFill>
                  <a:schemeClr val="accent1"/>
                </a:solidFill>
                <a:latin typeface="Euphemia" panose="020B0503040102020104" pitchFamily="34" charset="0"/>
              </a:rPr>
            </a:br>
            <a:r>
              <a:rPr lang="it-IT" sz="4000" b="1" dirty="0">
                <a:solidFill>
                  <a:schemeClr val="accent1"/>
                </a:solidFill>
                <a:latin typeface="Euphemia" panose="020B0503040102020104" pitchFamily="34" charset="0"/>
              </a:rPr>
              <a:t>quando dirla, </a:t>
            </a:r>
            <a:br>
              <a:rPr lang="it-IT" sz="4000" b="1" dirty="0">
                <a:solidFill>
                  <a:schemeClr val="accent1"/>
                </a:solidFill>
                <a:latin typeface="Euphemia" panose="020B0503040102020104" pitchFamily="34" charset="0"/>
              </a:rPr>
            </a:br>
            <a:r>
              <a:rPr lang="it-IT" sz="4000" b="1" dirty="0">
                <a:solidFill>
                  <a:schemeClr val="accent1"/>
                </a:solidFill>
                <a:latin typeface="Euphemia" panose="020B0503040102020104" pitchFamily="34" charset="0"/>
              </a:rPr>
              <a:t>come dirla</a:t>
            </a:r>
          </a:p>
        </p:txBody>
      </p:sp>
      <p:sp>
        <p:nvSpPr>
          <p:cNvPr id="3" name="Sottotitolo 2"/>
          <p:cNvSpPr>
            <a:spLocks noGrp="1"/>
          </p:cNvSpPr>
          <p:nvPr>
            <p:ph type="subTitle" idx="1"/>
          </p:nvPr>
        </p:nvSpPr>
        <p:spPr>
          <a:xfrm>
            <a:off x="4146331" y="4241365"/>
            <a:ext cx="7677806" cy="1655762"/>
          </a:xfrm>
        </p:spPr>
        <p:txBody>
          <a:bodyPr>
            <a:normAutofit fontScale="92500" lnSpcReduction="10000"/>
          </a:bodyPr>
          <a:lstStyle/>
          <a:p>
            <a:pPr algn="r"/>
            <a:r>
              <a:rPr lang="it-IT" sz="3600" i="1" dirty="0">
                <a:latin typeface="Euphemia" panose="020B0503040102020104" pitchFamily="34" charset="0"/>
              </a:rPr>
              <a:t>Giovanni Zaninetta </a:t>
            </a:r>
          </a:p>
          <a:p>
            <a:pPr algn="r"/>
            <a:r>
              <a:rPr lang="it-IT" sz="3600" i="1" dirty="0">
                <a:latin typeface="Euphemia" panose="020B0503040102020104" pitchFamily="34" charset="0"/>
              </a:rPr>
              <a:t>Hospice Domus Salutis</a:t>
            </a:r>
          </a:p>
          <a:p>
            <a:pPr algn="r"/>
            <a:r>
              <a:rPr lang="it-IT" sz="3600" i="1" dirty="0">
                <a:latin typeface="Euphemia" panose="020B0503040102020104" pitchFamily="34" charset="0"/>
              </a:rPr>
              <a:t>Fondazione Teresa Camplani Brescia</a:t>
            </a:r>
            <a:endParaRPr lang="it-IT" sz="3600" i="1" dirty="0"/>
          </a:p>
        </p:txBody>
      </p:sp>
      <p:pic>
        <p:nvPicPr>
          <p:cNvPr id="4" name="Immagine 3"/>
          <p:cNvPicPr>
            <a:picLocks noChangeAspect="1"/>
          </p:cNvPicPr>
          <p:nvPr/>
        </p:nvPicPr>
        <p:blipFill>
          <a:blip r:embed="rId2"/>
          <a:stretch>
            <a:fillRect/>
          </a:stretch>
        </p:blipFill>
        <p:spPr>
          <a:xfrm>
            <a:off x="390525" y="280988"/>
            <a:ext cx="3361668" cy="4788258"/>
          </a:xfrm>
          <a:prstGeom prst="rect">
            <a:avLst/>
          </a:prstGeom>
        </p:spPr>
      </p:pic>
    </p:spTree>
    <p:extLst>
      <p:ext uri="{BB962C8B-B14F-4D97-AF65-F5344CB8AC3E}">
        <p14:creationId xmlns:p14="http://schemas.microsoft.com/office/powerpoint/2010/main" val="35097076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verità: come dirla</a:t>
            </a:r>
          </a:p>
        </p:txBody>
      </p:sp>
      <p:sp>
        <p:nvSpPr>
          <p:cNvPr id="3" name="Segnaposto contenuto 2"/>
          <p:cNvSpPr>
            <a:spLocks noGrp="1"/>
          </p:cNvSpPr>
          <p:nvPr>
            <p:ph idx="1"/>
          </p:nvPr>
        </p:nvSpPr>
        <p:spPr>
          <a:xfrm>
            <a:off x="838200" y="1450428"/>
            <a:ext cx="10515600" cy="5092261"/>
          </a:xfrm>
        </p:spPr>
        <p:txBody>
          <a:bodyPr>
            <a:normAutofit fontScale="92500" lnSpcReduction="10000"/>
          </a:bodyPr>
          <a:lstStyle/>
          <a:p>
            <a:pPr marL="0" indent="0" algn="just">
              <a:lnSpc>
                <a:spcPct val="100000"/>
              </a:lnSpc>
              <a:spcBef>
                <a:spcPts val="0"/>
              </a:spcBef>
              <a:buNone/>
            </a:pPr>
            <a:r>
              <a:rPr lang="it-IT" dirty="0"/>
              <a:t>Nella raccolta della storia della malattia, gli aspetti biografici sono altrettanto utili di quelli biologici; in tal senso non nel racconto della “vicenda malattia”, ma anzi essi vanno incoraggiati ad esprimere liberamente l’intreccio della vicenda clinica all’interno della più ampia storia biografica. Va sempre considerata la centralità della vicenda umana nella quale si inserisce la determinante e condizionante vicenda clinica, ma il soggetto rimane la persona che nel suo percorso di vita ha dovuto inglobare e fronteggiare l’esperienza di malattia, le conseguenti scelte terapeutico/assistenziali e rivedere/riadattare la sua immagine di sé in un percorso sempre non lineare. È con questa situazione in costante evoluzione che sanitari e familiari devono rapportarsi, consapevoli che la vicenda clinica è imprescindibilmente legata a quella mutevole biografica.</a:t>
            </a:r>
          </a:p>
          <a:p>
            <a:pPr marL="0" indent="0" algn="just">
              <a:lnSpc>
                <a:spcPct val="100000"/>
              </a:lnSpc>
              <a:spcBef>
                <a:spcPts val="0"/>
              </a:spcBef>
              <a:buNone/>
            </a:pPr>
            <a:endParaRPr lang="it-IT" dirty="0"/>
          </a:p>
          <a:p>
            <a:pPr marL="0" indent="0" algn="r">
              <a:lnSpc>
                <a:spcPct val="100000"/>
              </a:lnSpc>
              <a:spcBef>
                <a:spcPts val="0"/>
              </a:spcBef>
              <a:buNone/>
            </a:pPr>
            <a:r>
              <a:rPr lang="it-IT" sz="2200" i="1" dirty="0">
                <a:solidFill>
                  <a:srgbClr val="0070C0"/>
                </a:solidFill>
              </a:rPr>
              <a:t>Informazione e consenso progressivo in cure palliative: un processo evolutivo condiviso SICP 2015</a:t>
            </a:r>
          </a:p>
          <a:p>
            <a:pPr marL="0" indent="0" algn="just">
              <a:lnSpc>
                <a:spcPct val="100000"/>
              </a:lnSpc>
              <a:spcBef>
                <a:spcPts val="0"/>
              </a:spcBef>
              <a:buNone/>
            </a:pPr>
            <a:endParaRPr lang="it-IT" dirty="0"/>
          </a:p>
          <a:p>
            <a:endParaRPr lang="it-IT" dirty="0"/>
          </a:p>
        </p:txBody>
      </p:sp>
    </p:spTree>
    <p:extLst>
      <p:ext uri="{BB962C8B-B14F-4D97-AF65-F5344CB8AC3E}">
        <p14:creationId xmlns:p14="http://schemas.microsoft.com/office/powerpoint/2010/main" val="3842605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verità: come dirla</a:t>
            </a:r>
          </a:p>
        </p:txBody>
      </p:sp>
      <p:sp>
        <p:nvSpPr>
          <p:cNvPr id="3" name="Segnaposto contenuto 2"/>
          <p:cNvSpPr>
            <a:spLocks noGrp="1"/>
          </p:cNvSpPr>
          <p:nvPr>
            <p:ph idx="1"/>
          </p:nvPr>
        </p:nvSpPr>
        <p:spPr/>
        <p:txBody>
          <a:bodyPr>
            <a:normAutofit/>
          </a:bodyPr>
          <a:lstStyle/>
          <a:p>
            <a:pPr marL="0" indent="0" algn="just">
              <a:lnSpc>
                <a:spcPct val="100000"/>
              </a:lnSpc>
              <a:spcBef>
                <a:spcPts val="0"/>
              </a:spcBef>
              <a:buNone/>
            </a:pPr>
            <a:r>
              <a:rPr lang="it-IT" dirty="0"/>
              <a:t>Nella comunicazione, soprattutto tra sanitario e malato, i contenuti devono essere espressi in forma semplice e comprensibile ma devono cercare, compatibilmente con lo stato emotivo del malato e con la sua volontà di ricevere le informazioni specifiche, di presentare tutti gli elementi qualificanti l’informazione necessari perché il malato possa consapevolmente aderire o meno alla proposta di una presa in carico palliativa. </a:t>
            </a:r>
          </a:p>
          <a:p>
            <a:pPr marL="0" indent="0">
              <a:lnSpc>
                <a:spcPct val="100000"/>
              </a:lnSpc>
              <a:spcBef>
                <a:spcPts val="0"/>
              </a:spcBef>
              <a:buNone/>
            </a:pPr>
            <a:endParaRPr lang="it-IT" i="1" dirty="0"/>
          </a:p>
          <a:p>
            <a:pPr marL="0" indent="0" algn="r">
              <a:lnSpc>
                <a:spcPct val="100000"/>
              </a:lnSpc>
              <a:spcBef>
                <a:spcPts val="0"/>
              </a:spcBef>
              <a:buNone/>
            </a:pPr>
            <a:r>
              <a:rPr lang="it-IT" sz="2000" i="1" dirty="0">
                <a:solidFill>
                  <a:srgbClr val="0070C0"/>
                </a:solidFill>
              </a:rPr>
              <a:t>Informazione e consenso progressivo in cure palliative: un processo evolutivo condiviso SICP 2015</a:t>
            </a:r>
          </a:p>
        </p:txBody>
      </p:sp>
    </p:spTree>
    <p:extLst>
      <p:ext uri="{BB962C8B-B14F-4D97-AF65-F5344CB8AC3E}">
        <p14:creationId xmlns:p14="http://schemas.microsoft.com/office/powerpoint/2010/main" val="1027492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verità: come dirla</a:t>
            </a:r>
          </a:p>
        </p:txBody>
      </p:sp>
      <p:sp>
        <p:nvSpPr>
          <p:cNvPr id="3" name="Segnaposto contenuto 2"/>
          <p:cNvSpPr>
            <a:spLocks noGrp="1"/>
          </p:cNvSpPr>
          <p:nvPr>
            <p:ph idx="1"/>
          </p:nvPr>
        </p:nvSpPr>
        <p:spPr/>
        <p:txBody>
          <a:bodyPr/>
          <a:lstStyle/>
          <a:p>
            <a:pPr algn="just">
              <a:lnSpc>
                <a:spcPct val="100000"/>
              </a:lnSpc>
              <a:spcBef>
                <a:spcPts val="0"/>
              </a:spcBef>
            </a:pPr>
            <a:r>
              <a:rPr lang="it-IT" dirty="0"/>
              <a:t>Fare il punto della situazione: chiedere cosa è successo fino a quel momento ed il motivo per cui è stata richiesta la valutazione palliativistica. </a:t>
            </a:r>
          </a:p>
          <a:p>
            <a:pPr algn="just">
              <a:lnSpc>
                <a:spcPct val="100000"/>
              </a:lnSpc>
              <a:spcBef>
                <a:spcPts val="0"/>
              </a:spcBef>
            </a:pPr>
            <a:r>
              <a:rPr lang="it-IT" dirty="0"/>
              <a:t>Definire le condizioni cliniche: presenza di grave malattia in fase avanzata. </a:t>
            </a:r>
          </a:p>
          <a:p>
            <a:pPr>
              <a:lnSpc>
                <a:spcPct val="100000"/>
              </a:lnSpc>
              <a:spcBef>
                <a:spcPts val="0"/>
              </a:spcBef>
              <a:buFontTx/>
              <a:buChar char="-"/>
            </a:pPr>
            <a:endParaRPr lang="it-IT" dirty="0"/>
          </a:p>
          <a:p>
            <a:pPr marL="0" indent="0" algn="r">
              <a:lnSpc>
                <a:spcPct val="100000"/>
              </a:lnSpc>
              <a:spcBef>
                <a:spcPts val="0"/>
              </a:spcBef>
              <a:buNone/>
            </a:pPr>
            <a:r>
              <a:rPr lang="it-IT" sz="2000" i="1" dirty="0">
                <a:solidFill>
                  <a:srgbClr val="0070C0"/>
                </a:solidFill>
              </a:rPr>
              <a:t>Informazione e consenso progressivo in cure palliative: un processo evolutivo condiviso SICP 2015</a:t>
            </a:r>
          </a:p>
          <a:p>
            <a:pPr marL="0" indent="0" algn="just">
              <a:lnSpc>
                <a:spcPct val="100000"/>
              </a:lnSpc>
              <a:spcBef>
                <a:spcPts val="0"/>
              </a:spcBef>
              <a:buNone/>
            </a:pPr>
            <a:endParaRPr lang="it-IT" sz="2000" dirty="0"/>
          </a:p>
          <a:p>
            <a:pPr marL="0" indent="0">
              <a:buNone/>
            </a:pPr>
            <a:endParaRPr lang="it-IT" dirty="0"/>
          </a:p>
        </p:txBody>
      </p:sp>
    </p:spTree>
    <p:extLst>
      <p:ext uri="{BB962C8B-B14F-4D97-AF65-F5344CB8AC3E}">
        <p14:creationId xmlns:p14="http://schemas.microsoft.com/office/powerpoint/2010/main" val="585945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verità: come dirla</a:t>
            </a:r>
          </a:p>
        </p:txBody>
      </p:sp>
      <p:sp>
        <p:nvSpPr>
          <p:cNvPr id="3" name="Segnaposto contenuto 2"/>
          <p:cNvSpPr>
            <a:spLocks noGrp="1"/>
          </p:cNvSpPr>
          <p:nvPr>
            <p:ph idx="1"/>
          </p:nvPr>
        </p:nvSpPr>
        <p:spPr/>
        <p:txBody>
          <a:bodyPr>
            <a:normAutofit/>
          </a:bodyPr>
          <a:lstStyle/>
          <a:p>
            <a:pPr algn="just">
              <a:lnSpc>
                <a:spcPct val="100000"/>
              </a:lnSpc>
              <a:spcBef>
                <a:spcPts val="0"/>
              </a:spcBef>
            </a:pPr>
            <a:r>
              <a:rPr lang="it-IT" dirty="0"/>
              <a:t> Evidenziare le finalità delle cure palliative: i trattamenti e l’assistenza proposti sono volti al controllo della sofferenza globale e non alla guarigione o al controllo della malattia. </a:t>
            </a:r>
          </a:p>
          <a:p>
            <a:pPr algn="just">
              <a:lnSpc>
                <a:spcPct val="100000"/>
              </a:lnSpc>
              <a:spcBef>
                <a:spcPts val="0"/>
              </a:spcBef>
            </a:pPr>
            <a:r>
              <a:rPr lang="it-IT" dirty="0"/>
              <a:t>Spiegare il rapporto fra cure palliative e cure causali: affrontare il tema della prosecuzione o riduzione delle terapie causali (cure simultanee) o della loro rimodulazione, fino alla interruzione temporanea o definitiva (cure di fine vita). </a:t>
            </a:r>
          </a:p>
          <a:p>
            <a:pPr>
              <a:lnSpc>
                <a:spcPct val="100000"/>
              </a:lnSpc>
              <a:spcBef>
                <a:spcPts val="0"/>
              </a:spcBef>
              <a:buFontTx/>
              <a:buChar char="-"/>
            </a:pPr>
            <a:endParaRPr lang="it-IT" i="1" dirty="0"/>
          </a:p>
          <a:p>
            <a:pPr marL="0" indent="0" algn="r">
              <a:lnSpc>
                <a:spcPct val="100000"/>
              </a:lnSpc>
              <a:spcBef>
                <a:spcPts val="0"/>
              </a:spcBef>
              <a:buNone/>
            </a:pPr>
            <a:r>
              <a:rPr lang="it-IT" sz="2000" i="1" dirty="0">
                <a:solidFill>
                  <a:srgbClr val="0070C0"/>
                </a:solidFill>
              </a:rPr>
              <a:t>Informazione e consenso progressivo in cure palliative: un processo evolutivo condiviso SICP 2015</a:t>
            </a:r>
          </a:p>
          <a:p>
            <a:pPr marL="0" indent="0" algn="just">
              <a:lnSpc>
                <a:spcPct val="100000"/>
              </a:lnSpc>
              <a:spcBef>
                <a:spcPts val="0"/>
              </a:spcBef>
              <a:buNone/>
            </a:pPr>
            <a:endParaRPr lang="it-IT" sz="2000" dirty="0"/>
          </a:p>
          <a:p>
            <a:pPr>
              <a:lnSpc>
                <a:spcPct val="100000"/>
              </a:lnSpc>
              <a:spcBef>
                <a:spcPts val="0"/>
              </a:spcBef>
              <a:buFontTx/>
              <a:buChar char="-"/>
            </a:pPr>
            <a:endParaRPr lang="it-IT" dirty="0"/>
          </a:p>
        </p:txBody>
      </p:sp>
    </p:spTree>
    <p:extLst>
      <p:ext uri="{BB962C8B-B14F-4D97-AF65-F5344CB8AC3E}">
        <p14:creationId xmlns:p14="http://schemas.microsoft.com/office/powerpoint/2010/main" val="2834773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lgn="just"/>
            <a:r>
              <a:rPr lang="it-IT" dirty="0"/>
              <a:t>Analoghe considerazioni vanno svolte per la rimodulazione e poi sospensione degli accertamenti diagnostici correlati alle terapie causali. È fondamentale presentare le cure palliative come il percorso clinico/assistenziale più appropriato nella fase di malattia in atto affinché il malato ed i suoi familiari non vivano sentimenti di abbandono terapeutico ma, al contrario, percepiscano la prosecuzione di un percorso di cura con finalità adeguate all’ evoluzione clinica della malattia. </a:t>
            </a:r>
          </a:p>
          <a:p>
            <a:pPr algn="just"/>
            <a:endParaRPr lang="it-IT" dirty="0"/>
          </a:p>
          <a:p>
            <a:pPr marL="0" indent="0" algn="r">
              <a:lnSpc>
                <a:spcPct val="100000"/>
              </a:lnSpc>
              <a:spcBef>
                <a:spcPts val="0"/>
              </a:spcBef>
              <a:buNone/>
            </a:pPr>
            <a:r>
              <a:rPr lang="it-IT" sz="2000" i="1" dirty="0">
                <a:solidFill>
                  <a:srgbClr val="0070C0"/>
                </a:solidFill>
              </a:rPr>
              <a:t>Informazione e consenso progressivo in cure palliative: un processo evolutivo condiviso SICP 2015</a:t>
            </a:r>
          </a:p>
          <a:p>
            <a:pPr marL="0" indent="0" algn="just">
              <a:lnSpc>
                <a:spcPct val="100000"/>
              </a:lnSpc>
              <a:spcBef>
                <a:spcPts val="0"/>
              </a:spcBef>
              <a:buNone/>
            </a:pPr>
            <a:endParaRPr lang="it-IT" sz="2000" dirty="0"/>
          </a:p>
          <a:p>
            <a:endParaRPr lang="it-IT" dirty="0"/>
          </a:p>
        </p:txBody>
      </p:sp>
    </p:spTree>
    <p:extLst>
      <p:ext uri="{BB962C8B-B14F-4D97-AF65-F5344CB8AC3E}">
        <p14:creationId xmlns:p14="http://schemas.microsoft.com/office/powerpoint/2010/main" val="30313526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verità: come dirla</a:t>
            </a:r>
          </a:p>
        </p:txBody>
      </p:sp>
      <p:sp>
        <p:nvSpPr>
          <p:cNvPr id="3" name="Segnaposto contenuto 2"/>
          <p:cNvSpPr>
            <a:spLocks noGrp="1"/>
          </p:cNvSpPr>
          <p:nvPr>
            <p:ph idx="1"/>
          </p:nvPr>
        </p:nvSpPr>
        <p:spPr>
          <a:xfrm>
            <a:off x="838200" y="1371600"/>
            <a:ext cx="10515600" cy="5171089"/>
          </a:xfrm>
        </p:spPr>
        <p:txBody>
          <a:bodyPr>
            <a:normAutofit/>
          </a:bodyPr>
          <a:lstStyle/>
          <a:p>
            <a:pPr indent="0" algn="just">
              <a:lnSpc>
                <a:spcPct val="110000"/>
              </a:lnSpc>
              <a:spcBef>
                <a:spcPts val="0"/>
              </a:spcBef>
            </a:pPr>
            <a:r>
              <a:rPr lang="it-IT" i="1" dirty="0"/>
              <a:t> </a:t>
            </a:r>
            <a:r>
              <a:rPr lang="it-IT" dirty="0"/>
              <a:t>Esporre le possibilità di successo: è importante condividere attraverso quali terapie, anche non farmacologiche, si possono controllare i sintomi e garantire la migliore qualità possibile della vita; già in questa fase è auspicabile, e spesso possibile, iniziare l’informazione/ comunicazione su come sia possibile controllare eventuali sintomi refrattari, evitando accessi al DEA e ricoveri impropri, anche eventualmente con l’uso di farmaci sedativi: questo passaggio ha lo scopo di preparare il percorso alla condivisione della scelta di un’eventuale sedazione terminale/palliativa da praticare nella fase di avanzata terminalità. </a:t>
            </a:r>
          </a:p>
          <a:p>
            <a:pPr marL="0" indent="0" algn="r">
              <a:lnSpc>
                <a:spcPct val="100000"/>
              </a:lnSpc>
              <a:spcBef>
                <a:spcPts val="0"/>
              </a:spcBef>
              <a:buNone/>
            </a:pPr>
            <a:r>
              <a:rPr lang="it-IT" sz="2000" i="1" dirty="0">
                <a:solidFill>
                  <a:srgbClr val="0070C0"/>
                </a:solidFill>
              </a:rPr>
              <a:t>Informazione e consenso progressivo in cure palliative: un processo evolutivo condiviso SICP 2015</a:t>
            </a:r>
          </a:p>
          <a:p>
            <a:pPr marL="0" indent="0" algn="just">
              <a:lnSpc>
                <a:spcPct val="100000"/>
              </a:lnSpc>
              <a:spcBef>
                <a:spcPts val="0"/>
              </a:spcBef>
              <a:buNone/>
            </a:pPr>
            <a:endParaRPr lang="it-IT" sz="2000" dirty="0"/>
          </a:p>
          <a:p>
            <a:endParaRPr lang="it-IT" dirty="0"/>
          </a:p>
        </p:txBody>
      </p:sp>
    </p:spTree>
    <p:extLst>
      <p:ext uri="{BB962C8B-B14F-4D97-AF65-F5344CB8AC3E}">
        <p14:creationId xmlns:p14="http://schemas.microsoft.com/office/powerpoint/2010/main" val="23031711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verità: come dirla</a:t>
            </a:r>
          </a:p>
        </p:txBody>
      </p:sp>
      <p:sp>
        <p:nvSpPr>
          <p:cNvPr id="3" name="Segnaposto contenuto 2"/>
          <p:cNvSpPr>
            <a:spLocks noGrp="1"/>
          </p:cNvSpPr>
          <p:nvPr>
            <p:ph idx="1"/>
          </p:nvPr>
        </p:nvSpPr>
        <p:spPr>
          <a:xfrm>
            <a:off x="838200" y="1825625"/>
            <a:ext cx="10515600" cy="4748596"/>
          </a:xfrm>
        </p:spPr>
        <p:txBody>
          <a:bodyPr>
            <a:normAutofit/>
          </a:bodyPr>
          <a:lstStyle/>
          <a:p>
            <a:pPr marL="0" indent="0" algn="just">
              <a:lnSpc>
                <a:spcPct val="100000"/>
              </a:lnSpc>
              <a:spcBef>
                <a:spcPts val="0"/>
              </a:spcBef>
            </a:pPr>
            <a:r>
              <a:rPr lang="it-IT" dirty="0"/>
              <a:t>Valutare le possibili alternative terapeutiche: valorizzando il controllo dei sintomi più che della malattia, eventualmente proponendo anche trattamenti non farmacologici. </a:t>
            </a:r>
          </a:p>
          <a:p>
            <a:pPr marL="0" indent="0" algn="just">
              <a:lnSpc>
                <a:spcPct val="100000"/>
              </a:lnSpc>
              <a:spcBef>
                <a:spcPts val="0"/>
              </a:spcBef>
            </a:pPr>
            <a:r>
              <a:rPr lang="it-IT" dirty="0"/>
              <a:t> Presentare le possibilità di miglioramento clinico: è importante evidenziare gli obiettivi di miglioramento di qualità di vita raggiungibili e condividere con il malato quelli per lui più rilevanti. </a:t>
            </a:r>
          </a:p>
          <a:p>
            <a:pPr marL="0" indent="0" algn="just">
              <a:lnSpc>
                <a:spcPct val="100000"/>
              </a:lnSpc>
              <a:spcBef>
                <a:spcPts val="0"/>
              </a:spcBef>
            </a:pPr>
            <a:r>
              <a:rPr lang="it-IT" dirty="0"/>
              <a:t> Condividere i possibili esiti del non trattamento: spesso i sintomi sono così importanti e invalidanti che il malato ha già come priorità il loro controllo e conosce gli effetti collaterali delle terapie causali.</a:t>
            </a:r>
          </a:p>
          <a:p>
            <a:pPr marL="0" indent="0" algn="just">
              <a:lnSpc>
                <a:spcPct val="100000"/>
              </a:lnSpc>
              <a:spcBef>
                <a:spcPts val="0"/>
              </a:spcBef>
              <a:buNone/>
            </a:pPr>
            <a:endParaRPr lang="it-IT" i="1" dirty="0"/>
          </a:p>
          <a:p>
            <a:pPr marL="0" indent="0" algn="r">
              <a:lnSpc>
                <a:spcPct val="100000"/>
              </a:lnSpc>
              <a:spcBef>
                <a:spcPts val="0"/>
              </a:spcBef>
              <a:buNone/>
            </a:pPr>
            <a:r>
              <a:rPr lang="it-IT" sz="2000" i="1" dirty="0">
                <a:solidFill>
                  <a:srgbClr val="0070C0"/>
                </a:solidFill>
              </a:rPr>
              <a:t>Informazione e consenso progressivo in cure palliative: un processo evolutivo condiviso SICP 2015</a:t>
            </a:r>
          </a:p>
          <a:p>
            <a:pPr marL="0" indent="0" algn="just">
              <a:lnSpc>
                <a:spcPct val="100000"/>
              </a:lnSpc>
              <a:spcBef>
                <a:spcPts val="0"/>
              </a:spcBef>
              <a:buNone/>
            </a:pPr>
            <a:endParaRPr lang="it-IT" sz="2000" dirty="0"/>
          </a:p>
          <a:p>
            <a:pPr marL="0" indent="0" algn="just">
              <a:lnSpc>
                <a:spcPct val="100000"/>
              </a:lnSpc>
              <a:spcBef>
                <a:spcPts val="0"/>
              </a:spcBef>
            </a:pPr>
            <a:endParaRPr lang="it-IT" sz="2000" dirty="0"/>
          </a:p>
          <a:p>
            <a:endParaRPr lang="it-IT" dirty="0"/>
          </a:p>
        </p:txBody>
      </p:sp>
    </p:spTree>
    <p:extLst>
      <p:ext uri="{BB962C8B-B14F-4D97-AF65-F5344CB8AC3E}">
        <p14:creationId xmlns:p14="http://schemas.microsoft.com/office/powerpoint/2010/main" val="25100515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Essere veri dentro la verità</a:t>
            </a:r>
          </a:p>
        </p:txBody>
      </p:sp>
      <p:sp>
        <p:nvSpPr>
          <p:cNvPr id="3" name="Segnaposto contenuto 2"/>
          <p:cNvSpPr>
            <a:spLocks noGrp="1"/>
          </p:cNvSpPr>
          <p:nvPr>
            <p:ph idx="1"/>
          </p:nvPr>
        </p:nvSpPr>
        <p:spPr/>
        <p:txBody>
          <a:bodyPr/>
          <a:lstStyle/>
          <a:p>
            <a:pPr marL="0" indent="0" algn="just">
              <a:lnSpc>
                <a:spcPct val="100000"/>
              </a:lnSpc>
              <a:spcBef>
                <a:spcPts val="0"/>
              </a:spcBef>
              <a:buNone/>
            </a:pPr>
            <a:r>
              <a:rPr lang="it-IT" dirty="0"/>
              <a:t>Quali che siano le vicende che ci portano a contato con malati bisognosi di cure palliative, la cosa più importante è il nostro essere veri professionisti che si mettono in gioco con persone reali, pazienti e famiglie, oltre schemi e questioni medico legali per confrontarci sul cammino, spesso non facile, che resta da percorrere insieme senza alimentare illusioni pericolose e senza provocare angosce inutili.</a:t>
            </a:r>
          </a:p>
        </p:txBody>
      </p:sp>
    </p:spTree>
    <p:extLst>
      <p:ext uri="{BB962C8B-B14F-4D97-AF65-F5344CB8AC3E}">
        <p14:creationId xmlns:p14="http://schemas.microsoft.com/office/powerpoint/2010/main" val="18799176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marL="0" indent="0" algn="just">
              <a:buNone/>
            </a:pPr>
            <a:r>
              <a:rPr lang="it-IT" sz="4800" dirty="0"/>
              <a:t>Ogni persona ha il diritto di conoscere la sua condizione di salute e </a:t>
            </a:r>
            <a:r>
              <a:rPr lang="it-IT" sz="4800"/>
              <a:t>di malattia, </a:t>
            </a:r>
            <a:r>
              <a:rPr lang="it-IT" sz="4800" dirty="0"/>
              <a:t>ma non ne </a:t>
            </a:r>
            <a:r>
              <a:rPr lang="it-IT" sz="4800"/>
              <a:t>ha necessariamente il dovere.</a:t>
            </a:r>
            <a:endParaRPr lang="it-IT" sz="4800" dirty="0"/>
          </a:p>
        </p:txBody>
      </p:sp>
    </p:spTree>
    <p:extLst>
      <p:ext uri="{BB962C8B-B14F-4D97-AF65-F5344CB8AC3E}">
        <p14:creationId xmlns:p14="http://schemas.microsoft.com/office/powerpoint/2010/main" val="174218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«Che cos'è la verità?»</a:t>
            </a:r>
          </a:p>
        </p:txBody>
      </p:sp>
      <p:sp>
        <p:nvSpPr>
          <p:cNvPr id="3" name="Segnaposto contenuto 2"/>
          <p:cNvSpPr>
            <a:spLocks noGrp="1"/>
          </p:cNvSpPr>
          <p:nvPr>
            <p:ph idx="1"/>
          </p:nvPr>
        </p:nvSpPr>
        <p:spPr/>
        <p:txBody>
          <a:bodyPr/>
          <a:lstStyle/>
          <a:p>
            <a:pPr marL="0" indent="0">
              <a:lnSpc>
                <a:spcPct val="100000"/>
              </a:lnSpc>
              <a:spcBef>
                <a:spcPts val="0"/>
              </a:spcBef>
              <a:buNone/>
            </a:pPr>
            <a:r>
              <a:rPr lang="it-IT" dirty="0"/>
              <a:t>«Chiunque è dalla verità, ascolta la mia voce». </a:t>
            </a:r>
          </a:p>
          <a:p>
            <a:pPr marL="0" indent="0">
              <a:lnSpc>
                <a:spcPct val="100000"/>
              </a:lnSpc>
              <a:spcBef>
                <a:spcPts val="0"/>
              </a:spcBef>
              <a:buNone/>
            </a:pPr>
            <a:r>
              <a:rPr lang="it-IT" dirty="0"/>
              <a:t>Gli dice Pilato: «Che cos'è la verità?». </a:t>
            </a:r>
          </a:p>
          <a:p>
            <a:pPr marL="0" indent="0">
              <a:lnSpc>
                <a:spcPct val="100000"/>
              </a:lnSpc>
              <a:spcBef>
                <a:spcPts val="0"/>
              </a:spcBef>
              <a:buNone/>
            </a:pPr>
            <a:r>
              <a:rPr lang="it-IT" dirty="0"/>
              <a:t>E detto questo uscì di nuovo verso i Giudei …</a:t>
            </a:r>
          </a:p>
          <a:p>
            <a:pPr marL="0" indent="0">
              <a:lnSpc>
                <a:spcPct val="100000"/>
              </a:lnSpc>
              <a:spcBef>
                <a:spcPts val="0"/>
              </a:spcBef>
              <a:buNone/>
            </a:pPr>
            <a:endParaRPr lang="it-IT" dirty="0"/>
          </a:p>
          <a:p>
            <a:pPr marL="0" indent="0">
              <a:lnSpc>
                <a:spcPct val="100000"/>
              </a:lnSpc>
              <a:spcBef>
                <a:spcPts val="0"/>
              </a:spcBef>
              <a:buNone/>
            </a:pPr>
            <a:endParaRPr lang="it-IT" dirty="0"/>
          </a:p>
          <a:p>
            <a:pPr marL="0" indent="0" algn="r">
              <a:lnSpc>
                <a:spcPct val="100000"/>
              </a:lnSpc>
              <a:spcBef>
                <a:spcPts val="0"/>
              </a:spcBef>
              <a:buNone/>
            </a:pPr>
            <a:r>
              <a:rPr lang="it-IT" b="1" i="1" dirty="0" err="1"/>
              <a:t>Gv</a:t>
            </a:r>
            <a:r>
              <a:rPr lang="it-IT" b="1" i="1" dirty="0"/>
              <a:t> 19, 37-38</a:t>
            </a:r>
          </a:p>
        </p:txBody>
      </p:sp>
    </p:spTree>
    <p:extLst>
      <p:ext uri="{BB962C8B-B14F-4D97-AF65-F5344CB8AC3E}">
        <p14:creationId xmlns:p14="http://schemas.microsoft.com/office/powerpoint/2010/main" val="2492678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Quale verità per quale persona</a:t>
            </a:r>
          </a:p>
        </p:txBody>
      </p:sp>
      <p:sp>
        <p:nvSpPr>
          <p:cNvPr id="3" name="Segnaposto contenuto 2"/>
          <p:cNvSpPr>
            <a:spLocks noGrp="1"/>
          </p:cNvSpPr>
          <p:nvPr>
            <p:ph idx="1"/>
          </p:nvPr>
        </p:nvSpPr>
        <p:spPr>
          <a:xfrm>
            <a:off x="838200" y="1551304"/>
            <a:ext cx="10515600" cy="4925695"/>
          </a:xfrm>
        </p:spPr>
        <p:txBody>
          <a:bodyPr>
            <a:normAutofit fontScale="77500" lnSpcReduction="20000"/>
          </a:bodyPr>
          <a:lstStyle/>
          <a:p>
            <a:pPr marL="0" indent="0" algn="just">
              <a:lnSpc>
                <a:spcPct val="110000"/>
              </a:lnSpc>
              <a:spcBef>
                <a:spcPts val="0"/>
              </a:spcBef>
              <a:buNone/>
            </a:pPr>
            <a:r>
              <a:rPr lang="it-IT" sz="3300" dirty="0"/>
              <a:t>Le cure palliative non sono semplicemente un percorso a cui avviare il malato quando ormai ”non c’è più niente da fare” bensì il sistema di cure appropriato quando, con la progressione di una malattia cronica, l’obiettivo principale delle cure diventa non più la guarigione ma il mantenimento della miglior qualità e dignità della vita possibile. Pertanto le cure palliative sono da tenere in considerazione in fasi più precoci, anche in associazione con le terapie causali; di qui la recente evoluzione  (..) verso le più precoci Cure Palliative Simultanee o Precoci (..). Tale evoluzione non riduce però, al momento della proposta di una presa in carico palliativa, il problema della comunicazione e del consenso in malati poco o per nulla informati della diagnosi, della prognosi, degli obiettivi e delle modalità clinico-assistenziali dell’approccio palliativo.</a:t>
            </a:r>
            <a:endParaRPr lang="it-IT" dirty="0"/>
          </a:p>
          <a:p>
            <a:pPr marL="0" indent="0" algn="r">
              <a:buNone/>
            </a:pPr>
            <a:r>
              <a:rPr lang="it-IT" sz="2400" i="1" dirty="0">
                <a:solidFill>
                  <a:srgbClr val="0070C0"/>
                </a:solidFill>
              </a:rPr>
              <a:t>Informazione e consenso progressivo in cure palliative: un processo evolutivo condiviso SICP 2015</a:t>
            </a:r>
          </a:p>
          <a:p>
            <a:pPr marL="0" indent="0">
              <a:buNone/>
            </a:pPr>
            <a:endParaRPr lang="it-IT" dirty="0"/>
          </a:p>
        </p:txBody>
      </p:sp>
    </p:spTree>
    <p:extLst>
      <p:ext uri="{BB962C8B-B14F-4D97-AF65-F5344CB8AC3E}">
        <p14:creationId xmlns:p14="http://schemas.microsoft.com/office/powerpoint/2010/main" val="1260128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Quale verità per quale persona</a:t>
            </a:r>
          </a:p>
        </p:txBody>
      </p:sp>
      <p:sp>
        <p:nvSpPr>
          <p:cNvPr id="3" name="Segnaposto contenuto 2"/>
          <p:cNvSpPr>
            <a:spLocks noGrp="1"/>
          </p:cNvSpPr>
          <p:nvPr>
            <p:ph idx="1"/>
          </p:nvPr>
        </p:nvSpPr>
        <p:spPr/>
        <p:txBody>
          <a:bodyPr/>
          <a:lstStyle/>
          <a:p>
            <a:pPr marL="0" indent="0" algn="just">
              <a:buNone/>
            </a:pPr>
            <a:r>
              <a:rPr lang="it-IT" dirty="0"/>
              <a:t>Il saper affrontare la complessa valutazione della consapevolezza diagnostica e prognostica, da tener ben distinta dal processo di comunicazione di una corretta informazione e, di conseguenza, il saper calibrare e coordinare la comunicazione da parte di tutti i sanitari coinvolti nel percorso di presa in carico palliativa, rappresentano i requisiti indispensabili e caratterizzanti un’ efficace e rispettosa relazione tra persona malata, famiglia e operatori.</a:t>
            </a:r>
          </a:p>
          <a:p>
            <a:pPr marL="0" indent="0">
              <a:buNone/>
            </a:pPr>
            <a:endParaRPr lang="it-IT" sz="2000" i="1" dirty="0">
              <a:solidFill>
                <a:srgbClr val="0070C0"/>
              </a:solidFill>
            </a:endParaRPr>
          </a:p>
          <a:p>
            <a:pPr marL="0" indent="0">
              <a:buNone/>
            </a:pPr>
            <a:r>
              <a:rPr lang="it-IT" sz="2000" i="1" dirty="0">
                <a:solidFill>
                  <a:srgbClr val="0070C0"/>
                </a:solidFill>
              </a:rPr>
              <a:t>Informazione e consenso progressivo in cure palliative: un processo evolutivo condiviso SICP 2015</a:t>
            </a:r>
          </a:p>
          <a:p>
            <a:pPr marL="0" indent="0">
              <a:buNone/>
            </a:pPr>
            <a:endParaRPr lang="it-IT" sz="2000" dirty="0"/>
          </a:p>
          <a:p>
            <a:pPr marL="0" indent="0">
              <a:buNone/>
            </a:pPr>
            <a:endParaRPr lang="it-IT" dirty="0"/>
          </a:p>
        </p:txBody>
      </p:sp>
    </p:spTree>
    <p:extLst>
      <p:ext uri="{BB962C8B-B14F-4D97-AF65-F5344CB8AC3E}">
        <p14:creationId xmlns:p14="http://schemas.microsoft.com/office/powerpoint/2010/main" val="1609167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Quale verità per quale persona</a:t>
            </a:r>
          </a:p>
        </p:txBody>
      </p:sp>
      <p:sp>
        <p:nvSpPr>
          <p:cNvPr id="3" name="Segnaposto contenuto 2"/>
          <p:cNvSpPr>
            <a:spLocks noGrp="1"/>
          </p:cNvSpPr>
          <p:nvPr>
            <p:ph idx="1"/>
          </p:nvPr>
        </p:nvSpPr>
        <p:spPr/>
        <p:txBody>
          <a:bodyPr/>
          <a:lstStyle/>
          <a:p>
            <a:pPr marL="0" indent="0" algn="just">
              <a:spcBef>
                <a:spcPts val="0"/>
              </a:spcBef>
              <a:buNone/>
            </a:pPr>
            <a:r>
              <a:rPr lang="it-IT" dirty="0"/>
              <a:t>Peraltro, è necessario precisare che l’informazione non può identificarsi con la consapevolezza obiettiva, certa e piena di diagnosi e prognosi (questo ancora di più per le patologie croniche non oncologiche nelle quali l’evoluzione clinica e la valutazione prognostica sono spesso incerte), e che questo tipo di consapevolezza non può essere considerato quasi come un prerequisito per l’attivazione di un percorso palliativo.</a:t>
            </a:r>
          </a:p>
          <a:p>
            <a:pPr marL="0" indent="0">
              <a:spcBef>
                <a:spcPts val="0"/>
              </a:spcBef>
              <a:buNone/>
            </a:pPr>
            <a:endParaRPr lang="it-IT" dirty="0"/>
          </a:p>
          <a:p>
            <a:pPr marL="0" indent="0">
              <a:spcBef>
                <a:spcPts val="0"/>
              </a:spcBef>
              <a:buNone/>
            </a:pPr>
            <a:r>
              <a:rPr lang="it-IT" sz="2000" i="1" dirty="0">
                <a:solidFill>
                  <a:srgbClr val="0070C0"/>
                </a:solidFill>
              </a:rPr>
              <a:t>Informazione e consenso progressivo in cure palliative: un processo evolutivo condiviso SICP 2015</a:t>
            </a:r>
          </a:p>
          <a:p>
            <a:pPr marL="0" indent="0">
              <a:spcBef>
                <a:spcPts val="0"/>
              </a:spcBef>
              <a:buNone/>
            </a:pPr>
            <a:endParaRPr lang="it-IT" dirty="0"/>
          </a:p>
          <a:p>
            <a:pPr marL="0" indent="0">
              <a:buNone/>
            </a:pPr>
            <a:endParaRPr lang="it-IT" dirty="0"/>
          </a:p>
        </p:txBody>
      </p:sp>
    </p:spTree>
    <p:extLst>
      <p:ext uri="{BB962C8B-B14F-4D97-AF65-F5344CB8AC3E}">
        <p14:creationId xmlns:p14="http://schemas.microsoft.com/office/powerpoint/2010/main" val="2914430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Quale verità per quale persona</a:t>
            </a:r>
          </a:p>
        </p:txBody>
      </p:sp>
      <p:sp>
        <p:nvSpPr>
          <p:cNvPr id="3" name="Segnaposto contenuto 2"/>
          <p:cNvSpPr>
            <a:spLocks noGrp="1"/>
          </p:cNvSpPr>
          <p:nvPr>
            <p:ph idx="1"/>
          </p:nvPr>
        </p:nvSpPr>
        <p:spPr/>
        <p:txBody>
          <a:bodyPr/>
          <a:lstStyle/>
          <a:p>
            <a:pPr marL="0" indent="0" algn="just">
              <a:buNone/>
            </a:pPr>
            <a:r>
              <a:rPr lang="it-IT" dirty="0"/>
              <a:t>La consapevolezza, infatti, non è un elemento stabile, soprattutto nelle prime fasi post-informazione, e risente di innumerevoli fattori personali, psicologici, familiari, sociali, culturali e religiosi; inoltre, anche quando viene raggiunto un buon grado di consapevolezza, questa si manifesta in una “narrazione” soggettiva ed individuale dalla quale non si deve prescindere, nel rispetto della dignità personale.</a:t>
            </a:r>
          </a:p>
          <a:p>
            <a:endParaRPr lang="it-IT" dirty="0"/>
          </a:p>
          <a:p>
            <a:pPr marL="0" indent="0">
              <a:buNone/>
            </a:pPr>
            <a:r>
              <a:rPr lang="it-IT" sz="2000" i="1" dirty="0">
                <a:solidFill>
                  <a:srgbClr val="0070C0"/>
                </a:solidFill>
              </a:rPr>
              <a:t>Informazione e consenso progressivo in cure palliative: un processo evolutivo condiviso SICP 2015</a:t>
            </a:r>
          </a:p>
          <a:p>
            <a:endParaRPr lang="it-IT" dirty="0"/>
          </a:p>
        </p:txBody>
      </p:sp>
    </p:spTree>
    <p:extLst>
      <p:ext uri="{BB962C8B-B14F-4D97-AF65-F5344CB8AC3E}">
        <p14:creationId xmlns:p14="http://schemas.microsoft.com/office/powerpoint/2010/main" val="2918516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Quale verità per quale persona</a:t>
            </a:r>
          </a:p>
        </p:txBody>
      </p:sp>
      <p:sp>
        <p:nvSpPr>
          <p:cNvPr id="3" name="Segnaposto contenuto 2"/>
          <p:cNvSpPr>
            <a:spLocks noGrp="1"/>
          </p:cNvSpPr>
          <p:nvPr>
            <p:ph idx="1"/>
          </p:nvPr>
        </p:nvSpPr>
        <p:spPr/>
        <p:txBody>
          <a:bodyPr>
            <a:normAutofit/>
          </a:bodyPr>
          <a:lstStyle/>
          <a:p>
            <a:pPr marL="0" indent="0" algn="just">
              <a:buNone/>
            </a:pPr>
            <a:r>
              <a:rPr lang="it-IT" dirty="0"/>
              <a:t>È pertanto necessario superare il concetto di “verità burocratica”, spesso costruita su termini poco comprensibili o peggio su numeri e percentuali statistiche generali che non possono inquadrare la storia della persona che si ha davanti, ma occorre “entrare a far parte del racconto della storia personale del malato”, per poter iniziare a  comunicare con semplicità e chiarezza, instaurando prima possibile un “ambiente di verità” utile per sviluppare un piano terapeutico condiviso con il malato e, se possibile, con le persone per lui significative.</a:t>
            </a:r>
          </a:p>
          <a:p>
            <a:pPr marL="0" indent="0">
              <a:buNone/>
            </a:pPr>
            <a:endParaRPr lang="it-IT" dirty="0"/>
          </a:p>
          <a:p>
            <a:pPr marL="0" indent="0">
              <a:buNone/>
            </a:pPr>
            <a:r>
              <a:rPr lang="it-IT" sz="2000" i="1" dirty="0">
                <a:solidFill>
                  <a:srgbClr val="0070C0"/>
                </a:solidFill>
              </a:rPr>
              <a:t>Informazione e consenso progressivo in cure palliative: un processo evolutivo condiviso SICP 2015</a:t>
            </a:r>
          </a:p>
          <a:p>
            <a:pPr marL="0" indent="0">
              <a:buNone/>
            </a:pPr>
            <a:endParaRPr lang="it-IT" dirty="0"/>
          </a:p>
          <a:p>
            <a:pPr marL="0" indent="0">
              <a:buNone/>
            </a:pPr>
            <a:endParaRPr lang="it-IT" dirty="0"/>
          </a:p>
        </p:txBody>
      </p:sp>
    </p:spTree>
    <p:extLst>
      <p:ext uri="{BB962C8B-B14F-4D97-AF65-F5344CB8AC3E}">
        <p14:creationId xmlns:p14="http://schemas.microsoft.com/office/powerpoint/2010/main" val="2226581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verità: quando dirla</a:t>
            </a:r>
          </a:p>
        </p:txBody>
      </p:sp>
      <p:sp>
        <p:nvSpPr>
          <p:cNvPr id="3" name="Segnaposto contenuto 2"/>
          <p:cNvSpPr>
            <a:spLocks noGrp="1"/>
          </p:cNvSpPr>
          <p:nvPr>
            <p:ph idx="1"/>
          </p:nvPr>
        </p:nvSpPr>
        <p:spPr>
          <a:xfrm>
            <a:off x="838200" y="1825624"/>
            <a:ext cx="10515600" cy="4788535"/>
          </a:xfrm>
        </p:spPr>
        <p:txBody>
          <a:bodyPr>
            <a:normAutofit lnSpcReduction="10000"/>
          </a:bodyPr>
          <a:lstStyle/>
          <a:p>
            <a:pPr marL="0" indent="0">
              <a:buNone/>
            </a:pPr>
            <a:r>
              <a:rPr lang="it-IT" dirty="0">
                <a:solidFill>
                  <a:srgbClr val="0070C0"/>
                </a:solidFill>
              </a:rPr>
              <a:t>Il colloquio di presa in carico</a:t>
            </a:r>
          </a:p>
          <a:p>
            <a:pPr marL="0" indent="0" algn="just">
              <a:spcBef>
                <a:spcPts val="0"/>
              </a:spcBef>
              <a:buNone/>
            </a:pPr>
            <a:r>
              <a:rPr lang="it-IT" dirty="0"/>
              <a:t>L’attivazione di una presa in carico palliativa deve di norma essere preceduta da un colloquio con il malato e/o i familiari nel corso del quale devono essere presi in considerazione i loro bisogni, i desideri e le aspettative e vengono illustrate le finalità e le modalità dell’assistenza palliativa. Il colloquio deve essere dedicato alla presa in carico e deve svolgersi in ambiente idoneo e con un tempo adeguato.</a:t>
            </a:r>
          </a:p>
          <a:p>
            <a:pPr marL="0" indent="0" algn="just">
              <a:spcBef>
                <a:spcPts val="0"/>
              </a:spcBef>
              <a:buNone/>
            </a:pPr>
            <a:r>
              <a:rPr lang="it-IT" dirty="0"/>
              <a:t>L’acquisizione preventiva della documentazione clinica completa, delle informazioni da parte dei curanti precedenti (medico di famiglia ed équipe specialistiche) e la valutazione possibilmente congiunta con tali curanti sono importanti elementi integrativi del colloquio di presa in carico.</a:t>
            </a:r>
          </a:p>
          <a:p>
            <a:pPr marL="0" indent="0" algn="just">
              <a:spcBef>
                <a:spcPts val="0"/>
              </a:spcBef>
              <a:buNone/>
            </a:pPr>
            <a:r>
              <a:rPr lang="it-IT" sz="2200" i="1" dirty="0">
                <a:solidFill>
                  <a:srgbClr val="0070C0"/>
                </a:solidFill>
              </a:rPr>
              <a:t>Informazione e consenso progressivo in cure palliative: un processo evolutivo condiviso SICP 2015</a:t>
            </a:r>
          </a:p>
          <a:p>
            <a:pPr marL="0" indent="0" algn="just">
              <a:spcBef>
                <a:spcPts val="0"/>
              </a:spcBef>
              <a:buNone/>
            </a:pPr>
            <a:endParaRPr lang="it-IT" dirty="0"/>
          </a:p>
          <a:p>
            <a:endParaRPr lang="it-IT" dirty="0"/>
          </a:p>
        </p:txBody>
      </p:sp>
    </p:spTree>
    <p:extLst>
      <p:ext uri="{BB962C8B-B14F-4D97-AF65-F5344CB8AC3E}">
        <p14:creationId xmlns:p14="http://schemas.microsoft.com/office/powerpoint/2010/main" val="2614140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verità: come dirla</a:t>
            </a:r>
          </a:p>
        </p:txBody>
      </p:sp>
      <p:sp>
        <p:nvSpPr>
          <p:cNvPr id="3" name="Segnaposto contenuto 2"/>
          <p:cNvSpPr>
            <a:spLocks noGrp="1"/>
          </p:cNvSpPr>
          <p:nvPr>
            <p:ph idx="1"/>
          </p:nvPr>
        </p:nvSpPr>
        <p:spPr/>
        <p:txBody>
          <a:bodyPr>
            <a:normAutofit/>
          </a:bodyPr>
          <a:lstStyle/>
          <a:p>
            <a:pPr marL="0" indent="0" algn="just">
              <a:buNone/>
            </a:pPr>
            <a:r>
              <a:rPr lang="it-IT" dirty="0"/>
              <a:t>La comunicazione in questo contesto deve avvalersi dell’ascolto attivo, al fine di accogliere le emozioni di malato e familiari, oltre che raccogliere informazioni di contesto e vissuti relativi all’andamento clinico. L’ascolto empatico, l’uso di un linguaggio adeguato all’interlocutore, l’adozione di domande aperte hanno la finalità di mettere malato e/o famigliari nelle migliori condizioni per poter esprimere timori e speranze, oltre che fornire informazioni utili alla scelta del setting di cura (ambulatorio, domicilio, Hospice, reparto, RSA, altro).</a:t>
            </a:r>
          </a:p>
          <a:p>
            <a:pPr marL="0" indent="0">
              <a:buNone/>
            </a:pPr>
            <a:r>
              <a:rPr lang="it-IT" sz="2000" i="1" dirty="0">
                <a:solidFill>
                  <a:srgbClr val="0070C0"/>
                </a:solidFill>
              </a:rPr>
              <a:t>Informazione e consenso progressivo in cure palliative: un processo evolutivo condiviso SICP 2015</a:t>
            </a:r>
          </a:p>
          <a:p>
            <a:pPr marL="0" indent="0">
              <a:buNone/>
            </a:pPr>
            <a:endParaRPr lang="it-IT" dirty="0"/>
          </a:p>
        </p:txBody>
      </p:sp>
    </p:spTree>
    <p:extLst>
      <p:ext uri="{BB962C8B-B14F-4D97-AF65-F5344CB8AC3E}">
        <p14:creationId xmlns:p14="http://schemas.microsoft.com/office/powerpoint/2010/main" val="46549230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551</TotalTime>
  <Words>1641</Words>
  <Application>Microsoft Office PowerPoint</Application>
  <PresentationFormat>Widescreen</PresentationFormat>
  <Paragraphs>72</Paragraphs>
  <Slides>18</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18</vt:i4>
      </vt:variant>
    </vt:vector>
  </HeadingPairs>
  <TitlesOfParts>
    <vt:vector size="23" baseType="lpstr">
      <vt:lpstr>Arial</vt:lpstr>
      <vt:lpstr>Calibri</vt:lpstr>
      <vt:lpstr>Calibri Light</vt:lpstr>
      <vt:lpstr>Euphemia</vt:lpstr>
      <vt:lpstr>Tema di Office</vt:lpstr>
      <vt:lpstr>La questione della comunicazione della verità al paziente:  perché dirla, quando dirla,  come dirla</vt:lpstr>
      <vt:lpstr>«Che cos'è la verità?»</vt:lpstr>
      <vt:lpstr>Quale verità per quale persona</vt:lpstr>
      <vt:lpstr>Quale verità per quale persona</vt:lpstr>
      <vt:lpstr>Quale verità per quale persona</vt:lpstr>
      <vt:lpstr>Quale verità per quale persona</vt:lpstr>
      <vt:lpstr>Quale verità per quale persona</vt:lpstr>
      <vt:lpstr>La verità: quando dirla</vt:lpstr>
      <vt:lpstr>La verità: come dirla</vt:lpstr>
      <vt:lpstr>La verità: come dirla</vt:lpstr>
      <vt:lpstr>La verità: come dirla</vt:lpstr>
      <vt:lpstr>La verità: come dirla</vt:lpstr>
      <vt:lpstr>La verità: come dirla</vt:lpstr>
      <vt:lpstr>Presentazione standard di PowerPoint</vt:lpstr>
      <vt:lpstr>La verità: come dirla</vt:lpstr>
      <vt:lpstr>La verità: come dirla</vt:lpstr>
      <vt:lpstr>Essere veri dentro la verità</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questione della comunicazione della verità al paziente:  perché dirla, quando dirla,  come dirla</dc:title>
  <dc:creator>giovanni zaninetta</dc:creator>
  <cp:lastModifiedBy>giovanni zaninetta</cp:lastModifiedBy>
  <cp:revision>24</cp:revision>
  <dcterms:created xsi:type="dcterms:W3CDTF">2017-11-02T19:24:00Z</dcterms:created>
  <dcterms:modified xsi:type="dcterms:W3CDTF">2017-11-09T14:39:08Z</dcterms:modified>
</cp:coreProperties>
</file>