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59" r:id="rId53"/>
    <p:sldId id="329" r:id="rId54"/>
    <p:sldId id="360" r:id="rId55"/>
    <p:sldId id="330" r:id="rId56"/>
    <p:sldId id="331" r:id="rId57"/>
    <p:sldId id="332" r:id="rId58"/>
    <p:sldId id="333" r:id="rId59"/>
    <p:sldId id="361" r:id="rId60"/>
    <p:sldId id="334" r:id="rId61"/>
    <p:sldId id="335" r:id="rId62"/>
    <p:sldId id="336" r:id="rId63"/>
    <p:sldId id="362" r:id="rId64"/>
    <p:sldId id="337" r:id="rId65"/>
    <p:sldId id="338" r:id="rId66"/>
    <p:sldId id="363" r:id="rId67"/>
    <p:sldId id="339" r:id="rId68"/>
    <p:sldId id="364" r:id="rId69"/>
    <p:sldId id="340" r:id="rId70"/>
    <p:sldId id="341" r:id="rId71"/>
    <p:sldId id="366" r:id="rId72"/>
    <p:sldId id="365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6" r:id="rId87"/>
    <p:sldId id="357" r:id="rId88"/>
    <p:sldId id="358" r:id="rId89"/>
    <p:sldId id="367" r:id="rId9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7547" autoAdjust="0"/>
  </p:normalViewPr>
  <p:slideViewPr>
    <p:cSldViewPr snapToGrid="0">
      <p:cViewPr>
        <p:scale>
          <a:sx n="86" d="100"/>
          <a:sy n="86" d="100"/>
        </p:scale>
        <p:origin x="-7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348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D8A63D-F3B5-4772-8C6C-BE04053542B6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4E0344-6C98-4F22-95CE-F04CEAF59641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lo stile del titolo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48744-CB9E-496C-A09B-DE58A328E536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o 103" descr="Gruppo di fiori nella parte inferiore della diapositiva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igura a mano libera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" name="Line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igura a mano libera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  <p:sp>
            <p:nvSpPr>
              <p:cNvPr id="13" name="Figura a mano libera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4" name="Figura a mano libera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15" name="Figura a mano libera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grpSp>
          <p:nvGrpSpPr>
            <p:cNvPr id="20" name="Gruppo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igura a mano libera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2" name="Figura a mano libera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23" name="Figura a mano libera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Line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" name="Figura a mano libera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" name="Figura a mano libera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" name="Figura a mano libera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8" name="Ovale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39" name="Ovale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40" name="Ovale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41" name="Gruppo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igura a mano libera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3" name="Figura a mano libera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4" name="Figura a mano libera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5" name="Figura a mano libera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46" name="Figura a mano libera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  <p:sp>
          <p:nvSpPr>
            <p:cNvPr id="47" name="Figura a mano libera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9" name="Figura a mano libera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0" name="Figura a mano libera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1" name="Figura a mano libera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2" name="Ovale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53" name="Figura a mano libera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Line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56" name="Gruppo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igura a mano libera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  <p:sp>
            <p:nvSpPr>
              <p:cNvPr id="58" name="Figura a mano libera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59" name="Figura a mano libera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60" name="Figura a mano libera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grpSp>
          <p:nvGrpSpPr>
            <p:cNvPr id="65" name="Gruppo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igura a mano libera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7" name="Figura a mano libera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68" name="Figura a mano libera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9" name="Figura a mano libera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0" name="Figura a mano libera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1" name="Figura a mano libera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2" name="Figura a mano libera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3" name="Figura a mano libera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4" name="Figura a mano libera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5" name="Figura a mano libera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6" name="Line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7" name="Figura a mano libera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8" name="Figura a mano libera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79" name="Figura a mano libera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0" name="Figura a mano libera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1" name="Figura a mano libera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2" name="Figura a mano libera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3" name="Ovale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84" name="Ovale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85" name="Ovale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86" name="Gruppo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igura a mano libera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88" name="Figura a mano libera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89" name="Figura a mano libera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90" name="Figura a mano libera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91" name="Figura a mano libera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  <p:sp>
          <p:nvSpPr>
            <p:cNvPr id="92" name="Figura a mano libera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7" name="Ovale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98" name="Gruppo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igura a mano libera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00" name="Figura a mano libera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01" name="Figura a mano libera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02" name="Figura a mano libera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  <p:sp>
            <p:nvSpPr>
              <p:cNvPr id="103" name="Figura a mano libera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A1E9DC-AF2B-4816-BEE2-B2A8094BD5D0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26022-DD3B-4B63-8A63-7376CA328409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079F5-2CA9-42AF-9B88-3A7B7C4D9526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o 83" descr="Gruppo di fiori sul lato sinistro della diapositiva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" name="Ovale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9" name="Gruppo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igura a mano libera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11" name="Figura a mano libera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Ovale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20" name="Figura a mano libera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1" name="Figura a mano libera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" name="Figura a mano libera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23" name="Gruppo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igura a mano libera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5" name="Line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6" name="Figura a mano libera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7" name="Figura a mano libera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8" name="Figura a mano libera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9" name="Ovale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dirty="0"/>
              </a:p>
            </p:txBody>
          </p:sp>
        </p:grpSp>
        <p:sp>
          <p:nvSpPr>
            <p:cNvPr id="30" name="Figura a mano libera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32" name="Figura a mano libera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33" name="Gruppo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igura a mano libera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5" name="Figura a mano libera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6" name="Figura a mano libera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7" name="Figura a mano libera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8" name="Figura a mano libera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</p:grpSp>
      <p:grpSp>
        <p:nvGrpSpPr>
          <p:cNvPr id="83" name="Gruppo 82" descr="Gruppo di fiori sul lato destro della diapositiva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igura a mano libera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0" name="Figura a mano libera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1" name="Figura a mano libera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43" name="Figura a mano libera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" name="Line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5" name="Figura a mano libera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it-IT" dirty="0"/>
            </a:p>
          </p:txBody>
        </p:sp>
        <p:sp>
          <p:nvSpPr>
            <p:cNvPr id="46" name="Figura a mano libera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7" name="Figura a mano libera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9" name="Figura a mano libera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0" name="Figura a mano libera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1" name="Figura a mano libera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2" name="Line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3" name="Figura a mano libera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59" name="Gruppo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igura a mano libera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6" name="Figura a mano libera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7" name="Figura a mano libera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grpSp>
          <p:nvGrpSpPr>
            <p:cNvPr id="60" name="Gruppo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igura a mano libera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2" name="Figura a mano libera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3" name="Figura a mano libera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4" name="Ovale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934628-1D32-4DAB-9E39-5BE14D78E7D3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96342F-F19C-4260-9476-32A18A3F7A17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162CD3-B8EA-4432-83E0-018F1C033B0F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EF739-1815-4C11-98BA-5BA83B282DE6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igura a mano libera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Li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E6C433-5CCD-46ED-8B50-D0B8B7871DF0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igura a mano libera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Li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3A4F95-5594-40FF-8B05-36F421F20217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o 62" descr="Fiore singolo sul lato destro della diapositiva"/>
          <p:cNvGrpSpPr/>
          <p:nvPr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igura a mano libera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9" name="Line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0" name="Figura a mano libera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1" name="Figura a mano libera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2" name="Figura a mano libera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3" name="Figura a mano libera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6" name="Figura a mano libera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7" name="Figura a mano libera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8" name="Figura a mano libera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grpSp>
        <p:nvGrpSpPr>
          <p:cNvPr id="62" name="Gruppo 61" descr="Gruppo di fiori sul lato sinistro della diapositiva"/>
          <p:cNvGrpSpPr/>
          <p:nvPr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igura a mano libera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Line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Line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2" name="Figura a mano libera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3" name="Figura a mano libera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Line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28" name="Gruppo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igura a mano libera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30" name="Figura a mano libera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31" name="Ovale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" name="Figura a mano libera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" name="Figura a mano libera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" name="Figura a mano libera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4" name="Oval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45" name="Figura a mano libera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49" name="Gruppo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igura a mano libera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1" name="Line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2" name="Figura a mano libera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3" name="Figura a mano libera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4" name="Figura a mano libera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5" name="Ovale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dirty="0"/>
              </a:p>
            </p:txBody>
          </p:sp>
        </p:grpSp>
        <p:grpSp>
          <p:nvGrpSpPr>
            <p:cNvPr id="56" name="Gruppo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igura a mano libera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8" name="Figura a mano libera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59" name="Figura a mano libera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0" name="Figura a mano libera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61" name="Figura a mano libera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it-IT" dirty="0"/>
              </a:p>
            </p:txBody>
          </p:sp>
        </p:grp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lo stile del titolo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FEA47C8-090D-4520-AF58-CEA560FEA10F}" type="datetime1">
              <a:rPr lang="it-IT" smtClean="0"/>
              <a:t>12/12/2017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«La speranza </a:t>
            </a:r>
            <a:br>
              <a:rPr lang="it-IT" dirty="0" smtClean="0"/>
            </a:br>
            <a:r>
              <a:rPr lang="it-IT" dirty="0" smtClean="0"/>
              <a:t>nel malato»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 smtClean="0"/>
              <a:t>Malaika Ribolati</a:t>
            </a:r>
          </a:p>
          <a:p>
            <a:pPr algn="ctr"/>
            <a:r>
              <a:rPr lang="it-IT" dirty="0" smtClean="0"/>
              <a:t>14 Dicembre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2" y="296885"/>
            <a:ext cx="201996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2095" y="252459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FONDAZIONE “OPERA SAN CAMILLO”</a:t>
            </a:r>
            <a:r>
              <a:rPr lang="it-IT" sz="1600" dirty="0" smtClean="0"/>
              <a:t>	 </a:t>
            </a:r>
          </a:p>
          <a:p>
            <a:r>
              <a:rPr lang="it-IT" sz="1600" dirty="0" smtClean="0"/>
              <a:t>   </a:t>
            </a:r>
          </a:p>
          <a:p>
            <a:r>
              <a:rPr lang="it-IT" sz="1600" dirty="0" smtClean="0"/>
              <a:t>CENTRO CAMILLIANO DI FORMAZIONE      </a:t>
            </a:r>
          </a:p>
          <a:p>
            <a:r>
              <a:rPr lang="it-IT" sz="1600" dirty="0" smtClean="0"/>
              <a:t>045913765  </a:t>
            </a:r>
            <a:r>
              <a:rPr lang="it-IT" sz="1600" dirty="0" smtClean="0"/>
              <a:t>-  Verona </a:t>
            </a:r>
            <a:endParaRPr lang="it-IT" sz="1600" dirty="0" smtClean="0"/>
          </a:p>
          <a:p>
            <a:r>
              <a:rPr lang="it-IT" sz="1600" b="1" dirty="0" smtClean="0"/>
              <a:t>centrocamilliano@sentieriformativi.it</a:t>
            </a:r>
          </a:p>
          <a:p>
            <a:r>
              <a:rPr lang="it-IT" sz="1600" b="1" dirty="0" smtClean="0"/>
              <a:t>www.sentieriformativi.it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8138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034" y="512698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Nella speranza presente e futuro convivono insieme.</a:t>
            </a:r>
          </a:p>
          <a:p>
            <a:pPr marL="0" indent="0" algn="ctr">
              <a:buNone/>
            </a:pPr>
            <a:r>
              <a:rPr lang="it-IT" sz="2800" dirty="0" smtClean="0"/>
              <a:t>La speranza è come </a:t>
            </a:r>
            <a:r>
              <a:rPr lang="it-IT" sz="2800" dirty="0" smtClean="0">
                <a:solidFill>
                  <a:srgbClr val="C00000"/>
                </a:solidFill>
              </a:rPr>
              <a:t>la primavera: </a:t>
            </a:r>
          </a:p>
          <a:p>
            <a:pPr marL="0" indent="0" algn="ctr">
              <a:buNone/>
            </a:pPr>
            <a:r>
              <a:rPr lang="it-IT" sz="2800" dirty="0" smtClean="0"/>
              <a:t>non è l’espressione di un presente incompiuto, </a:t>
            </a:r>
          </a:p>
          <a:p>
            <a:pPr marL="0" indent="0" algn="ctr">
              <a:buNone/>
            </a:pPr>
            <a:r>
              <a:rPr lang="it-IT" sz="2800" dirty="0" smtClean="0"/>
              <a:t>ma un presente che deve ancora esprimere tutte le sue possibilità.</a:t>
            </a:r>
            <a:endParaRPr lang="it-IT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18" y="3531679"/>
            <a:ext cx="4642631" cy="30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381" y="764704"/>
            <a:ext cx="11055019" cy="5361459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 smtClean="0"/>
              <a:t>Il malato spera in un futuro diverso </a:t>
            </a:r>
          </a:p>
          <a:p>
            <a:pPr marL="0" indent="0" algn="ctr">
              <a:buNone/>
            </a:pPr>
            <a:r>
              <a:rPr lang="it-IT" sz="2800" dirty="0" smtClean="0"/>
              <a:t>e alle volte è </a:t>
            </a:r>
            <a:r>
              <a:rPr lang="it-IT" sz="2800" dirty="0" smtClean="0">
                <a:solidFill>
                  <a:srgbClr val="C00000"/>
                </a:solidFill>
              </a:rPr>
              <a:t>disposto a venire </a:t>
            </a:r>
            <a:r>
              <a:rPr lang="it-IT" sz="2800" dirty="0">
                <a:solidFill>
                  <a:srgbClr val="C00000"/>
                </a:solidFill>
              </a:rPr>
              <a:t>a patti</a:t>
            </a:r>
            <a:r>
              <a:rPr lang="it-IT" sz="2800" dirty="0"/>
              <a:t>.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Sì</a:t>
            </a:r>
            <a:r>
              <a:rPr lang="it-IT" sz="2800" dirty="0"/>
              <a:t>, gli è stato tolto il futuro,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ma c'è ancora </a:t>
            </a:r>
            <a:r>
              <a:rPr lang="it-IT" sz="2800" dirty="0"/>
              <a:t>domani.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Segnaposto contenuto 4" descr="bilancia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776" y="3451364"/>
            <a:ext cx="4287713" cy="27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contenuto 2"/>
          <p:cNvSpPr>
            <a:spLocks noGrp="1"/>
          </p:cNvSpPr>
          <p:nvPr>
            <p:ph idx="1"/>
          </p:nvPr>
        </p:nvSpPr>
        <p:spPr>
          <a:xfrm>
            <a:off x="609600" y="1000125"/>
            <a:ext cx="10972800" cy="51260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altLang="it-IT" sz="2800" dirty="0" smtClean="0"/>
              <a:t>	</a:t>
            </a:r>
            <a:r>
              <a:rPr lang="it-IT" altLang="it-IT" sz="2800" dirty="0" smtClean="0">
                <a:solidFill>
                  <a:srgbClr val="C00000"/>
                </a:solidFill>
              </a:rPr>
              <a:t>Chiede una dilazione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per poter assistere a un matrimonio,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alla laurea del figlio,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alla nascita della nipotina,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oppure per sistemare la situazione economica della famiglia,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passare ancora un'estate su quella bella terrazza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affacciata sul mare,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fare un viaggio. </a:t>
            </a:r>
          </a:p>
          <a:p>
            <a:endParaRPr lang="it-IT" alt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33" y="4691464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contenuto 2"/>
          <p:cNvSpPr>
            <a:spLocks noGrp="1"/>
          </p:cNvSpPr>
          <p:nvPr>
            <p:ph idx="1"/>
          </p:nvPr>
        </p:nvSpPr>
        <p:spPr>
          <a:xfrm>
            <a:off x="609600" y="642939"/>
            <a:ext cx="10972800" cy="54832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altLang="it-IT" dirty="0" smtClean="0"/>
              <a:t>	</a:t>
            </a:r>
            <a:r>
              <a:rPr lang="it-IT" altLang="it-IT" sz="2800" dirty="0" smtClean="0"/>
              <a:t>Qualche volta c'è la promessa di cambiare vita,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se sopravvivrà .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È il tentativo, cioè, di </a:t>
            </a:r>
            <a:r>
              <a:rPr lang="it-IT" altLang="it-IT" sz="2800" dirty="0" smtClean="0">
                <a:solidFill>
                  <a:srgbClr val="C00000"/>
                </a:solidFill>
              </a:rPr>
              <a:t>«fare il bravo»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per allontanare la morte. </a:t>
            </a:r>
          </a:p>
        </p:txBody>
      </p:sp>
      <p:pic>
        <p:nvPicPr>
          <p:cNvPr id="72707" name="Immagine 2" descr="DIFENDER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5" y="3641837"/>
            <a:ext cx="3940373" cy="223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contenuto 2"/>
          <p:cNvSpPr>
            <a:spLocks noGrp="1"/>
          </p:cNvSpPr>
          <p:nvPr>
            <p:ph idx="1"/>
          </p:nvPr>
        </p:nvSpPr>
        <p:spPr>
          <a:xfrm>
            <a:off x="1344058" y="548680"/>
            <a:ext cx="9276202" cy="5554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altLang="it-IT" sz="4400" i="1" dirty="0" smtClean="0"/>
              <a:t>«Fare il bravo»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può comprendere molti comportamenti: </a:t>
            </a:r>
          </a:p>
          <a:p>
            <a:pPr algn="ctr">
              <a:buFont typeface="Arial" charset="0"/>
              <a:buNone/>
            </a:pPr>
            <a:r>
              <a:rPr lang="it-IT" altLang="it-IT" sz="2800" b="1" dirty="0" smtClean="0">
                <a:solidFill>
                  <a:srgbClr val="00B0F0"/>
                </a:solidFill>
              </a:rPr>
              <a:t>*accettare le cure, anche quelle scomode, esigerne di altre sempre più potenti, </a:t>
            </a:r>
          </a:p>
          <a:p>
            <a:pPr algn="ctr">
              <a:buFont typeface="Arial" charset="0"/>
              <a:buNone/>
            </a:pPr>
            <a:r>
              <a:rPr lang="it-IT" altLang="it-IT" sz="2800" b="1" dirty="0" smtClean="0">
                <a:solidFill>
                  <a:srgbClr val="002060"/>
                </a:solidFill>
              </a:rPr>
              <a:t>*cercare sicurezze esterne, </a:t>
            </a:r>
          </a:p>
          <a:p>
            <a:pPr algn="ctr">
              <a:buFont typeface="Arial" charset="0"/>
              <a:buNone/>
            </a:pPr>
            <a:r>
              <a:rPr lang="it-IT" altLang="it-IT" sz="2800" b="1" dirty="0" smtClean="0">
                <a:solidFill>
                  <a:srgbClr val="7030A0"/>
                </a:solidFill>
              </a:rPr>
              <a:t>*«usare» la preghiera come «cura in più»,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	</a:t>
            </a:r>
            <a:r>
              <a:rPr lang="it-IT" altLang="it-IT" sz="2800" b="1" dirty="0" smtClean="0">
                <a:solidFill>
                  <a:srgbClr val="00B050"/>
                </a:solidFill>
              </a:rPr>
              <a:t>*fare «contratti» con Dio, del tipo «se mi guarirai, farò questo e quello... ».</a:t>
            </a:r>
          </a:p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6019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contenuto 2"/>
          <p:cNvSpPr>
            <a:spLocks noGrp="1"/>
          </p:cNvSpPr>
          <p:nvPr>
            <p:ph sz="half" idx="1"/>
          </p:nvPr>
        </p:nvSpPr>
        <p:spPr>
          <a:xfrm>
            <a:off x="1333041" y="1571626"/>
            <a:ext cx="471851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altLang="it-IT" dirty="0" smtClean="0"/>
              <a:t>	</a:t>
            </a:r>
            <a:r>
              <a:rPr lang="it-IT" altLang="it-IT" sz="2800" dirty="0" smtClean="0"/>
              <a:t>Il suo desiderio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è quasi sempre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>
                <a:solidFill>
                  <a:srgbClr val="FF0000"/>
                </a:solidFill>
              </a:rPr>
              <a:t>il prolungamento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>
                <a:solidFill>
                  <a:srgbClr val="FF0000"/>
                </a:solidFill>
              </a:rPr>
              <a:t>della vita,</a:t>
            </a:r>
            <a:r>
              <a:rPr lang="it-IT" altLang="it-IT" sz="2800" dirty="0" smtClean="0"/>
              <a:t>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seguito da quello di essere per alcuni giorni liberato dal dolore o dal disagio fisico.</a:t>
            </a:r>
          </a:p>
          <a:p>
            <a:pPr>
              <a:buFont typeface="Arial" charset="0"/>
              <a:buNone/>
            </a:pPr>
            <a:endParaRPr lang="it-IT" altLang="it-IT" dirty="0" smtClean="0"/>
          </a:p>
        </p:txBody>
      </p:sp>
      <p:pic>
        <p:nvPicPr>
          <p:cNvPr id="74755" name="Segnaposto contenuto 4" descr="CALENDARIO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571625"/>
            <a:ext cx="4191000" cy="3805238"/>
          </a:xfrm>
        </p:spPr>
      </p:pic>
    </p:spTree>
    <p:extLst>
      <p:ext uri="{BB962C8B-B14F-4D97-AF65-F5344CB8AC3E}">
        <p14:creationId xmlns:p14="http://schemas.microsoft.com/office/powerpoint/2010/main" val="13749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5243" y="274056"/>
            <a:ext cx="9551624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i="1" dirty="0" smtClean="0"/>
              <a:t>«Il motivo di speranza di un moribondo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– scrive </a:t>
            </a:r>
            <a:r>
              <a:rPr lang="it-IT" sz="2800" dirty="0" err="1" smtClean="0">
                <a:solidFill>
                  <a:srgbClr val="C00000"/>
                </a:solidFill>
              </a:rPr>
              <a:t>Nuland</a:t>
            </a:r>
            <a:r>
              <a:rPr lang="it-IT" sz="2800" dirty="0" smtClean="0">
                <a:solidFill>
                  <a:srgbClr val="C00000"/>
                </a:solidFill>
              </a:rPr>
              <a:t>, nel libro «Come moriamo» – </a:t>
            </a:r>
          </a:p>
          <a:p>
            <a:pPr marL="0" indent="0" algn="ctr">
              <a:buNone/>
            </a:pPr>
            <a:r>
              <a:rPr lang="it-IT" sz="2800" i="1" dirty="0" smtClean="0"/>
              <a:t>è talvolta rappresentato da un fatto molto semplice, </a:t>
            </a:r>
          </a:p>
          <a:p>
            <a:pPr marL="0" indent="0" algn="ctr">
              <a:buNone/>
            </a:pPr>
            <a:r>
              <a:rPr lang="it-IT" sz="2800" i="1" dirty="0" smtClean="0"/>
              <a:t>come per esempio, </a:t>
            </a:r>
          </a:p>
          <a:p>
            <a:pPr marL="0" indent="0" algn="ctr">
              <a:buNone/>
            </a:pPr>
            <a:r>
              <a:rPr lang="it-IT" sz="2800" i="1" dirty="0" smtClean="0"/>
              <a:t>il desiderio di vivere fino alla laurea del figlio </a:t>
            </a:r>
          </a:p>
          <a:p>
            <a:pPr marL="0" indent="0" algn="ctr">
              <a:buNone/>
            </a:pPr>
            <a:r>
              <a:rPr lang="it-IT" sz="2800" i="1" dirty="0" smtClean="0"/>
              <a:t>o fin tanto da poter fare una vacanza a cui egli </a:t>
            </a:r>
          </a:p>
          <a:p>
            <a:pPr marL="0" indent="0" algn="ctr">
              <a:buNone/>
            </a:pPr>
            <a:r>
              <a:rPr lang="it-IT" sz="2800" i="1" dirty="0" smtClean="0"/>
              <a:t>attribuisce una particolare importanza….</a:t>
            </a:r>
            <a:endParaRPr lang="it-IT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26" y="481592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3999" y="2572852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… </a:t>
            </a:r>
            <a:r>
              <a:rPr lang="it-IT" sz="2800" i="1" dirty="0" smtClean="0"/>
              <a:t>la letteratura medica ha documentato il potere di </a:t>
            </a:r>
          </a:p>
          <a:p>
            <a:pPr marL="0" indent="0" algn="ctr">
              <a:buNone/>
            </a:pPr>
            <a:r>
              <a:rPr lang="it-IT" sz="2800" i="1" dirty="0" smtClean="0"/>
              <a:t>tale forma di speranza, </a:t>
            </a:r>
          </a:p>
          <a:p>
            <a:pPr marL="0" indent="0" algn="ctr">
              <a:buNone/>
            </a:pPr>
            <a:r>
              <a:rPr lang="it-IT" sz="2800" i="1" dirty="0" smtClean="0"/>
              <a:t>citando casi in cui essa ha garantito non solo la sopravvivenza, </a:t>
            </a:r>
          </a:p>
          <a:p>
            <a:pPr marL="0" indent="0" algn="ctr">
              <a:buNone/>
            </a:pPr>
            <a:r>
              <a:rPr lang="it-IT" sz="2800" i="1" dirty="0" smtClean="0"/>
              <a:t>anche il mantenimento per il periodo necessario di un</a:t>
            </a:r>
          </a:p>
          <a:p>
            <a:pPr marL="0" indent="0" algn="ctr">
              <a:buNone/>
            </a:pPr>
            <a:r>
              <a:rPr lang="it-IT" sz="2800" i="1" dirty="0" smtClean="0"/>
              <a:t> atteggiamento ottimistico da parte del malato</a:t>
            </a:r>
            <a:r>
              <a:rPr lang="it-IT" sz="2800" dirty="0" smtClean="0"/>
              <a:t>…</a:t>
            </a:r>
            <a:endParaRPr lang="it-IT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76" y="44492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409575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i="1" dirty="0" smtClean="0"/>
              <a:t>.. qualsiasi medico e anche molti non addetti ai lavori</a:t>
            </a:r>
          </a:p>
          <a:p>
            <a:pPr marL="0" indent="0" algn="ctr">
              <a:buNone/>
            </a:pPr>
            <a:r>
              <a:rPr lang="it-IT" sz="2800" i="1" dirty="0" smtClean="0"/>
              <a:t> sono stati testimoni di casi in cui un paziente è </a:t>
            </a:r>
          </a:p>
          <a:p>
            <a:pPr marL="0" indent="0" algn="ctr">
              <a:buNone/>
            </a:pPr>
            <a:r>
              <a:rPr lang="it-IT" sz="2800" i="1" dirty="0" smtClean="0"/>
              <a:t>sopravvissuto per qualche tempo al di là di ogni </a:t>
            </a:r>
          </a:p>
          <a:p>
            <a:pPr marL="0" indent="0" algn="ctr">
              <a:buNone/>
            </a:pPr>
            <a:r>
              <a:rPr lang="it-IT" sz="2800" i="1" dirty="0" smtClean="0"/>
              <a:t>aspettativa per poter trascorrere l’ultimo Natale della</a:t>
            </a:r>
          </a:p>
          <a:p>
            <a:pPr marL="0" indent="0" algn="ctr">
              <a:buNone/>
            </a:pPr>
            <a:r>
              <a:rPr lang="it-IT" sz="2800" i="1" dirty="0" smtClean="0"/>
              <a:t> sua vita o vedere per l’ultima volta il volto di una</a:t>
            </a:r>
          </a:p>
          <a:p>
            <a:pPr marL="0" indent="0" algn="ctr">
              <a:buNone/>
            </a:pPr>
            <a:r>
              <a:rPr lang="it-IT" sz="2800" i="1" dirty="0" smtClean="0"/>
              <a:t> persona cara giunta da lontano ...</a:t>
            </a:r>
            <a:endParaRPr lang="it-IT" sz="28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391025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9085" y="490664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i="1" dirty="0" smtClean="0"/>
              <a:t>… una serie di fattori psicosociali influiscono sul</a:t>
            </a:r>
          </a:p>
          <a:p>
            <a:pPr marL="0" indent="0" algn="ctr">
              <a:buNone/>
            </a:pPr>
            <a:r>
              <a:rPr lang="it-IT" sz="2800" i="1" dirty="0" smtClean="0"/>
              <a:t> decorso della malattia o per lo meno sulla qualità </a:t>
            </a:r>
          </a:p>
          <a:p>
            <a:pPr marL="0" indent="0" algn="ctr">
              <a:buNone/>
            </a:pPr>
            <a:r>
              <a:rPr lang="it-IT" sz="2800" i="1" dirty="0" smtClean="0"/>
              <a:t>della vita del paziente, </a:t>
            </a:r>
          </a:p>
          <a:p>
            <a:pPr marL="0" indent="0" algn="ctr">
              <a:buNone/>
            </a:pPr>
            <a:r>
              <a:rPr lang="it-IT" sz="2800" i="1" dirty="0" smtClean="0"/>
              <a:t>ed uno di questi </a:t>
            </a:r>
            <a:r>
              <a:rPr lang="it-IT" sz="2800" i="1" dirty="0" smtClean="0">
                <a:solidFill>
                  <a:srgbClr val="C00000"/>
                </a:solidFill>
              </a:rPr>
              <a:t>è la speranza </a:t>
            </a:r>
          </a:p>
          <a:p>
            <a:pPr marL="0" indent="0" algn="ctr">
              <a:buNone/>
            </a:pPr>
            <a:r>
              <a:rPr lang="it-IT" sz="2800" i="1" dirty="0" smtClean="0">
                <a:solidFill>
                  <a:srgbClr val="C00000"/>
                </a:solidFill>
              </a:rPr>
              <a:t>e l’aiuto che viene offerto per mantenerla viva</a:t>
            </a:r>
            <a:r>
              <a:rPr lang="it-IT" sz="2800" i="1" dirty="0" smtClean="0"/>
              <a:t>.»</a:t>
            </a:r>
            <a:endParaRPr lang="it-IT" sz="2800" i="1" dirty="0"/>
          </a:p>
        </p:txBody>
      </p:sp>
      <p:pic>
        <p:nvPicPr>
          <p:cNvPr id="10242" name="Picture 2" descr="Risultati immagini per sper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05" y="3973089"/>
            <a:ext cx="3350197" cy="22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91477" y="836713"/>
            <a:ext cx="9500149" cy="4859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«Guardare al futuro pensandolo migliore del presente e desiderare il bene per se stessi </a:t>
            </a:r>
          </a:p>
          <a:p>
            <a:pPr marL="0" indent="0" algn="ctr">
              <a:buNone/>
            </a:pPr>
            <a:r>
              <a:rPr lang="it-IT" sz="2800" dirty="0" smtClean="0"/>
              <a:t>è un bisogno della nostra specie. </a:t>
            </a:r>
          </a:p>
          <a:p>
            <a:pPr marL="0" indent="0" algn="ctr">
              <a:buNone/>
            </a:pPr>
            <a:r>
              <a:rPr lang="it-IT" sz="2800" dirty="0" smtClean="0"/>
              <a:t>Perché ci aiuta a superare i momenti difficili. </a:t>
            </a:r>
          </a:p>
          <a:p>
            <a:pPr marL="0" indent="0" algn="ctr">
              <a:buNone/>
            </a:pPr>
            <a:r>
              <a:rPr lang="it-IT" sz="2800" dirty="0" smtClean="0"/>
              <a:t>Ed è importante anche quando </a:t>
            </a:r>
          </a:p>
          <a:p>
            <a:pPr marL="0" indent="0" algn="ctr">
              <a:buNone/>
            </a:pPr>
            <a:r>
              <a:rPr lang="it-IT" sz="2800" dirty="0" smtClean="0"/>
              <a:t>si affrontano le malattie.»</a:t>
            </a:r>
          </a:p>
          <a:p>
            <a:pPr marL="0" indent="0" algn="ctr">
              <a:buNone/>
            </a:pPr>
            <a:r>
              <a:rPr lang="it-IT" dirty="0" smtClean="0"/>
              <a:t>Umberto Veronesi (maggio 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70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smtClean="0">
                <a:solidFill>
                  <a:srgbClr val="C00000"/>
                </a:solidFill>
              </a:rPr>
              <a:t>…desiderio e </a:t>
            </a:r>
            <a:r>
              <a:rPr lang="it-IT" sz="4400" b="1" dirty="0">
                <a:solidFill>
                  <a:srgbClr val="C00000"/>
                </a:solidFill>
              </a:rPr>
              <a:t>s</a:t>
            </a:r>
            <a:r>
              <a:rPr lang="it-IT" sz="4400" b="1" dirty="0" smtClean="0">
                <a:solidFill>
                  <a:srgbClr val="C00000"/>
                </a:solidFill>
              </a:rPr>
              <a:t>peranza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900823"/>
            <a:ext cx="962507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i="1" dirty="0" smtClean="0"/>
              <a:t>Sperare non è sinonimo di desiderare.</a:t>
            </a:r>
          </a:p>
          <a:p>
            <a:pPr marL="0" indent="0" algn="ctr">
              <a:buNone/>
            </a:pPr>
            <a:r>
              <a:rPr lang="it-IT" sz="2800" dirty="0" smtClean="0"/>
              <a:t>Nel desiderio è insita la pretesa della soddisfazione mentre nella speranza è implica la pretesa del futuro ma non il controllo.</a:t>
            </a:r>
          </a:p>
          <a:p>
            <a:pPr marL="0" indent="0" algn="ctr">
              <a:buNone/>
            </a:pPr>
            <a:r>
              <a:rPr lang="it-IT" sz="2800" dirty="0" smtClean="0"/>
              <a:t>Nel desiderio c’è un’ansiosa voglia di soddisfazione, </a:t>
            </a:r>
          </a:p>
          <a:p>
            <a:pPr marL="0" indent="0" algn="ctr">
              <a:buNone/>
            </a:pPr>
            <a:r>
              <a:rPr lang="it-IT" sz="2800" dirty="0" smtClean="0"/>
              <a:t>nella speranza una paziente attesa e un arrendersi fiducioso.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700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5017" y="655917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La malattia, specie se è grave, per il suo stretto collegamento, anche se non esplicito alle volte, con la realtà della morte, è una minaccia al desiderio </a:t>
            </a:r>
          </a:p>
          <a:p>
            <a:pPr marL="0" indent="0" algn="ctr">
              <a:buNone/>
            </a:pPr>
            <a:r>
              <a:rPr lang="it-IT" sz="2800" dirty="0" smtClean="0"/>
              <a:t>(il malato perde il controllo della situazione) </a:t>
            </a:r>
          </a:p>
          <a:p>
            <a:pPr marL="0" indent="0" algn="ctr">
              <a:buNone/>
            </a:pPr>
            <a:r>
              <a:rPr lang="it-IT" sz="2800" dirty="0" smtClean="0"/>
              <a:t>e una crisi della speranza </a:t>
            </a:r>
          </a:p>
          <a:p>
            <a:pPr marL="0" indent="0" algn="ctr">
              <a:buNone/>
            </a:pPr>
            <a:r>
              <a:rPr lang="it-IT" sz="2800" dirty="0" smtClean="0"/>
              <a:t>(blocca improvvisamente la possibilità di un futuro)</a:t>
            </a:r>
            <a:endParaRPr lang="it-IT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41906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9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contenuto 2"/>
          <p:cNvSpPr>
            <a:spLocks noGrp="1"/>
          </p:cNvSpPr>
          <p:nvPr>
            <p:ph idx="1"/>
          </p:nvPr>
        </p:nvSpPr>
        <p:spPr>
          <a:xfrm>
            <a:off x="624417" y="357188"/>
            <a:ext cx="10972800" cy="49339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altLang="it-IT" b="1" i="1" dirty="0" smtClean="0"/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La crisi della speranza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si può tradurre nel malato attraverso un atteggiamento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 di </a:t>
            </a:r>
            <a:r>
              <a:rPr lang="it-IT" altLang="it-IT" sz="2800" b="1" dirty="0" smtClean="0">
                <a:solidFill>
                  <a:srgbClr val="002060"/>
                </a:solidFill>
              </a:rPr>
              <a:t>rifiuto incredulo,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come se il soggetto si sottraesse ad un'evidenza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che non può reggere. </a:t>
            </a:r>
          </a:p>
        </p:txBody>
      </p:sp>
      <p:pic>
        <p:nvPicPr>
          <p:cNvPr id="53251" name="Immagine 2" descr="n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04" y="4391483"/>
            <a:ext cx="2204445" cy="16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609600" y="1071563"/>
            <a:ext cx="10972800" cy="5054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Magari ha affermato tante volte,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quando era sano,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di voler essere informato,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di voler sapere la verità in tutta la sua interezza.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/>
              <a:t>Ora appare, per così dire, «stralunato»: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dirty="0" smtClean="0"/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4000" b="1" dirty="0" smtClean="0">
                <a:solidFill>
                  <a:srgbClr val="C00000"/>
                </a:solidFill>
              </a:rPr>
              <a:t>	«No, non posso essere io!». </a:t>
            </a:r>
          </a:p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1022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contenuto 2"/>
          <p:cNvSpPr>
            <a:spLocks noGrp="1"/>
          </p:cNvSpPr>
          <p:nvPr>
            <p:ph idx="1"/>
          </p:nvPr>
        </p:nvSpPr>
        <p:spPr>
          <a:xfrm>
            <a:off x="609600" y="571501"/>
            <a:ext cx="10972800" cy="5554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altLang="it-IT" dirty="0" smtClean="0"/>
              <a:t>	</a:t>
            </a:r>
            <a:r>
              <a:rPr lang="it-IT" altLang="it-IT" sz="2800" dirty="0" smtClean="0"/>
              <a:t>E lo vediamo magari arrampicarsi sui vetri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per non prendere sul serio la diagnosi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(«si sono sbagliati»)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o per non «capirla»,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quando egli conosce bene anche i segnali </a:t>
            </a:r>
          </a:p>
          <a:p>
            <a:pPr algn="ctr">
              <a:buFont typeface="Arial" charset="0"/>
              <a:buNone/>
            </a:pPr>
            <a:r>
              <a:rPr lang="it-IT" altLang="it-IT" sz="2800" dirty="0" smtClean="0"/>
              <a:t>	esterni della malattia. </a:t>
            </a:r>
          </a:p>
        </p:txBody>
      </p:sp>
      <p:pic>
        <p:nvPicPr>
          <p:cNvPr id="12290" name="Picture 2" descr="Risultati immagini per sper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54" y="4612204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4400" b="1" dirty="0" smtClean="0">
                <a:solidFill>
                  <a:srgbClr val="C00000"/>
                </a:solidFill>
              </a:rPr>
              <a:t>… verità e speranza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E’ possibile dare varie informazioni ad un malato </a:t>
            </a:r>
          </a:p>
          <a:p>
            <a:pPr marL="0" indent="0" algn="ctr">
              <a:buNone/>
            </a:pPr>
            <a:r>
              <a:rPr lang="it-IT" sz="2800" dirty="0" smtClean="0"/>
              <a:t>in modo da </a:t>
            </a:r>
            <a:r>
              <a:rPr lang="it-IT" sz="2800" dirty="0" smtClean="0">
                <a:solidFill>
                  <a:srgbClr val="C00000"/>
                </a:solidFill>
              </a:rPr>
              <a:t>non uccidere la speranza</a:t>
            </a:r>
            <a:r>
              <a:rPr lang="it-IT" sz="2800" dirty="0" smtClean="0"/>
              <a:t>: </a:t>
            </a:r>
          </a:p>
          <a:p>
            <a:pPr marL="0" indent="0" algn="ctr">
              <a:buNone/>
            </a:pPr>
            <a:r>
              <a:rPr lang="it-IT" sz="2800" dirty="0" smtClean="0"/>
              <a:t>comunicare la diagnosi come una «sfida» </a:t>
            </a:r>
          </a:p>
          <a:p>
            <a:pPr marL="0" indent="0" algn="ctr">
              <a:buNone/>
            </a:pPr>
            <a:r>
              <a:rPr lang="it-IT" sz="2800" dirty="0" smtClean="0"/>
              <a:t>piuttosto che di nere previsioni, </a:t>
            </a:r>
          </a:p>
          <a:p>
            <a:pPr marL="0" indent="0" algn="ctr">
              <a:buNone/>
            </a:pPr>
            <a:r>
              <a:rPr lang="it-IT" sz="2800" dirty="0" smtClean="0"/>
              <a:t>mobilitando nel malato tutte una serie di risorse</a:t>
            </a:r>
          </a:p>
          <a:p>
            <a:pPr marL="0" indent="0" algn="ctr">
              <a:buNone/>
            </a:pPr>
            <a:r>
              <a:rPr lang="it-IT" sz="2800" dirty="0" smtClean="0"/>
              <a:t> dando a lui un ruolo attivo </a:t>
            </a:r>
          </a:p>
          <a:p>
            <a:pPr marL="0" indent="0" algn="ctr">
              <a:buNone/>
            </a:pPr>
            <a:r>
              <a:rPr lang="it-IT" sz="2800" dirty="0" smtClean="0"/>
              <a:t>nel condurre questa battaglia.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625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12983" y="688968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Alle volte, la diagnosi viene taciuta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«per non togliere al malato la speranza»</a:t>
            </a:r>
            <a:r>
              <a:rPr lang="it-IT" sz="2800" dirty="0" smtClean="0"/>
              <a:t>; </a:t>
            </a:r>
          </a:p>
          <a:p>
            <a:pPr marL="0" indent="0" algn="ctr">
              <a:buNone/>
            </a:pPr>
            <a:r>
              <a:rPr lang="it-IT" sz="2800" dirty="0" smtClean="0"/>
              <a:t>in realtà ciò che si difende in molti casi </a:t>
            </a:r>
          </a:p>
          <a:p>
            <a:pPr marL="0" indent="0" algn="ctr">
              <a:buNone/>
            </a:pPr>
            <a:r>
              <a:rPr lang="it-IT" sz="2800" dirty="0" smtClean="0"/>
              <a:t>non è la speranza, </a:t>
            </a:r>
          </a:p>
          <a:p>
            <a:pPr marL="0" indent="0" algn="ctr">
              <a:buNone/>
            </a:pPr>
            <a:r>
              <a:rPr lang="it-IT" sz="2800" dirty="0" smtClean="0"/>
              <a:t>ma l’illusione: </a:t>
            </a:r>
          </a:p>
          <a:p>
            <a:pPr marL="0" indent="0" algn="ctr">
              <a:buNone/>
            </a:pPr>
            <a:r>
              <a:rPr lang="it-IT" sz="2800" dirty="0" smtClean="0"/>
              <a:t>un sogno dal quale si rischia </a:t>
            </a:r>
          </a:p>
          <a:p>
            <a:pPr marL="0" indent="0" algn="ctr">
              <a:buNone/>
            </a:pPr>
            <a:r>
              <a:rPr lang="it-IT" sz="2800" dirty="0" smtClean="0"/>
              <a:t>di risvegliarsi disperati.</a:t>
            </a:r>
            <a:endParaRPr lang="it-IT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815863"/>
            <a:ext cx="3295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6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0949" y="545749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Anche la speranza può essere veicolata nelle parole e</a:t>
            </a:r>
          </a:p>
          <a:p>
            <a:pPr marL="0" indent="0" algn="ctr">
              <a:buNone/>
            </a:pPr>
            <a:r>
              <a:rPr lang="it-IT" sz="2800" dirty="0" smtClean="0"/>
              <a:t> attraverso </a:t>
            </a:r>
            <a:r>
              <a:rPr lang="it-IT" sz="2800" dirty="0" smtClean="0">
                <a:solidFill>
                  <a:srgbClr val="C00000"/>
                </a:solidFill>
              </a:rPr>
              <a:t>mille comunicazioni</a:t>
            </a:r>
            <a:r>
              <a:rPr lang="it-IT" sz="2800" dirty="0" smtClean="0"/>
              <a:t>: </a:t>
            </a:r>
          </a:p>
          <a:p>
            <a:pPr marL="0" indent="0" algn="ctr">
              <a:buNone/>
            </a:pPr>
            <a:r>
              <a:rPr lang="it-IT" sz="2800" dirty="0" smtClean="0"/>
              <a:t>se il medico deve essere attento </a:t>
            </a:r>
          </a:p>
          <a:p>
            <a:pPr marL="0" indent="0" algn="ctr">
              <a:buNone/>
            </a:pPr>
            <a:r>
              <a:rPr lang="it-IT" sz="2800" dirty="0" smtClean="0"/>
              <a:t>a non incoraggiare una falsa speranza, </a:t>
            </a:r>
          </a:p>
          <a:p>
            <a:pPr marL="0" indent="0" algn="ctr">
              <a:buNone/>
            </a:pPr>
            <a:r>
              <a:rPr lang="it-IT" sz="2800" dirty="0" smtClean="0"/>
              <a:t>deve essere non meno attento </a:t>
            </a:r>
          </a:p>
          <a:p>
            <a:pPr marL="0" indent="0" algn="ctr">
              <a:buNone/>
            </a:pPr>
            <a:r>
              <a:rPr lang="it-IT" sz="2800" dirty="0" smtClean="0"/>
              <a:t>a non incoraggiare false paure o disperazioni.</a:t>
            </a:r>
            <a:endParaRPr lang="it-IT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9" y="4472849"/>
            <a:ext cx="3346372" cy="17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8294" y="903383"/>
            <a:ext cx="9169706" cy="5112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I malati si fidano molto più dei medici </a:t>
            </a:r>
          </a:p>
          <a:p>
            <a:pPr marL="0" indent="0" algn="ctr">
              <a:buNone/>
            </a:pPr>
            <a:r>
              <a:rPr lang="it-IT" sz="2800" dirty="0" smtClean="0"/>
              <a:t>che </a:t>
            </a:r>
            <a:r>
              <a:rPr lang="it-IT" sz="2800" dirty="0" smtClean="0">
                <a:solidFill>
                  <a:srgbClr val="C00000"/>
                </a:solidFill>
              </a:rPr>
              <a:t>lasciano loro tale speranza</a:t>
            </a:r>
            <a:r>
              <a:rPr lang="it-IT" sz="2800" dirty="0" smtClean="0"/>
              <a:t>, realistica o no, </a:t>
            </a:r>
          </a:p>
          <a:p>
            <a:pPr marL="0" indent="0" algn="ctr">
              <a:buNone/>
            </a:pPr>
            <a:r>
              <a:rPr lang="it-IT" sz="2800" dirty="0" smtClean="0"/>
              <a:t>apprezzano quelli che sanno offrire un po’ di speranza</a:t>
            </a:r>
          </a:p>
          <a:p>
            <a:pPr marL="0" indent="0" algn="ctr">
              <a:buNone/>
            </a:pPr>
            <a:r>
              <a:rPr lang="it-IT" sz="2800" dirty="0" smtClean="0"/>
              <a:t> «malgrado le tristi notizie», </a:t>
            </a:r>
          </a:p>
          <a:p>
            <a:pPr marL="0" indent="0" algn="ctr">
              <a:buNone/>
            </a:pPr>
            <a:r>
              <a:rPr lang="it-IT" sz="2800" dirty="0" smtClean="0"/>
              <a:t>sanno dire loro la verità </a:t>
            </a:r>
          </a:p>
          <a:p>
            <a:pPr marL="0" indent="0" algn="ctr">
              <a:buNone/>
            </a:pPr>
            <a:r>
              <a:rPr lang="it-IT" sz="2800" dirty="0" smtClean="0"/>
              <a:t>non come una sentenza di morte, </a:t>
            </a:r>
          </a:p>
          <a:p>
            <a:pPr marL="0" indent="0" algn="ctr">
              <a:buNone/>
            </a:pPr>
            <a:r>
              <a:rPr lang="it-IT" sz="2800" dirty="0" smtClean="0"/>
              <a:t>ma lasciando aperta la possibilità di un futuro, </a:t>
            </a:r>
          </a:p>
          <a:p>
            <a:pPr marL="0" indent="0" algn="ctr">
              <a:buNone/>
            </a:pPr>
            <a:r>
              <a:rPr lang="it-IT" sz="2800" dirty="0" smtClean="0"/>
              <a:t>una crescita.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131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4400" b="1" dirty="0" smtClean="0">
                <a:solidFill>
                  <a:srgbClr val="C00000"/>
                </a:solidFill>
              </a:rPr>
              <a:t>… fiducia e speranza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Per un naturale istinto di conservazione </a:t>
            </a:r>
          </a:p>
          <a:p>
            <a:pPr marL="0" indent="0" algn="ctr">
              <a:buNone/>
            </a:pPr>
            <a:r>
              <a:rPr lang="it-IT" sz="2800" dirty="0" smtClean="0"/>
              <a:t>il malato si concentra sui bisogni fondamentali </a:t>
            </a:r>
          </a:p>
          <a:p>
            <a:pPr marL="0" indent="0" algn="ctr">
              <a:buNone/>
            </a:pPr>
            <a:r>
              <a:rPr lang="it-IT" sz="2800" dirty="0" smtClean="0"/>
              <a:t>e la speranza si esprime innanzitutto </a:t>
            </a:r>
          </a:p>
          <a:p>
            <a:pPr marL="0" indent="0" algn="ctr">
              <a:buNone/>
            </a:pPr>
            <a:r>
              <a:rPr lang="it-IT" sz="2800" dirty="0" smtClean="0"/>
              <a:t>come </a:t>
            </a:r>
            <a:r>
              <a:rPr lang="it-IT" sz="2800" dirty="0" smtClean="0">
                <a:solidFill>
                  <a:srgbClr val="C00000"/>
                </a:solidFill>
              </a:rPr>
              <a:t>«speranza di guarigione». 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48" y="462031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4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 origini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dirty="0" smtClean="0"/>
              <a:t>«Quando Pandora, fanciulla divina, per curiosità aprì il vaso che Zeus le aveva ordinato di non aprire, ne uscirono tutti i mali del mondo, eccetto la Speranza. Gli uomini, che prima erano felici e immortali come gli dei, conobbero allora il dolore e la morte, finché Pandora liberò anche la Speranza, che alleviò la loro insopportabile esistenza»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10432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5017" y="633883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Il malato rivive, principalmente,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la tensione tra fiducia e sfiducia </a:t>
            </a:r>
          </a:p>
          <a:p>
            <a:pPr marL="0" indent="0" algn="ctr">
              <a:buNone/>
            </a:pPr>
            <a:r>
              <a:rPr lang="it-IT" sz="2800" dirty="0" smtClean="0"/>
              <a:t>che lo riporta agli inizi della sua vita quando </a:t>
            </a:r>
          </a:p>
          <a:p>
            <a:pPr marL="0" indent="0" algn="ctr">
              <a:buNone/>
            </a:pPr>
            <a:r>
              <a:rPr lang="it-IT" sz="2800" dirty="0" smtClean="0"/>
              <a:t>il bambino sviluppa «le origini» della speranza: </a:t>
            </a:r>
          </a:p>
          <a:p>
            <a:pPr marL="0" indent="0" algn="ctr">
              <a:buNone/>
            </a:pPr>
            <a:r>
              <a:rPr lang="it-IT" sz="2800" dirty="0" smtClean="0"/>
              <a:t>la capacità di attendere, </a:t>
            </a:r>
          </a:p>
          <a:p>
            <a:pPr marL="0" indent="0" algn="ctr">
              <a:buNone/>
            </a:pPr>
            <a:r>
              <a:rPr lang="it-IT" sz="2800" dirty="0" smtClean="0"/>
              <a:t>nella sicurezza l’intervento della madre </a:t>
            </a:r>
          </a:p>
          <a:p>
            <a:pPr marL="0" indent="0" algn="ctr">
              <a:buNone/>
            </a:pPr>
            <a:r>
              <a:rPr lang="it-IT" sz="2800" dirty="0" smtClean="0"/>
              <a:t>anche se non presente fisicamente.</a:t>
            </a:r>
            <a:endParaRPr lang="it-IT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42" y="4945426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8067" y="1338963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Il ricordo della </a:t>
            </a:r>
            <a:r>
              <a:rPr lang="it-IT" sz="2800" dirty="0" smtClean="0">
                <a:solidFill>
                  <a:srgbClr val="C00000"/>
                </a:solidFill>
              </a:rPr>
              <a:t>presenza delle persone care </a:t>
            </a:r>
          </a:p>
          <a:p>
            <a:pPr marL="0" indent="0" algn="ctr">
              <a:buNone/>
            </a:pPr>
            <a:r>
              <a:rPr lang="it-IT" sz="2800" dirty="0" smtClean="0"/>
              <a:t>e l’esperienza del loro amore, </a:t>
            </a:r>
          </a:p>
          <a:p>
            <a:pPr marL="0" indent="0" algn="ctr">
              <a:buNone/>
            </a:pPr>
            <a:r>
              <a:rPr lang="it-IT" sz="2800" dirty="0" smtClean="0"/>
              <a:t>lo rendono «soggetto» </a:t>
            </a:r>
          </a:p>
          <a:p>
            <a:pPr marL="0" indent="0" algn="ctr">
              <a:buNone/>
            </a:pPr>
            <a:r>
              <a:rPr lang="it-IT" sz="2800" dirty="0" smtClean="0"/>
              <a:t>capace di attendere e sperare.</a:t>
            </a:r>
            <a:endParaRPr lang="it-IT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60" y="4120308"/>
            <a:ext cx="2805719" cy="19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5017" y="120676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La malattia, però, è soprattutto insicurezza, </a:t>
            </a:r>
          </a:p>
          <a:p>
            <a:pPr marL="0" indent="0" algn="ctr">
              <a:buNone/>
            </a:pPr>
            <a:r>
              <a:rPr lang="it-IT" sz="2800" dirty="0" smtClean="0"/>
              <a:t>perdita di controllo </a:t>
            </a:r>
          </a:p>
          <a:p>
            <a:pPr marL="0" indent="0" algn="ctr">
              <a:buNone/>
            </a:pPr>
            <a:r>
              <a:rPr lang="it-IT" sz="2800" dirty="0" smtClean="0"/>
              <a:t>e il malato si sente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senza punti di riferimento sicuri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66" y="4012894"/>
            <a:ext cx="2970079" cy="217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8067" y="986423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Dalla fiducia </a:t>
            </a:r>
          </a:p>
          <a:p>
            <a:pPr marL="0" indent="0" algn="ctr">
              <a:buNone/>
            </a:pPr>
            <a:r>
              <a:rPr lang="it-IT" sz="2800" dirty="0" smtClean="0"/>
              <a:t>che almeno gli altri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mantengono «un controllo» della situazione </a:t>
            </a:r>
          </a:p>
          <a:p>
            <a:pPr marL="0" indent="0" algn="ctr">
              <a:buNone/>
            </a:pPr>
            <a:r>
              <a:rPr lang="it-IT" sz="2800" dirty="0" smtClean="0"/>
              <a:t>rinasce la sicurezza, </a:t>
            </a:r>
          </a:p>
          <a:p>
            <a:pPr marL="0" indent="0" algn="ctr">
              <a:buNone/>
            </a:pPr>
            <a:r>
              <a:rPr lang="it-IT" sz="2800" dirty="0" smtClean="0"/>
              <a:t>la fiducia e la speranza nel futuro. </a:t>
            </a:r>
            <a:endParaRPr lang="it-IT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443119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</a:rPr>
              <a:t>… emozioni e speranza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Nel </a:t>
            </a:r>
            <a:r>
              <a:rPr lang="it-IT" sz="2800" dirty="0" smtClean="0"/>
              <a:t>malato </a:t>
            </a:r>
            <a:r>
              <a:rPr lang="it-IT" sz="2800" dirty="0" smtClean="0">
                <a:solidFill>
                  <a:srgbClr val="C00000"/>
                </a:solidFill>
              </a:rPr>
              <a:t>il mondo emotivo</a:t>
            </a:r>
            <a:r>
              <a:rPr lang="it-IT" sz="2800" dirty="0" smtClean="0"/>
              <a:t> </a:t>
            </a:r>
          </a:p>
          <a:p>
            <a:pPr marL="0" indent="0" algn="ctr">
              <a:buNone/>
            </a:pPr>
            <a:r>
              <a:rPr lang="it-IT" sz="2800" dirty="0" smtClean="0"/>
              <a:t>è abitato da vissuti di angoscia, </a:t>
            </a:r>
          </a:p>
          <a:p>
            <a:pPr marL="0" indent="0" algn="ctr">
              <a:buNone/>
            </a:pPr>
            <a:r>
              <a:rPr lang="it-IT" sz="2800" dirty="0" smtClean="0"/>
              <a:t>collera, tristezza, sensi di colpa </a:t>
            </a:r>
          </a:p>
          <a:p>
            <a:pPr marL="0" indent="0" algn="ctr">
              <a:buNone/>
            </a:pPr>
            <a:r>
              <a:rPr lang="it-IT" sz="2800" dirty="0" smtClean="0"/>
              <a:t>e rischiano di fargli perdere il controllo della </a:t>
            </a:r>
          </a:p>
          <a:p>
            <a:pPr marL="0" indent="0" algn="ctr">
              <a:buNone/>
            </a:pPr>
            <a:r>
              <a:rPr lang="it-IT" sz="2800" dirty="0" smtClean="0"/>
              <a:t>situazione e a volte anche la speranza. </a:t>
            </a:r>
          </a:p>
        </p:txBody>
      </p:sp>
    </p:spTree>
    <p:extLst>
      <p:ext uri="{BB962C8B-B14F-4D97-AF65-F5344CB8AC3E}">
        <p14:creationId xmlns:p14="http://schemas.microsoft.com/office/powerpoint/2010/main" val="24055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dirty="0" smtClean="0">
                <a:solidFill>
                  <a:srgbClr val="C00000"/>
                </a:solidFill>
              </a:rPr>
              <a:t>LA DANZA DEI SENTIMENTI</a:t>
            </a:r>
          </a:p>
        </p:txBody>
      </p:sp>
      <p:sp>
        <p:nvSpPr>
          <p:cNvPr id="35843" name="Segnaposto contenuto 2"/>
          <p:cNvSpPr>
            <a:spLocks noGrp="1"/>
          </p:cNvSpPr>
          <p:nvPr>
            <p:ph sz="half" idx="1"/>
          </p:nvPr>
        </p:nvSpPr>
        <p:spPr>
          <a:xfrm>
            <a:off x="1718630" y="1714500"/>
            <a:ext cx="4237669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it-IT" altLang="it-IT" dirty="0" smtClean="0"/>
              <a:t>	</a:t>
            </a:r>
          </a:p>
          <a:p>
            <a:pPr algn="ctr">
              <a:buFont typeface="Arial" charset="0"/>
              <a:buNone/>
            </a:pPr>
            <a:r>
              <a:rPr lang="it-IT" altLang="it-IT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t-IT" altLang="it-IT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Paura, </a:t>
            </a:r>
            <a:r>
              <a:rPr lang="it-IT" altLang="it-IT" sz="4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tristezza,</a:t>
            </a:r>
            <a:r>
              <a:rPr lang="it-IT" altLang="it-IT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rabbia, </a:t>
            </a:r>
            <a:r>
              <a:rPr lang="it-IT" altLang="it-IT" sz="40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inquietudine,</a:t>
            </a:r>
            <a:r>
              <a:rPr lang="it-IT" altLang="it-IT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angoscia </a:t>
            </a:r>
            <a:r>
              <a:rPr lang="it-IT" altLang="it-IT" sz="4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speranza </a:t>
            </a:r>
            <a:r>
              <a:rPr lang="it-IT" altLang="it-IT" sz="5400" b="1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endParaRPr lang="it-IT" altLang="it-IT" sz="4000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98" y="2630258"/>
            <a:ext cx="3564638" cy="20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>
                <a:solidFill>
                  <a:srgbClr val="0070C0"/>
                </a:solidFill>
              </a:rPr>
              <a:t>LA PAURA</a:t>
            </a:r>
            <a:r>
              <a:rPr lang="it-IT" altLang="it-IT" dirty="0" smtClean="0">
                <a:solidFill>
                  <a:srgbClr val="7030A0"/>
                </a:solidFill>
              </a:rPr>
              <a:t/>
            </a:r>
            <a:br>
              <a:rPr lang="it-IT" altLang="it-IT" dirty="0" smtClean="0">
                <a:solidFill>
                  <a:srgbClr val="7030A0"/>
                </a:solidFill>
              </a:rPr>
            </a:br>
            <a:r>
              <a:rPr lang="it-IT" altLang="it-IT" dirty="0" smtClean="0">
                <a:solidFill>
                  <a:srgbClr val="7030A0"/>
                </a:solidFill>
              </a:rPr>
              <a:t>Un sacerdote…</a:t>
            </a: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it-IT" altLang="it-IT" sz="2800" dirty="0" smtClean="0">
                <a:solidFill>
                  <a:srgbClr val="C00000"/>
                </a:solidFill>
              </a:rPr>
              <a:t>La paura lo assaliva soprattutto di sera e qualche volta passava le notti insonni: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«Sa, dottore, mi vergogno molto della mia paura.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Dico a me stesso che come prete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non dovrei aver paura di morire.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Penso a tutte le volte che ho consolato e confortato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la gente, forte della mia fede, e mi chiedo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ora dove sia finita…».</a:t>
            </a:r>
          </a:p>
          <a:p>
            <a:pPr marL="0" indent="0">
              <a:buFont typeface="Arial" charset="0"/>
              <a:buNone/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72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>
                <a:solidFill>
                  <a:srgbClr val="C00000"/>
                </a:solidFill>
              </a:rPr>
              <a:t>LA RABBIA</a:t>
            </a:r>
          </a:p>
        </p:txBody>
      </p:sp>
      <p:sp>
        <p:nvSpPr>
          <p:cNvPr id="37891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it-IT" altLang="it-IT" sz="2800" i="1" dirty="0" smtClean="0"/>
              <a:t>Lo sfogo di un malato cronico</a:t>
            </a:r>
            <a:r>
              <a:rPr lang="it-IT" altLang="it-IT" sz="2800" dirty="0" smtClean="0"/>
              <a:t>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"Che ragioni ho io di sperare. Mi dica lei.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Lei che mi conosce mi dica che cosa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posso ancora sperare. Ma sinceramente ma non mi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prenda in giro come tutti gli altri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che sanno solo dirmi: 'vedrai, andrà meglio!‘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 Che meglio può essere per me? </a:t>
            </a:r>
          </a:p>
        </p:txBody>
      </p:sp>
    </p:spTree>
    <p:extLst>
      <p:ext uri="{BB962C8B-B14F-4D97-AF65-F5344CB8AC3E}">
        <p14:creationId xmlns:p14="http://schemas.microsoft.com/office/powerpoint/2010/main" val="25528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contenuto 2"/>
          <p:cNvSpPr>
            <a:spLocks noGrp="1"/>
          </p:cNvSpPr>
          <p:nvPr>
            <p:ph idx="1"/>
          </p:nvPr>
        </p:nvSpPr>
        <p:spPr>
          <a:xfrm>
            <a:off x="1524000" y="1057619"/>
            <a:ext cx="9144000" cy="49580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Ho la testa che...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Nessuno immagina il male che ho alla testa.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Non posso neppure star seduto, neppure più leggere,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 io cui piaceva tanto leggere.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Non ho più niente...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Non mi resta niente.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>
                <a:solidFill>
                  <a:srgbClr val="C00000"/>
                </a:solidFill>
              </a:rPr>
              <a:t>Eppure debbo sperare.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>
                <a:solidFill>
                  <a:srgbClr val="C00000"/>
                </a:solidFill>
              </a:rPr>
              <a:t>Lo vogliono.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E così oltre ad essere disperato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>
                <a:solidFill>
                  <a:srgbClr val="C00000"/>
                </a:solidFill>
              </a:rPr>
              <a:t>debbo anche far finta di non esserlo. </a:t>
            </a:r>
          </a:p>
        </p:txBody>
      </p:sp>
    </p:spTree>
    <p:extLst>
      <p:ext uri="{BB962C8B-B14F-4D97-AF65-F5344CB8AC3E}">
        <p14:creationId xmlns:p14="http://schemas.microsoft.com/office/powerpoint/2010/main" val="676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41148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it-IT" sz="2800" dirty="0"/>
              <a:t>Mi dica che cosa sto qui a fare </a:t>
            </a:r>
            <a:endParaRPr lang="it-IT" sz="2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/>
              <a:t>con </a:t>
            </a:r>
            <a:r>
              <a:rPr lang="it-IT" sz="2800" dirty="0"/>
              <a:t>tutto questo handicap. </a:t>
            </a:r>
            <a:endParaRPr lang="it-IT" sz="2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/>
              <a:t>A </a:t>
            </a:r>
            <a:r>
              <a:rPr lang="it-IT" sz="2800" dirty="0"/>
              <a:t>volte non ne posso più! </a:t>
            </a:r>
            <a:endParaRPr lang="it-IT" sz="2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/>
              <a:t>Ho </a:t>
            </a:r>
            <a:r>
              <a:rPr lang="it-IT" sz="2800" dirty="0"/>
              <a:t>paura, eppure mi auguro solo di morire. </a:t>
            </a:r>
            <a:endParaRPr lang="it-IT" sz="2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/>
              <a:t>Mi </a:t>
            </a:r>
            <a:r>
              <a:rPr lang="it-IT" sz="2800" dirty="0"/>
              <a:t>dica lei che cosa debbo scegliere, </a:t>
            </a:r>
            <a:endParaRPr lang="it-IT" sz="2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>
                <a:solidFill>
                  <a:srgbClr val="C00000"/>
                </a:solidFill>
              </a:rPr>
              <a:t>che </a:t>
            </a:r>
            <a:r>
              <a:rPr lang="it-IT" sz="2800" dirty="0">
                <a:solidFill>
                  <a:srgbClr val="C00000"/>
                </a:solidFill>
              </a:rPr>
              <a:t>cosa debbo sperare</a:t>
            </a:r>
            <a:r>
              <a:rPr lang="it-IT" sz="2800" dirty="0"/>
              <a:t>...". 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50884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6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7050" y="7529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i="1" dirty="0" smtClean="0"/>
              <a:t>Perché </a:t>
            </a:r>
            <a:r>
              <a:rPr lang="it-IT" i="1" dirty="0"/>
              <a:t>per i Greci la speranza era originariamente un male?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Nella loro cultura era troppo vicina all’illusione, </a:t>
            </a:r>
          </a:p>
          <a:p>
            <a:pPr marL="0" indent="0" algn="ctr">
              <a:buNone/>
            </a:pPr>
            <a:r>
              <a:rPr lang="it-IT" sz="2800" dirty="0" smtClean="0"/>
              <a:t>a cui seguiva inevitabilmente la delusione, </a:t>
            </a:r>
          </a:p>
          <a:p>
            <a:pPr marL="0" indent="0" algn="ctr">
              <a:buNone/>
            </a:pPr>
            <a:r>
              <a:rPr lang="it-IT" sz="2800" dirty="0" smtClean="0"/>
              <a:t>che rende ancora più tragica la realtà; </a:t>
            </a:r>
          </a:p>
          <a:p>
            <a:pPr marL="0" indent="0" algn="ctr">
              <a:buNone/>
            </a:pPr>
            <a:r>
              <a:rPr lang="it-IT" sz="2800" dirty="0" smtClean="0"/>
              <a:t>dunque, meglio non sperare.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875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>
                <a:solidFill>
                  <a:srgbClr val="FF0000"/>
                </a:solidFill>
              </a:rPr>
              <a:t>LA TRISTEZZA E L’INSICUREZZA</a:t>
            </a:r>
            <a:r>
              <a:rPr lang="it-IT" altLang="it-IT" sz="2400" dirty="0" smtClean="0">
                <a:solidFill>
                  <a:srgbClr val="7030A0"/>
                </a:solidFill>
              </a:rPr>
              <a:t/>
            </a:r>
            <a:br>
              <a:rPr lang="it-IT" altLang="it-IT" sz="2400" dirty="0" smtClean="0">
                <a:solidFill>
                  <a:srgbClr val="7030A0"/>
                </a:solidFill>
              </a:rPr>
            </a:br>
            <a:r>
              <a:rPr lang="it-IT" altLang="it-IT" sz="2400" dirty="0" smtClean="0">
                <a:solidFill>
                  <a:srgbClr val="7030A0"/>
                </a:solidFill>
              </a:rPr>
              <a:t>Una giovane donna ricoverata per sospetto tumore al seno</a:t>
            </a:r>
            <a:endParaRPr lang="it-IT" altLang="it-IT" sz="2800" dirty="0" smtClean="0"/>
          </a:p>
        </p:txBody>
      </p:sp>
      <p:sp>
        <p:nvSpPr>
          <p:cNvPr id="40963" name="Segnaposto contenuto 5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440717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«Ieri, dopo la partenza di mio marito mi sono sentita </a:t>
            </a:r>
            <a:r>
              <a:rPr lang="it-IT" altLang="it-IT" sz="2800" dirty="0"/>
              <a:t>p</a:t>
            </a:r>
            <a:r>
              <a:rPr lang="it-IT" altLang="it-IT" sz="2800" dirty="0" smtClean="0"/>
              <a:t>ersa, come dire... come un pesce fuori d'acqua, e molto insicura. Non ho potuto fare a  meno di immergermi nei miei pensieri, che mi hanno ulteriormente turbata e preoccupata. </a:t>
            </a:r>
          </a:p>
        </p:txBody>
      </p:sp>
      <p:pic>
        <p:nvPicPr>
          <p:cNvPr id="40964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5132" y="3128789"/>
            <a:ext cx="3892295" cy="2171874"/>
          </a:xfrm>
        </p:spPr>
      </p:pic>
    </p:spTree>
    <p:extLst>
      <p:ext uri="{BB962C8B-B14F-4D97-AF65-F5344CB8AC3E}">
        <p14:creationId xmlns:p14="http://schemas.microsoft.com/office/powerpoint/2010/main" val="39716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contenuto 2"/>
          <p:cNvSpPr>
            <a:spLocks noGrp="1"/>
          </p:cNvSpPr>
          <p:nvPr>
            <p:ph idx="1"/>
          </p:nvPr>
        </p:nvSpPr>
        <p:spPr>
          <a:xfrm>
            <a:off x="631633" y="828790"/>
            <a:ext cx="10972800" cy="564991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Capirà,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nel giro di poche settimane,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trovarmi alle prese con ciò che significa morte o vita,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è significato per me passare dal sole di giornate piene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   tra scuola e casa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   alla </a:t>
            </a:r>
            <a:r>
              <a:rPr lang="it-IT" altLang="it-IT" sz="2800" dirty="0" smtClean="0">
                <a:solidFill>
                  <a:srgbClr val="C00000"/>
                </a:solidFill>
              </a:rPr>
              <a:t>nebbia</a:t>
            </a:r>
            <a:r>
              <a:rPr lang="it-IT" altLang="it-IT" sz="2800" dirty="0" smtClean="0"/>
              <a:t>, sì,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così come l'abbiamo avuta sull'autostrada, </a:t>
            </a:r>
          </a:p>
          <a:p>
            <a:pPr marL="0" indent="0" algn="ctr">
              <a:buFont typeface="Arial" charset="0"/>
              <a:buNone/>
            </a:pPr>
            <a:r>
              <a:rPr lang="it-IT" altLang="it-IT" sz="2800" dirty="0" smtClean="0"/>
              <a:t>dove tutto poteva succedere». </a:t>
            </a:r>
          </a:p>
        </p:txBody>
      </p:sp>
    </p:spTree>
    <p:extLst>
      <p:ext uri="{BB962C8B-B14F-4D97-AF65-F5344CB8AC3E}">
        <p14:creationId xmlns:p14="http://schemas.microsoft.com/office/powerpoint/2010/main" val="36197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i="1" dirty="0" smtClean="0">
                <a:solidFill>
                  <a:srgbClr val="C00000"/>
                </a:solidFill>
              </a:rPr>
              <a:t>LO SCONFORTO…</a:t>
            </a:r>
            <a:br>
              <a:rPr lang="it-IT" altLang="it-IT" i="1" dirty="0" smtClean="0">
                <a:solidFill>
                  <a:srgbClr val="C00000"/>
                </a:solidFill>
              </a:rPr>
            </a:br>
            <a:r>
              <a:rPr lang="it-IT" altLang="it-IT" sz="2800" i="1" dirty="0" smtClean="0">
                <a:solidFill>
                  <a:schemeClr val="tx1"/>
                </a:solidFill>
              </a:rPr>
              <a:t>Un’anziana signora malata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506818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it-IT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/>
              <a:t>(</a:t>
            </a:r>
            <a:r>
              <a:rPr lang="it-IT" sz="2800" dirty="0"/>
              <a:t>Molto agitata). </a:t>
            </a:r>
            <a:r>
              <a:rPr lang="it-IT" sz="2800" dirty="0" smtClean="0"/>
              <a:t>E’ </a:t>
            </a:r>
            <a:r>
              <a:rPr lang="it-IT" sz="2800" dirty="0"/>
              <a:t>così. Le sto dicendo che io sono vecchia e che i </a:t>
            </a:r>
            <a:r>
              <a:rPr lang="it-IT" sz="2800" dirty="0" smtClean="0"/>
              <a:t>vecchi debbono </a:t>
            </a:r>
            <a:r>
              <a:rPr lang="it-IT" sz="2800" dirty="0"/>
              <a:t>andarsene e lasciare che i giovani avanzino. </a:t>
            </a:r>
            <a:endParaRPr lang="it-IT" sz="2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/>
              <a:t>Il </a:t>
            </a:r>
            <a:r>
              <a:rPr lang="it-IT" sz="2800" dirty="0"/>
              <a:t>Signore dovrebbe  </a:t>
            </a:r>
            <a:r>
              <a:rPr lang="it-IT" sz="2800" dirty="0" smtClean="0"/>
              <a:t>prendermi</a:t>
            </a:r>
            <a:r>
              <a:rPr lang="it-IT" sz="2800" dirty="0"/>
              <a:t>. </a:t>
            </a:r>
            <a:endParaRPr lang="it-IT" sz="28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it-IT" sz="2800" dirty="0" smtClean="0"/>
              <a:t>Che </a:t>
            </a:r>
            <a:r>
              <a:rPr lang="it-IT" sz="2800" dirty="0"/>
              <a:t>altro c'è da dire?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43012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473" y="2633030"/>
            <a:ext cx="3870292" cy="1702929"/>
          </a:xfrm>
        </p:spPr>
      </p:pic>
    </p:spTree>
    <p:extLst>
      <p:ext uri="{BB962C8B-B14F-4D97-AF65-F5344CB8AC3E}">
        <p14:creationId xmlns:p14="http://schemas.microsoft.com/office/powerpoint/2010/main" val="39705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La tentazione è disperarsi, </a:t>
            </a:r>
            <a:br>
              <a:rPr lang="it-IT" dirty="0" smtClean="0"/>
            </a:br>
            <a:r>
              <a:rPr lang="it-IT" dirty="0" smtClean="0"/>
              <a:t>lasciarsi andare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Le onde d’urto emotive, </a:t>
            </a:r>
          </a:p>
          <a:p>
            <a:pPr marL="0" indent="0" algn="ctr">
              <a:buNone/>
            </a:pPr>
            <a:r>
              <a:rPr lang="it-IT" sz="2800" dirty="0" smtClean="0"/>
              <a:t>anche molto forti, </a:t>
            </a:r>
          </a:p>
          <a:p>
            <a:pPr marL="0" indent="0" algn="ctr">
              <a:buNone/>
            </a:pPr>
            <a:r>
              <a:rPr lang="it-IT" sz="2800" dirty="0" smtClean="0"/>
              <a:t>sembrano a volte avere la meglio sul malato ma ciò</a:t>
            </a:r>
          </a:p>
          <a:p>
            <a:pPr marL="0" indent="0" algn="ctr">
              <a:buNone/>
            </a:pPr>
            <a:r>
              <a:rPr lang="it-IT" sz="2800" dirty="0" smtClean="0"/>
              <a:t> che, più o meno apparentemente,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rimane è la speranza</a:t>
            </a:r>
            <a:r>
              <a:rPr lang="it-IT" sz="2800" dirty="0" smtClean="0"/>
              <a:t>: </a:t>
            </a:r>
          </a:p>
          <a:p>
            <a:pPr marL="0" indent="0" algn="ctr">
              <a:buNone/>
            </a:pPr>
            <a:r>
              <a:rPr lang="it-IT" sz="2800" dirty="0" smtClean="0"/>
              <a:t>il senso di una fiduciosa attesa </a:t>
            </a:r>
          </a:p>
          <a:p>
            <a:pPr marL="0" indent="0" algn="ctr">
              <a:buNone/>
            </a:pPr>
            <a:r>
              <a:rPr lang="it-IT" sz="2800" dirty="0" smtClean="0"/>
              <a:t>che qualcosa cambierà la situazione.</a:t>
            </a:r>
            <a:endParaRPr lang="it-IT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58" y="54407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0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2136" y="1590222"/>
            <a:ext cx="100326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Una ricerca: </a:t>
            </a:r>
            <a:br>
              <a:rPr lang="it-IT" dirty="0" smtClean="0"/>
            </a:br>
            <a:r>
              <a:rPr lang="it-IT" sz="3600" b="1" dirty="0" smtClean="0">
                <a:solidFill>
                  <a:srgbClr val="C00000"/>
                </a:solidFill>
              </a:rPr>
              <a:t>«La </a:t>
            </a:r>
            <a:r>
              <a:rPr lang="it-IT" sz="3600" b="1" dirty="0">
                <a:solidFill>
                  <a:srgbClr val="C00000"/>
                </a:solidFill>
              </a:rPr>
              <a:t>speranza nel paziente malato di cancro: </a:t>
            </a:r>
            <a:r>
              <a:rPr lang="it-IT" sz="3600" b="1" dirty="0" smtClean="0">
                <a:solidFill>
                  <a:srgbClr val="C00000"/>
                </a:solidFill>
              </a:rPr>
              <a:t/>
            </a:r>
            <a:br>
              <a:rPr lang="it-IT" sz="3600" b="1" dirty="0" smtClean="0">
                <a:solidFill>
                  <a:srgbClr val="C00000"/>
                </a:solidFill>
              </a:rPr>
            </a:br>
            <a:r>
              <a:rPr lang="it-IT" sz="3600" b="1" dirty="0" smtClean="0">
                <a:solidFill>
                  <a:srgbClr val="C00000"/>
                </a:solidFill>
              </a:rPr>
              <a:t>il </a:t>
            </a:r>
            <a:r>
              <a:rPr lang="it-IT" sz="3600" b="1" dirty="0">
                <a:solidFill>
                  <a:srgbClr val="C00000"/>
                </a:solidFill>
              </a:rPr>
              <a:t>dominio relazionale </a:t>
            </a:r>
            <a:r>
              <a:rPr lang="it-IT" sz="3600" b="1" dirty="0" smtClean="0">
                <a:solidFill>
                  <a:srgbClr val="C00000"/>
                </a:solidFill>
              </a:rPr>
              <a:t/>
            </a:r>
            <a:br>
              <a:rPr lang="it-IT" sz="3600" b="1" dirty="0" smtClean="0">
                <a:solidFill>
                  <a:srgbClr val="C00000"/>
                </a:solidFill>
              </a:rPr>
            </a:br>
            <a:r>
              <a:rPr lang="it-IT" sz="3600" b="1" dirty="0" smtClean="0">
                <a:solidFill>
                  <a:srgbClr val="C00000"/>
                </a:solidFill>
              </a:rPr>
              <a:t>come </a:t>
            </a:r>
            <a:r>
              <a:rPr lang="it-IT" sz="3600" b="1" dirty="0">
                <a:solidFill>
                  <a:srgbClr val="C00000"/>
                </a:solidFill>
              </a:rPr>
              <a:t>un fattore cruciale</a:t>
            </a:r>
            <a:r>
              <a:rPr lang="it-IT" sz="3600" b="1" dirty="0" smtClean="0">
                <a:solidFill>
                  <a:srgbClr val="C00000"/>
                </a:solidFill>
              </a:rPr>
              <a:t>» </a:t>
            </a:r>
            <a:r>
              <a:rPr lang="it-IT" sz="3600" b="1" dirty="0"/>
              <a:t/>
            </a:r>
            <a:br>
              <a:rPr lang="it-IT" sz="3600" b="1" dirty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1455" y="2478795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La speranza ha un ruolo importante </a:t>
            </a:r>
          </a:p>
          <a:p>
            <a:pPr marL="0" indent="0" algn="ctr">
              <a:buNone/>
            </a:pPr>
            <a:r>
              <a:rPr lang="it-IT" sz="2800" dirty="0" smtClean="0"/>
              <a:t>nella vita del malato </a:t>
            </a:r>
          </a:p>
          <a:p>
            <a:pPr marL="0" indent="0" algn="ctr">
              <a:buNone/>
            </a:pPr>
            <a:r>
              <a:rPr lang="it-IT" sz="2800" dirty="0" smtClean="0"/>
              <a:t>e nella sua capacità di lottare </a:t>
            </a:r>
          </a:p>
          <a:p>
            <a:pPr marL="0" indent="0" algn="ctr">
              <a:buNone/>
            </a:pPr>
            <a:r>
              <a:rPr lang="it-IT" sz="2800" dirty="0" smtClean="0"/>
              <a:t>per la guarigione: </a:t>
            </a:r>
          </a:p>
          <a:p>
            <a:pPr marL="0" indent="0" algn="ctr">
              <a:buNone/>
            </a:pPr>
            <a:r>
              <a:rPr lang="it-IT" sz="2800" dirty="0" smtClean="0"/>
              <a:t>lo afferma questa ricerca pubblicata </a:t>
            </a:r>
          </a:p>
          <a:p>
            <a:pPr marL="0" indent="0" algn="ctr">
              <a:buNone/>
            </a:pPr>
            <a:r>
              <a:rPr lang="it-IT" sz="2800" dirty="0" smtClean="0"/>
              <a:t>a inizio estate su Tumori Journal.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008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8294" y="947450"/>
            <a:ext cx="9169706" cy="5376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Sforzi per umanizzare le cure mediche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sono </a:t>
            </a:r>
            <a:r>
              <a:rPr lang="it-IT" sz="2800" dirty="0"/>
              <a:t>stati fatti in parecchi istituti oncologici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nello </a:t>
            </a:r>
            <a:r>
              <a:rPr lang="it-IT" sz="2800" dirty="0">
                <a:solidFill>
                  <a:srgbClr val="C00000"/>
                </a:solidFill>
              </a:rPr>
              <a:t>sforzo di agire in modo olistico </a:t>
            </a:r>
            <a:r>
              <a:rPr lang="it-IT" sz="2800" dirty="0"/>
              <a:t>con i </a:t>
            </a:r>
            <a:r>
              <a:rPr lang="it-IT" sz="2800" dirty="0" smtClean="0"/>
              <a:t>problemi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clinici, psicologici e sociali dei pazienti.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Problemi </a:t>
            </a:r>
            <a:r>
              <a:rPr lang="it-IT" sz="2800" dirty="0"/>
              <a:t>spirituali e religiosi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possono </a:t>
            </a:r>
            <a:r>
              <a:rPr lang="it-IT" sz="2800" dirty="0"/>
              <a:t>essere inclusi anch’essi</a:t>
            </a:r>
            <a:r>
              <a:rPr lang="it-IT" sz="2800" dirty="0" smtClean="0"/>
              <a:t>.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77598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380496"/>
            <a:ext cx="9144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/>
              <a:t>Una correlazione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tra </a:t>
            </a:r>
            <a:r>
              <a:rPr lang="it-IT" sz="2800" dirty="0">
                <a:solidFill>
                  <a:srgbClr val="C00000"/>
                </a:solidFill>
              </a:rPr>
              <a:t>speranza e </a:t>
            </a:r>
            <a:r>
              <a:rPr lang="it-IT" sz="2800" dirty="0" smtClean="0">
                <a:solidFill>
                  <a:srgbClr val="C00000"/>
                </a:solidFill>
              </a:rPr>
              <a:t>qualità </a:t>
            </a:r>
            <a:r>
              <a:rPr lang="it-IT" sz="2800" dirty="0">
                <a:solidFill>
                  <a:srgbClr val="C00000"/>
                </a:solidFill>
              </a:rPr>
              <a:t>della vita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è </a:t>
            </a:r>
            <a:r>
              <a:rPr lang="it-IT" sz="2800" dirty="0"/>
              <a:t>stata riscontrata,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/>
              <a:t>la speranza è stata inclusa tra gli aspetti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della </a:t>
            </a:r>
            <a:r>
              <a:rPr lang="it-IT" sz="2800" dirty="0"/>
              <a:t>qualità della vita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misurati </a:t>
            </a:r>
            <a:r>
              <a:rPr lang="it-IT" sz="2800" dirty="0"/>
              <a:t>nei pazienti con varie neoplasie.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3735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8068" y="744052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La ricerca ha </a:t>
            </a:r>
            <a:r>
              <a:rPr lang="it-IT" sz="2800" dirty="0"/>
              <a:t>investigato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«cosa </a:t>
            </a:r>
            <a:r>
              <a:rPr lang="it-IT" sz="2800" dirty="0">
                <a:solidFill>
                  <a:srgbClr val="C00000"/>
                </a:solidFill>
              </a:rPr>
              <a:t>e come i pazienti </a:t>
            </a:r>
            <a:r>
              <a:rPr lang="it-IT" sz="2800" dirty="0" smtClean="0">
                <a:solidFill>
                  <a:srgbClr val="C00000"/>
                </a:solidFill>
              </a:rPr>
              <a:t>sperano» </a:t>
            </a:r>
          </a:p>
          <a:p>
            <a:pPr marL="0" indent="0" algn="ctr">
              <a:buNone/>
            </a:pPr>
            <a:r>
              <a:rPr lang="it-IT" sz="2800" dirty="0" smtClean="0"/>
              <a:t>in </a:t>
            </a:r>
            <a:r>
              <a:rPr lang="it-IT" sz="2800" dirty="0"/>
              <a:t>un gruppo di pazienti </a:t>
            </a:r>
            <a:r>
              <a:rPr lang="it-IT" sz="2800" dirty="0" smtClean="0">
                <a:solidFill>
                  <a:srgbClr val="C00000"/>
                </a:solidFill>
              </a:rPr>
              <a:t>(320) </a:t>
            </a:r>
          </a:p>
          <a:p>
            <a:pPr marL="0" indent="0" algn="ctr">
              <a:buNone/>
            </a:pPr>
            <a:r>
              <a:rPr lang="it-IT" sz="2800" dirty="0" smtClean="0"/>
              <a:t>affetti </a:t>
            </a:r>
            <a:r>
              <a:rPr lang="it-IT" sz="2800" dirty="0"/>
              <a:t>da cancro intervistati in un </a:t>
            </a:r>
            <a:r>
              <a:rPr lang="it-IT" sz="2800" dirty="0" smtClean="0"/>
              <a:t>giorno normale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presso l’Istituto Nazione Tumori a Milano,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centro </a:t>
            </a:r>
            <a:r>
              <a:rPr lang="it-IT" sz="2800" dirty="0"/>
              <a:t>oncologico referente per i pazienti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di </a:t>
            </a:r>
            <a:r>
              <a:rPr lang="it-IT" sz="2800" dirty="0"/>
              <a:t>tutta Italia.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15" y="47388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9084" y="711001"/>
            <a:ext cx="9144000" cy="5579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Per investigare la speranza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in </a:t>
            </a:r>
            <a:r>
              <a:rPr lang="it-IT" sz="2800" dirty="0"/>
              <a:t>una prospettiva integrata,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lo </a:t>
            </a:r>
            <a:r>
              <a:rPr lang="it-IT" sz="2800" dirty="0"/>
              <a:t>studio </a:t>
            </a:r>
            <a:r>
              <a:rPr lang="it-IT" sz="2800" dirty="0" smtClean="0"/>
              <a:t>contava </a:t>
            </a:r>
            <a:r>
              <a:rPr lang="it-IT" sz="2800" dirty="0"/>
              <a:t>sull’uso di </a:t>
            </a:r>
            <a:r>
              <a:rPr lang="it-IT" sz="2800" dirty="0">
                <a:solidFill>
                  <a:srgbClr val="C00000"/>
                </a:solidFill>
              </a:rPr>
              <a:t>un questionario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autogestito </a:t>
            </a:r>
            <a:r>
              <a:rPr lang="it-IT" sz="2800" dirty="0">
                <a:solidFill>
                  <a:srgbClr val="C00000"/>
                </a:solidFill>
              </a:rPr>
              <a:t>sviluppato da un team </a:t>
            </a:r>
            <a:r>
              <a:rPr lang="it-IT" sz="2800" dirty="0"/>
              <a:t>di medici, </a:t>
            </a:r>
            <a:r>
              <a:rPr lang="it-IT" sz="2800" dirty="0" smtClean="0"/>
              <a:t>statisti,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e cappellani operanti in diversi </a:t>
            </a:r>
            <a:r>
              <a:rPr lang="it-IT" sz="2800" dirty="0" smtClean="0"/>
              <a:t>ambienti</a:t>
            </a:r>
            <a:r>
              <a:rPr lang="it-IT" sz="2800" dirty="0"/>
              <a:t>.</a:t>
            </a:r>
            <a:endParaRPr lang="it-IT" sz="28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1" y="4388558"/>
            <a:ext cx="28575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7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8294" y="947451"/>
            <a:ext cx="9169706" cy="5068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Una </a:t>
            </a:r>
            <a:r>
              <a:rPr lang="it-IT" sz="2800" dirty="0" smtClean="0"/>
              <a:t>serie </a:t>
            </a:r>
            <a:r>
              <a:rPr lang="it-IT" sz="2800" dirty="0"/>
              <a:t>di domande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è </a:t>
            </a:r>
            <a:r>
              <a:rPr lang="it-IT" sz="2800" dirty="0"/>
              <a:t>stata preparata per mettere in luce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i </a:t>
            </a:r>
            <a:r>
              <a:rPr lang="it-IT" sz="2800" dirty="0">
                <a:solidFill>
                  <a:srgbClr val="C00000"/>
                </a:solidFill>
              </a:rPr>
              <a:t>vari </a:t>
            </a:r>
            <a:r>
              <a:rPr lang="it-IT" sz="2800" dirty="0" smtClean="0">
                <a:solidFill>
                  <a:srgbClr val="C00000"/>
                </a:solidFill>
              </a:rPr>
              <a:t>aspetti  </a:t>
            </a:r>
            <a:r>
              <a:rPr lang="it-IT" sz="2800" dirty="0">
                <a:solidFill>
                  <a:srgbClr val="C00000"/>
                </a:solidFill>
              </a:rPr>
              <a:t>della speranza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da </a:t>
            </a:r>
            <a:r>
              <a:rPr lang="it-IT" sz="2800" dirty="0"/>
              <a:t>quello medico, psicologico,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spirituale e la dimensione </a:t>
            </a:r>
            <a:r>
              <a:rPr lang="it-IT" sz="2800" dirty="0"/>
              <a:t>religiosa. </a:t>
            </a:r>
            <a:endParaRPr lang="it-IT" sz="2800" dirty="0" smtClean="0"/>
          </a:p>
          <a:p>
            <a:pPr marL="0" indent="0" algn="ctr">
              <a:buNone/>
            </a:pPr>
            <a:endParaRPr lang="it-IT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474971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882" y="-9536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Perché gli uomini non rinunciano a sperare?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272862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Il nostro pensiero è fatto di speranza </a:t>
            </a:r>
          </a:p>
          <a:p>
            <a:pPr marL="0" indent="0" algn="ctr">
              <a:buNone/>
            </a:pPr>
            <a:r>
              <a:rPr lang="it-IT" sz="2800" dirty="0" smtClean="0"/>
              <a:t>perché noi valutiamo il nostro futuro ogni minuto anche soltanto per il minuto successivo </a:t>
            </a:r>
          </a:p>
          <a:p>
            <a:pPr marL="0" indent="0" algn="ctr">
              <a:buNone/>
            </a:pPr>
            <a:r>
              <a:rPr lang="it-IT" sz="2800" dirty="0" smtClean="0"/>
              <a:t>e desideriamo che sia un futuro positivo. </a:t>
            </a:r>
          </a:p>
          <a:p>
            <a:pPr marL="0" indent="0" algn="ctr">
              <a:buNone/>
            </a:pPr>
            <a:r>
              <a:rPr lang="it-IT" sz="2800" dirty="0" smtClean="0"/>
              <a:t>Dunque la speranza ha una base logica </a:t>
            </a:r>
          </a:p>
          <a:p>
            <a:pPr marL="0" indent="0" algn="ctr">
              <a:buNone/>
            </a:pPr>
            <a:r>
              <a:rPr lang="it-IT" sz="2800" dirty="0" smtClean="0"/>
              <a:t>che ci proietta nel futuro.</a:t>
            </a: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7" y="4955238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12984" y="898288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In tutto, 320 pazienti sono stati analizzati,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185 </a:t>
            </a:r>
            <a:r>
              <a:rPr lang="it-IT" sz="2800" dirty="0"/>
              <a:t>di loro erano ricoverati (57,8%)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/>
              <a:t>135 era pazienti ambulatoriali (42,2%).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Il </a:t>
            </a:r>
            <a:r>
              <a:rPr lang="it-IT" sz="2800" dirty="0"/>
              <a:t>tasso di risposta è stato del 63,1% per i ricoverati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/>
              <a:t>24,5% per i pazienti ambulatoriali.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77" y="453217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8294" y="1123720"/>
            <a:ext cx="9169706" cy="4891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L’analisi </a:t>
            </a:r>
            <a:r>
              <a:rPr lang="it-IT" sz="2800" dirty="0" err="1" smtClean="0"/>
              <a:t>univariabile</a:t>
            </a:r>
            <a:r>
              <a:rPr lang="it-IT" sz="2800" dirty="0" smtClean="0"/>
              <a:t> dei dati </a:t>
            </a:r>
            <a:r>
              <a:rPr lang="it-IT" sz="2800" dirty="0"/>
              <a:t>ha mostrato che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quasi </a:t>
            </a:r>
            <a:r>
              <a:rPr lang="it-IT" sz="2800" dirty="0"/>
              <a:t>tutti i </a:t>
            </a:r>
            <a:r>
              <a:rPr lang="it-IT" sz="2800" dirty="0" smtClean="0"/>
              <a:t>fattori </a:t>
            </a:r>
            <a:r>
              <a:rPr lang="it-IT" sz="2800" dirty="0"/>
              <a:t>legati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alle </a:t>
            </a:r>
            <a:r>
              <a:rPr lang="it-IT" sz="2800" dirty="0">
                <a:solidFill>
                  <a:srgbClr val="C00000"/>
                </a:solidFill>
              </a:rPr>
              <a:t>relazioni con altre persone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hanno </a:t>
            </a:r>
            <a:r>
              <a:rPr lang="it-IT" sz="2800" dirty="0"/>
              <a:t>un’influenza significativa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nel </a:t>
            </a:r>
            <a:r>
              <a:rPr lang="it-IT" sz="2800" dirty="0">
                <a:solidFill>
                  <a:srgbClr val="C00000"/>
                </a:solidFill>
              </a:rPr>
              <a:t>grado di speranza del paziente</a:t>
            </a:r>
            <a:r>
              <a:rPr lang="it-IT" sz="2800" dirty="0"/>
              <a:t>. </a:t>
            </a:r>
            <a:endParaRPr lang="it-IT" sz="28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2" y="45017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578799"/>
            <a:ext cx="9144000" cy="4114800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Più i pazienti condividono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le </a:t>
            </a:r>
            <a:r>
              <a:rPr lang="it-IT" sz="2800" dirty="0">
                <a:solidFill>
                  <a:prstClr val="black"/>
                </a:solidFill>
              </a:rPr>
              <a:t>loro esperienze </a:t>
            </a:r>
            <a:r>
              <a:rPr lang="it-IT" sz="2800" dirty="0" smtClean="0">
                <a:solidFill>
                  <a:prstClr val="black"/>
                </a:solidFill>
              </a:rPr>
              <a:t>e </a:t>
            </a:r>
            <a:r>
              <a:rPr lang="it-IT" sz="2800" dirty="0">
                <a:solidFill>
                  <a:prstClr val="black"/>
                </a:solidFill>
              </a:rPr>
              <a:t>sofferenze con altri,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più </a:t>
            </a:r>
            <a:r>
              <a:rPr lang="it-IT" sz="2800" dirty="0">
                <a:solidFill>
                  <a:prstClr val="black"/>
                </a:solidFill>
              </a:rPr>
              <a:t>speranzosi sono.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Pazienti </a:t>
            </a:r>
            <a:r>
              <a:rPr lang="it-IT" sz="2800" dirty="0">
                <a:solidFill>
                  <a:prstClr val="black"/>
                </a:solidFill>
              </a:rPr>
              <a:t>che percepiscono gli altri positivamente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e </a:t>
            </a:r>
            <a:r>
              <a:rPr lang="it-IT" sz="2800" dirty="0">
                <a:solidFill>
                  <a:srgbClr val="C00000"/>
                </a:solidFill>
              </a:rPr>
              <a:t>non si sentono come un peso o un problema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per </a:t>
            </a:r>
            <a:r>
              <a:rPr lang="it-IT" sz="2800" dirty="0">
                <a:solidFill>
                  <a:prstClr val="black"/>
                </a:solidFill>
              </a:rPr>
              <a:t>le persone attorno a loro erano </a:t>
            </a:r>
            <a:r>
              <a:rPr lang="it-IT" sz="2800" dirty="0">
                <a:solidFill>
                  <a:srgbClr val="C00000"/>
                </a:solidFill>
              </a:rPr>
              <a:t>più </a:t>
            </a:r>
            <a:r>
              <a:rPr lang="it-IT" sz="2800" dirty="0" smtClean="0">
                <a:solidFill>
                  <a:srgbClr val="C00000"/>
                </a:solidFill>
              </a:rPr>
              <a:t>speranzosi</a:t>
            </a:r>
            <a:r>
              <a:rPr lang="it-IT" sz="2800" dirty="0" smtClean="0">
                <a:solidFill>
                  <a:prstClr val="black"/>
                </a:solidFill>
              </a:rPr>
              <a:t>. </a:t>
            </a:r>
            <a:endParaRPr lang="it-IT" sz="2800" dirty="0">
              <a:solidFill>
                <a:prstClr val="black"/>
              </a:solidFill>
            </a:endParaRP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816208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145754"/>
            <a:ext cx="9144000" cy="486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rgbClr val="C00000"/>
                </a:solidFill>
              </a:rPr>
              <a:t>Un forte grado di speranza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è </a:t>
            </a:r>
            <a:r>
              <a:rPr lang="it-IT" sz="2800" dirty="0"/>
              <a:t>stato anche associato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con </a:t>
            </a:r>
            <a:r>
              <a:rPr lang="it-IT" sz="2800" dirty="0"/>
              <a:t>un </a:t>
            </a:r>
            <a:r>
              <a:rPr lang="it-IT" sz="2800" dirty="0">
                <a:solidFill>
                  <a:srgbClr val="C00000"/>
                </a:solidFill>
              </a:rPr>
              <a:t>forte grado di fiducia in altre persone</a:t>
            </a:r>
            <a:r>
              <a:rPr lang="it-IT" sz="2800" dirty="0"/>
              <a:t>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incluso </a:t>
            </a:r>
            <a:r>
              <a:rPr lang="it-IT" sz="2800" dirty="0"/>
              <a:t>amici, </a:t>
            </a:r>
            <a:r>
              <a:rPr lang="it-IT" sz="2800" dirty="0" smtClean="0"/>
              <a:t>volontari </a:t>
            </a:r>
            <a:r>
              <a:rPr lang="it-IT" sz="2800" dirty="0"/>
              <a:t>ed il cappellano,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/>
              <a:t>della </a:t>
            </a:r>
            <a:r>
              <a:rPr lang="it-IT" sz="2800" dirty="0">
                <a:solidFill>
                  <a:srgbClr val="C00000"/>
                </a:solidFill>
              </a:rPr>
              <a:t>fiducia nell’aiuto </a:t>
            </a:r>
            <a:r>
              <a:rPr lang="it-IT" sz="2800" dirty="0"/>
              <a:t>che può derivare dagli altri. </a:t>
            </a:r>
            <a:endParaRPr lang="it-I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51846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12983" y="733036"/>
            <a:ext cx="9144000" cy="4114800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Considerando la medicina come una scienza,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i </a:t>
            </a:r>
            <a:r>
              <a:rPr lang="it-IT" sz="2800" dirty="0">
                <a:solidFill>
                  <a:srgbClr val="C00000"/>
                </a:solidFill>
              </a:rPr>
              <a:t>pazienti più speranzosi </a:t>
            </a:r>
            <a:r>
              <a:rPr lang="it-IT" sz="2800" dirty="0">
                <a:solidFill>
                  <a:prstClr val="black"/>
                </a:solidFill>
              </a:rPr>
              <a:t>credevano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più </a:t>
            </a:r>
            <a:r>
              <a:rPr lang="it-IT" sz="2800" dirty="0">
                <a:solidFill>
                  <a:srgbClr val="C00000"/>
                </a:solidFill>
              </a:rPr>
              <a:t>nelle persone </a:t>
            </a:r>
            <a:r>
              <a:rPr lang="it-IT" sz="2800" dirty="0">
                <a:solidFill>
                  <a:prstClr val="black"/>
                </a:solidFill>
              </a:rPr>
              <a:t>che si occupano di loro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rispetto </a:t>
            </a:r>
            <a:r>
              <a:rPr lang="it-IT" sz="2800" dirty="0">
                <a:solidFill>
                  <a:prstClr val="black"/>
                </a:solidFill>
              </a:rPr>
              <a:t>alla medicina di per se,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nonostante </a:t>
            </a:r>
            <a:r>
              <a:rPr lang="it-IT" sz="2800" dirty="0">
                <a:solidFill>
                  <a:prstClr val="black"/>
                </a:solidFill>
              </a:rPr>
              <a:t>forte speranza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venga </a:t>
            </a:r>
            <a:r>
              <a:rPr lang="it-IT" sz="2800" dirty="0">
                <a:solidFill>
                  <a:prstClr val="black"/>
                </a:solidFill>
              </a:rPr>
              <a:t>riposta nelle terapie e cure. </a:t>
            </a:r>
            <a:endParaRPr lang="it-IT" dirty="0">
              <a:solidFill>
                <a:prstClr val="black"/>
              </a:solidFill>
            </a:endParaRP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77" y="45515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7051" y="585329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/>
              <a:t>L’analisi </a:t>
            </a:r>
            <a:r>
              <a:rPr lang="it-IT" sz="2800" dirty="0" err="1"/>
              <a:t>multivariabile</a:t>
            </a:r>
            <a:r>
              <a:rPr lang="it-IT" sz="2800" dirty="0"/>
              <a:t> ha mostrato che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le </a:t>
            </a:r>
            <a:r>
              <a:rPr lang="it-IT" sz="2800" dirty="0">
                <a:solidFill>
                  <a:srgbClr val="C00000"/>
                </a:solidFill>
              </a:rPr>
              <a:t>terapie e cure </a:t>
            </a:r>
            <a:r>
              <a:rPr lang="it-IT" sz="2800" dirty="0"/>
              <a:t>che i pazienti hanno ricevuto,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unite </a:t>
            </a:r>
            <a:r>
              <a:rPr lang="it-IT" sz="2800" dirty="0"/>
              <a:t>con la </a:t>
            </a:r>
            <a:r>
              <a:rPr lang="it-IT" sz="2800" dirty="0">
                <a:solidFill>
                  <a:srgbClr val="C00000"/>
                </a:solidFill>
              </a:rPr>
              <a:t>capacità di condividere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la </a:t>
            </a:r>
            <a:r>
              <a:rPr lang="it-IT" sz="2800" dirty="0"/>
              <a:t>loro esperienza con altri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ed </a:t>
            </a:r>
            <a:r>
              <a:rPr lang="it-IT" sz="2800" dirty="0"/>
              <a:t>avendo una </a:t>
            </a:r>
            <a:r>
              <a:rPr lang="it-IT" sz="2800" dirty="0">
                <a:solidFill>
                  <a:srgbClr val="C00000"/>
                </a:solidFill>
              </a:rPr>
              <a:t>percezione positiva delle altre persone</a:t>
            </a:r>
            <a:r>
              <a:rPr lang="it-IT" sz="2800" dirty="0" smtClean="0"/>
              <a:t>,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erano fattori che davano ai pazienti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un </a:t>
            </a:r>
            <a:r>
              <a:rPr lang="it-IT" sz="2800" dirty="0">
                <a:solidFill>
                  <a:srgbClr val="C00000"/>
                </a:solidFill>
              </a:rPr>
              <a:t>forte senso di speranza.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53" y="4700129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5585" y="958467"/>
            <a:ext cx="10961783" cy="5057156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/>
              <a:t>Un grande risultato </a:t>
            </a:r>
            <a:r>
              <a:rPr lang="it-IT" sz="2800" dirty="0" smtClean="0"/>
              <a:t>di questo studio è </a:t>
            </a:r>
            <a:r>
              <a:rPr lang="it-IT" sz="2800" dirty="0"/>
              <a:t>che 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la </a:t>
            </a:r>
            <a:r>
              <a:rPr lang="it-IT" sz="2800" dirty="0">
                <a:solidFill>
                  <a:srgbClr val="C00000"/>
                </a:solidFill>
              </a:rPr>
              <a:t>speranza nei pazienti </a:t>
            </a:r>
            <a:r>
              <a:rPr lang="it-IT" sz="2800" dirty="0"/>
              <a:t>con cancro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è </a:t>
            </a:r>
            <a:r>
              <a:rPr lang="it-IT" sz="2800" dirty="0"/>
              <a:t>correlata con il grado di fiducia </a:t>
            </a:r>
            <a:r>
              <a:rPr lang="it-IT" sz="2800" dirty="0" smtClean="0"/>
              <a:t>che </a:t>
            </a:r>
            <a:r>
              <a:rPr lang="it-IT" sz="2800" dirty="0"/>
              <a:t>loro ripongono </a:t>
            </a:r>
            <a:r>
              <a:rPr lang="it-IT" sz="2800" dirty="0" smtClean="0"/>
              <a:t>in </a:t>
            </a:r>
            <a:r>
              <a:rPr lang="it-IT" sz="2800" dirty="0"/>
              <a:t>chi li cura,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la </a:t>
            </a:r>
            <a:r>
              <a:rPr lang="it-IT" sz="2800" dirty="0"/>
              <a:t>loro capacità di condividere </a:t>
            </a:r>
            <a:r>
              <a:rPr lang="it-IT" sz="2800" dirty="0" smtClean="0"/>
              <a:t>la </a:t>
            </a:r>
            <a:r>
              <a:rPr lang="it-IT" sz="2800" dirty="0"/>
              <a:t>loro esperienza con altri,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/>
              <a:t>la loro sensazione di avere </a:t>
            </a:r>
            <a:r>
              <a:rPr lang="it-IT" sz="2800" dirty="0" smtClean="0"/>
              <a:t>mutue </a:t>
            </a:r>
            <a:r>
              <a:rPr lang="it-IT" sz="2800" dirty="0"/>
              <a:t>relazioni umane.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54" y="44577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12983" y="810154"/>
            <a:ext cx="9144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/>
              <a:t>Possiamo </a:t>
            </a:r>
            <a:r>
              <a:rPr lang="it-IT" sz="2800" dirty="0" smtClean="0"/>
              <a:t>quindi affermare </a:t>
            </a:r>
            <a:r>
              <a:rPr lang="it-IT" sz="2800" dirty="0"/>
              <a:t>che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la </a:t>
            </a:r>
            <a:r>
              <a:rPr lang="it-IT" sz="2800" dirty="0">
                <a:solidFill>
                  <a:srgbClr val="C00000"/>
                </a:solidFill>
              </a:rPr>
              <a:t>speranza è un valore</a:t>
            </a:r>
            <a:r>
              <a:rPr lang="it-IT" sz="2800" dirty="0"/>
              <a:t>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se non si traduce in </a:t>
            </a:r>
            <a:r>
              <a:rPr lang="it-IT" sz="2800" dirty="0"/>
              <a:t>un irrealistico ottimismo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che </a:t>
            </a:r>
            <a:r>
              <a:rPr lang="it-IT" sz="2800" dirty="0"/>
              <a:t>potrebbe avere origine da pazienti che </a:t>
            </a:r>
            <a:r>
              <a:rPr lang="it-IT" sz="2800" dirty="0" smtClean="0"/>
              <a:t>ricevono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informazioni non corrette o da una mancanza di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consapevolezza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60660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0101" y="997439"/>
            <a:ext cx="9144000" cy="5513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Per la maggior parte,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la </a:t>
            </a:r>
            <a:r>
              <a:rPr lang="it-IT" sz="2800" dirty="0"/>
              <a:t>speranza non coincide esclusivamente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con </a:t>
            </a:r>
            <a:r>
              <a:rPr lang="it-IT" sz="2800" dirty="0"/>
              <a:t>la fiducia in un futuro.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La </a:t>
            </a:r>
            <a:r>
              <a:rPr lang="it-IT" sz="2800" dirty="0"/>
              <a:t>speranza può essere ben legata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con </a:t>
            </a:r>
            <a:r>
              <a:rPr lang="it-IT" sz="2800" dirty="0">
                <a:solidFill>
                  <a:srgbClr val="C00000"/>
                </a:solidFill>
              </a:rPr>
              <a:t>obiettivi temporanei,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come </a:t>
            </a:r>
            <a:r>
              <a:rPr lang="it-IT" sz="2800" dirty="0"/>
              <a:t>avere un trattamento che abbia </a:t>
            </a:r>
            <a:r>
              <a:rPr lang="it-IT" sz="2800" dirty="0" smtClean="0"/>
              <a:t>successo </a:t>
            </a:r>
          </a:p>
          <a:p>
            <a:pPr marL="0" indent="0" algn="ctr">
              <a:buNone/>
            </a:pPr>
            <a:r>
              <a:rPr lang="it-IT" sz="2800" dirty="0" smtClean="0"/>
              <a:t>o </a:t>
            </a:r>
            <a:r>
              <a:rPr lang="it-IT" sz="2800" dirty="0"/>
              <a:t>ad un migliore controllo del dolore. </a:t>
            </a:r>
            <a:endParaRPr lang="it-IT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78" y="1633079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866" y="589816"/>
            <a:ext cx="9144000" cy="411480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Nella ricerca, </a:t>
            </a: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questo emergeva </a:t>
            </a:r>
            <a:r>
              <a:rPr lang="it-IT" sz="2800" dirty="0">
                <a:solidFill>
                  <a:prstClr val="black"/>
                </a:solidFill>
              </a:rPr>
              <a:t>dalle </a:t>
            </a:r>
            <a:r>
              <a:rPr lang="it-IT" sz="2800" dirty="0">
                <a:solidFill>
                  <a:srgbClr val="C00000"/>
                </a:solidFill>
              </a:rPr>
              <a:t>risposte</a:t>
            </a:r>
            <a:r>
              <a:rPr lang="it-IT" sz="2800" dirty="0">
                <a:solidFill>
                  <a:prstClr val="black"/>
                </a:solidFill>
              </a:rPr>
              <a:t> del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questionario come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Spero di stare meglio”,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Spero di non peggiorare”,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Spero mi aiuti a sentire meno dolore fisico”,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e </a:t>
            </a:r>
            <a:r>
              <a:rPr lang="it-IT" sz="2800" dirty="0">
                <a:solidFill>
                  <a:prstClr val="black"/>
                </a:solidFill>
              </a:rPr>
              <a:t>cose simili.  </a:t>
            </a: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92" y="4572287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5017" y="213113"/>
            <a:ext cx="9144000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Termini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0949" y="1713537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Il termine Speranza, in latino «</a:t>
            </a:r>
            <a:r>
              <a:rPr lang="it-IT" sz="2800" dirty="0" err="1" smtClean="0"/>
              <a:t>spes</a:t>
            </a:r>
            <a:r>
              <a:rPr lang="it-IT" sz="2800" dirty="0" smtClean="0"/>
              <a:t>», </a:t>
            </a:r>
          </a:p>
          <a:p>
            <a:pPr marL="0" indent="0" algn="ctr">
              <a:buNone/>
            </a:pPr>
            <a:r>
              <a:rPr lang="it-IT" sz="2800" dirty="0" smtClean="0"/>
              <a:t>deriva dalla parola greca «</a:t>
            </a:r>
            <a:r>
              <a:rPr lang="it-IT" sz="2800" dirty="0" err="1" smtClean="0"/>
              <a:t>elpìs</a:t>
            </a:r>
            <a:r>
              <a:rPr lang="it-IT" sz="2800" dirty="0" smtClean="0"/>
              <a:t>» che significa originariamente «desiderio». </a:t>
            </a:r>
          </a:p>
          <a:p>
            <a:pPr marL="0" indent="0" algn="ctr">
              <a:buNone/>
            </a:pPr>
            <a:r>
              <a:rPr lang="it-IT" sz="2800" dirty="0" smtClean="0"/>
              <a:t>Ora, poiché nessuno desidera il male per sé, </a:t>
            </a:r>
          </a:p>
          <a:p>
            <a:pPr marL="0" indent="0" algn="ctr">
              <a:buNone/>
            </a:pPr>
            <a:r>
              <a:rPr lang="it-IT" sz="2800" dirty="0" smtClean="0"/>
              <a:t>la speranza sin dai tempi antichi </a:t>
            </a:r>
          </a:p>
          <a:p>
            <a:pPr marL="0" indent="0" algn="ctr">
              <a:buNone/>
            </a:pPr>
            <a:r>
              <a:rPr lang="it-IT" sz="2800" dirty="0" smtClean="0"/>
              <a:t>significa tendere verso il bene.  </a:t>
            </a:r>
            <a:endParaRPr lang="it-IT" sz="2800" dirty="0"/>
          </a:p>
        </p:txBody>
      </p:sp>
      <p:pic>
        <p:nvPicPr>
          <p:cNvPr id="3074" name="Picture 2" descr="Risultati immagini per sper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806" y="488414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033" y="755069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/>
              <a:t>La speranza è un problema fondamentale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nei </a:t>
            </a:r>
            <a:r>
              <a:rPr lang="it-IT" sz="2800" dirty="0"/>
              <a:t>pazienti con cancro.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Ci </a:t>
            </a:r>
            <a:r>
              <a:rPr lang="it-IT" sz="2800" dirty="0"/>
              <a:t>sono report su come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la </a:t>
            </a:r>
            <a:r>
              <a:rPr lang="it-IT" sz="2800" dirty="0"/>
              <a:t>speranza possa </a:t>
            </a:r>
            <a:r>
              <a:rPr lang="it-IT" sz="2800" dirty="0" smtClean="0"/>
              <a:t>aumentare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la capacità del paziente di adattarsi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a </a:t>
            </a:r>
            <a:r>
              <a:rPr lang="it-IT" sz="2800" dirty="0"/>
              <a:t>gravi malattie</a:t>
            </a:r>
            <a:r>
              <a:rPr lang="it-IT" sz="2800" dirty="0" smtClean="0"/>
              <a:t>.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>
                <a:solidFill>
                  <a:srgbClr val="C00000"/>
                </a:solidFill>
              </a:rPr>
              <a:t>La speranza è importante anche per malati terminali</a:t>
            </a:r>
            <a:r>
              <a:rPr lang="it-IT" sz="2800" dirty="0"/>
              <a:t>.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4896941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8067" y="578798"/>
            <a:ext cx="9144000" cy="5788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rgbClr val="C00000"/>
                </a:solidFill>
              </a:rPr>
              <a:t>Avere speranza si è scoperto essere correlato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con </a:t>
            </a:r>
            <a:r>
              <a:rPr lang="it-IT" sz="2800" dirty="0"/>
              <a:t>una migliore tolleranza al dolore,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una </a:t>
            </a:r>
            <a:r>
              <a:rPr lang="it-IT" sz="2800" dirty="0"/>
              <a:t>migliore qualità della vita,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migliore </a:t>
            </a:r>
            <a:r>
              <a:rPr lang="it-IT" sz="2800" dirty="0"/>
              <a:t>reazione,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capacità </a:t>
            </a:r>
            <a:r>
              <a:rPr lang="it-IT" sz="2800" dirty="0"/>
              <a:t>di ripresa,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/>
              <a:t>miglior autostima,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mentre </a:t>
            </a:r>
            <a:r>
              <a:rPr lang="it-IT" sz="2800" dirty="0">
                <a:solidFill>
                  <a:srgbClr val="C00000"/>
                </a:solidFill>
              </a:rPr>
              <a:t>quelli senza speranza </a:t>
            </a:r>
            <a:r>
              <a:rPr lang="it-IT" sz="2800" dirty="0"/>
              <a:t>sono stati associati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a </a:t>
            </a:r>
            <a:r>
              <a:rPr lang="it-IT" sz="2800" dirty="0"/>
              <a:t>paura, sofferenza psicologica, deterioramento fisico</a:t>
            </a:r>
            <a:r>
              <a:rPr lang="it-IT" sz="2800" dirty="0" smtClean="0"/>
              <a:t>,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e scarso adattamento.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1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7672" y="837282"/>
            <a:ext cx="9136655" cy="5002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I </a:t>
            </a:r>
            <a:r>
              <a:rPr lang="it-IT" sz="2800" dirty="0" smtClean="0"/>
              <a:t>risultati </a:t>
            </a:r>
            <a:r>
              <a:rPr lang="it-IT" sz="2800" dirty="0"/>
              <a:t>dimostrano che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un </a:t>
            </a:r>
            <a:r>
              <a:rPr lang="it-IT" sz="2800" dirty="0">
                <a:solidFill>
                  <a:srgbClr val="C00000"/>
                </a:solidFill>
              </a:rPr>
              <a:t>significativo ammontare di speranza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ha </a:t>
            </a:r>
            <a:r>
              <a:rPr lang="it-IT" sz="2800" dirty="0"/>
              <a:t>a che vedere con </a:t>
            </a:r>
            <a:r>
              <a:rPr lang="it-IT" sz="2800" dirty="0" smtClean="0"/>
              <a:t>il sentirsi valorizzati</a:t>
            </a:r>
            <a:r>
              <a:rPr lang="it-IT" sz="2800" dirty="0"/>
              <a:t>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sentirsi </a:t>
            </a:r>
            <a:r>
              <a:rPr lang="it-IT" sz="2800" dirty="0"/>
              <a:t>amati e supportati,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non </a:t>
            </a:r>
            <a:r>
              <a:rPr lang="it-IT" sz="2800" dirty="0"/>
              <a:t>sentirsi un peso per gli altri,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non </a:t>
            </a:r>
            <a:r>
              <a:rPr lang="it-IT" sz="2800" dirty="0"/>
              <a:t>essere </a:t>
            </a:r>
            <a:r>
              <a:rPr lang="it-IT" sz="2800" dirty="0" smtClean="0"/>
              <a:t>soli. </a:t>
            </a:r>
            <a:endParaRPr lang="it-IT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79922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0328" y="892366"/>
            <a:ext cx="9147672" cy="55525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Queste sensazioni sono state rilevate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da </a:t>
            </a:r>
            <a:r>
              <a:rPr lang="it-IT" sz="2800" dirty="0">
                <a:solidFill>
                  <a:srgbClr val="C00000"/>
                </a:solidFill>
              </a:rPr>
              <a:t>diverse risposte </a:t>
            </a:r>
            <a:r>
              <a:rPr lang="it-IT" sz="2800" dirty="0">
                <a:solidFill>
                  <a:prstClr val="black"/>
                </a:solidFill>
              </a:rPr>
              <a:t>come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sapere che altri mi ricordano mi fa sentire meglio</a:t>
            </a:r>
            <a:r>
              <a:rPr lang="it-IT" sz="2800" dirty="0" smtClean="0">
                <a:solidFill>
                  <a:prstClr val="black"/>
                </a:solidFill>
              </a:rPr>
              <a:t>”,</a:t>
            </a: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“spero che i miei cari continuino a starmi vicino”,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mi sento bene quanto riesco a condividere le mie esperienze positive”,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la mia famiglia mi da un forte supporto”,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le persone che mi curano (dottori, infermieri) mi danno molta speranza”,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“</a:t>
            </a:r>
            <a:r>
              <a:rPr lang="it-IT" sz="2800" dirty="0">
                <a:solidFill>
                  <a:prstClr val="black"/>
                </a:solidFill>
              </a:rPr>
              <a:t>altre persone sono importanti per me”.  </a:t>
            </a:r>
          </a:p>
          <a:p>
            <a:pPr marL="4572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03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7899" y="611850"/>
            <a:ext cx="9144000" cy="5205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In </a:t>
            </a:r>
            <a:r>
              <a:rPr lang="it-IT" sz="2800" dirty="0"/>
              <a:t>breve,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buone </a:t>
            </a:r>
            <a:r>
              <a:rPr lang="it-IT" sz="2800" dirty="0"/>
              <a:t>relazioni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(</a:t>
            </a:r>
            <a:r>
              <a:rPr lang="it-IT" sz="2800" dirty="0"/>
              <a:t>tra pazienti, e personale medico,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/>
              <a:t>tra pazienti e loro famiglie e amici)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sono </a:t>
            </a:r>
            <a:r>
              <a:rPr lang="it-IT" sz="2800" dirty="0"/>
              <a:t>associati con una forte speranza</a:t>
            </a:r>
            <a:r>
              <a:rPr lang="it-IT" sz="2800" dirty="0" smtClean="0"/>
              <a:t>.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Nessuno </a:t>
            </a:r>
            <a:r>
              <a:rPr lang="it-IT" sz="2800" dirty="0">
                <a:solidFill>
                  <a:srgbClr val="C00000"/>
                </a:solidFill>
              </a:rPr>
              <a:t>mai spera da solo,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ma </a:t>
            </a:r>
            <a:r>
              <a:rPr lang="it-IT" sz="2800" dirty="0">
                <a:solidFill>
                  <a:srgbClr val="C00000"/>
                </a:solidFill>
              </a:rPr>
              <a:t>sempre con altri, e per altri.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44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0101" y="942355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Se le relazioni sono cruciali,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misure </a:t>
            </a:r>
            <a:r>
              <a:rPr lang="it-IT" sz="2800" dirty="0">
                <a:solidFill>
                  <a:srgbClr val="C00000"/>
                </a:solidFill>
              </a:rPr>
              <a:t>atte al rafforzamento delle relazioni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del paziente </a:t>
            </a:r>
            <a:r>
              <a:rPr lang="it-IT" sz="2800" dirty="0"/>
              <a:t>con i medici e gli infermieri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può </a:t>
            </a:r>
            <a:r>
              <a:rPr lang="it-IT" sz="2800" dirty="0"/>
              <a:t>migliore il senso di speranza nei pazienti. </a:t>
            </a:r>
            <a:endParaRPr lang="it-IT" sz="28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67" y="3734489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1628" y="1096592"/>
            <a:ext cx="8964059" cy="4114800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sz="2600" dirty="0">
                <a:solidFill>
                  <a:prstClr val="black"/>
                </a:solidFill>
              </a:rPr>
              <a:t>E’ di vitale importanza creare </a:t>
            </a:r>
            <a:r>
              <a:rPr lang="it-IT" sz="2600" dirty="0" smtClean="0">
                <a:solidFill>
                  <a:prstClr val="black"/>
                </a:solidFill>
              </a:rPr>
              <a:t>relazioni</a:t>
            </a: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per </a:t>
            </a:r>
            <a:r>
              <a:rPr lang="it-IT" sz="2600" dirty="0">
                <a:solidFill>
                  <a:srgbClr val="C00000"/>
                </a:solidFill>
              </a:rPr>
              <a:t>promuovere la fiducia e la speranza dei pazienti </a:t>
            </a:r>
            <a:endParaRPr lang="it-IT" sz="2600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per </a:t>
            </a:r>
            <a:r>
              <a:rPr lang="it-IT" sz="2600" dirty="0">
                <a:solidFill>
                  <a:prstClr val="black"/>
                </a:solidFill>
              </a:rPr>
              <a:t>ottenere una migliore relazione paziente-dottore.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Relazioni </a:t>
            </a:r>
            <a:r>
              <a:rPr lang="it-IT" sz="2600" dirty="0">
                <a:solidFill>
                  <a:prstClr val="black"/>
                </a:solidFill>
              </a:rPr>
              <a:t>e fiducia non sono statiche,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ma </a:t>
            </a:r>
            <a:r>
              <a:rPr lang="it-IT" sz="2600" dirty="0">
                <a:solidFill>
                  <a:prstClr val="black"/>
                </a:solidFill>
              </a:rPr>
              <a:t>costrutti dinamici;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la </a:t>
            </a:r>
            <a:r>
              <a:rPr lang="it-IT" sz="2600" dirty="0">
                <a:solidFill>
                  <a:prstClr val="black"/>
                </a:solidFill>
              </a:rPr>
              <a:t>fiducia non è data una volta per tutte,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ma </a:t>
            </a:r>
            <a:r>
              <a:rPr lang="it-IT" sz="2600" dirty="0">
                <a:solidFill>
                  <a:prstClr val="black"/>
                </a:solidFill>
              </a:rPr>
              <a:t>deve essere mantenuta. </a:t>
            </a: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98" y="3271376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5017" y="1008456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E’ importante </a:t>
            </a:r>
            <a:r>
              <a:rPr lang="it-IT" sz="2800" dirty="0" smtClean="0"/>
              <a:t>che si diffonda la cultura </a:t>
            </a:r>
          </a:p>
          <a:p>
            <a:pPr marL="0" indent="0" algn="ctr">
              <a:buNone/>
            </a:pPr>
            <a:r>
              <a:rPr lang="it-IT" sz="2800" dirty="0" smtClean="0"/>
              <a:t>che </a:t>
            </a:r>
            <a:r>
              <a:rPr lang="it-IT" sz="2800" dirty="0">
                <a:solidFill>
                  <a:srgbClr val="C00000"/>
                </a:solidFill>
              </a:rPr>
              <a:t>le comunicazioni e le relazioni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debbano </a:t>
            </a:r>
            <a:r>
              <a:rPr lang="it-IT" sz="2800" dirty="0">
                <a:solidFill>
                  <a:srgbClr val="C00000"/>
                </a:solidFill>
              </a:rPr>
              <a:t>essere gestite in modo appropriato</a:t>
            </a:r>
            <a:r>
              <a:rPr lang="it-IT" sz="2800" dirty="0"/>
              <a:t>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anche </a:t>
            </a:r>
            <a:r>
              <a:rPr lang="it-IT" sz="2800" dirty="0"/>
              <a:t>se ci vuole tempo e sforzo. </a:t>
            </a:r>
            <a:endParaRPr lang="it-IT" sz="2800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394558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4227" y="914400"/>
            <a:ext cx="9213773" cy="5101223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sz="2600" dirty="0">
                <a:solidFill>
                  <a:prstClr val="black"/>
                </a:solidFill>
              </a:rPr>
              <a:t>Questo concetto può essere rilevante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per </a:t>
            </a:r>
            <a:r>
              <a:rPr lang="it-IT" sz="2600" dirty="0">
                <a:solidFill>
                  <a:srgbClr val="C00000"/>
                </a:solidFill>
              </a:rPr>
              <a:t>organizzare la cura e l’allocazione di risorse</a:t>
            </a:r>
            <a:r>
              <a:rPr lang="it-IT" sz="2600" dirty="0">
                <a:solidFill>
                  <a:prstClr val="black"/>
                </a:solidFill>
              </a:rPr>
              <a:t>: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gli </a:t>
            </a:r>
            <a:r>
              <a:rPr lang="it-IT" sz="2600" dirty="0">
                <a:solidFill>
                  <a:prstClr val="black"/>
                </a:solidFill>
              </a:rPr>
              <a:t>ospedali </a:t>
            </a:r>
            <a:r>
              <a:rPr lang="it-IT" sz="2600" dirty="0" smtClean="0">
                <a:solidFill>
                  <a:prstClr val="black"/>
                </a:solidFill>
              </a:rPr>
              <a:t>dovrebbero </a:t>
            </a:r>
            <a:r>
              <a:rPr lang="it-IT" sz="2600" dirty="0">
                <a:solidFill>
                  <a:prstClr val="black"/>
                </a:solidFill>
              </a:rPr>
              <a:t>essere organizzati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in </a:t>
            </a:r>
            <a:r>
              <a:rPr lang="it-IT" sz="2600" dirty="0">
                <a:solidFill>
                  <a:prstClr val="black"/>
                </a:solidFill>
              </a:rPr>
              <a:t>modo da permettere che le relazioni si creino,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da </a:t>
            </a:r>
            <a:r>
              <a:rPr lang="it-IT" sz="2600" dirty="0">
                <a:solidFill>
                  <a:prstClr val="black"/>
                </a:solidFill>
              </a:rPr>
              <a:t>un adeguato aggiustamento del carico di lavoro </a:t>
            </a:r>
            <a:endParaRPr lang="it-IT" sz="26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600" dirty="0" smtClean="0">
                <a:solidFill>
                  <a:prstClr val="black"/>
                </a:solidFill>
              </a:rPr>
              <a:t>o </a:t>
            </a:r>
            <a:r>
              <a:rPr lang="it-IT" sz="2600" dirty="0">
                <a:solidFill>
                  <a:prstClr val="black"/>
                </a:solidFill>
              </a:rPr>
              <a:t>dal numero di rapporto tra dottori e pazienti.     </a:t>
            </a: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452116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0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Come posso aiutare il malato 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ad incontrare la speranza?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2214389"/>
            <a:ext cx="9144000" cy="380123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Considerare il malato come mistero</a:t>
            </a:r>
          </a:p>
          <a:p>
            <a:r>
              <a:rPr lang="it-IT" sz="2800" dirty="0" smtClean="0"/>
              <a:t>Dare risposta a chi chiede il motivo della propria speranza</a:t>
            </a:r>
          </a:p>
          <a:p>
            <a:r>
              <a:rPr lang="it-IT" sz="2800" dirty="0" smtClean="0"/>
              <a:t>Diventare segni di speranza</a:t>
            </a:r>
          </a:p>
          <a:p>
            <a:r>
              <a:rPr lang="it-IT" sz="2800" dirty="0" smtClean="0"/>
              <a:t>Celebrare la speranza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03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6033" y="213113"/>
            <a:ext cx="9144000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Speranza per il malato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8068" y="2692706"/>
            <a:ext cx="9144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/>
              <a:t>Guardare oltre …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oltre </a:t>
            </a:r>
            <a:r>
              <a:rPr lang="it-IT" sz="2800" dirty="0"/>
              <a:t>la malattia,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oltre </a:t>
            </a:r>
            <a:r>
              <a:rPr lang="it-IT" sz="2800" dirty="0"/>
              <a:t>la sofferenza,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oltre </a:t>
            </a:r>
            <a:r>
              <a:rPr lang="it-IT" sz="2800" dirty="0"/>
              <a:t>l’incognita del futuro: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a </a:t>
            </a:r>
            <a:r>
              <a:rPr lang="it-IT" sz="2800" dirty="0"/>
              <a:t>questo serve la speranza!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AutoShape 2" descr="Risultati immagini per malato che sorr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malato che sorr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96" y="537685"/>
            <a:ext cx="3232532" cy="215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C00000"/>
                </a:solidFill>
              </a:rPr>
              <a:t>Considerare </a:t>
            </a:r>
            <a:r>
              <a:rPr lang="it-IT" sz="3600" dirty="0">
                <a:solidFill>
                  <a:srgbClr val="C00000"/>
                </a:solidFill>
              </a:rPr>
              <a:t>la persona come mistero</a:t>
            </a: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7899" y="1949986"/>
            <a:ext cx="9144000" cy="45058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dirty="0" smtClean="0"/>
              <a:t>Nel mondo sanitario c’è la tendenza a dividere </a:t>
            </a:r>
          </a:p>
          <a:p>
            <a:pPr marL="0" indent="0" algn="ctr">
              <a:buNone/>
            </a:pPr>
            <a:r>
              <a:rPr lang="it-IT" sz="2800" dirty="0" smtClean="0"/>
              <a:t>l’essere umano in scompartimenti e </a:t>
            </a:r>
          </a:p>
          <a:p>
            <a:pPr marL="0" indent="0" algn="ctr">
              <a:buNone/>
            </a:pPr>
            <a:r>
              <a:rPr lang="it-IT" sz="2800" dirty="0" smtClean="0"/>
              <a:t>di affidare ognuno di tali scompartimenti </a:t>
            </a:r>
          </a:p>
          <a:p>
            <a:pPr marL="0" indent="0" algn="ctr">
              <a:buNone/>
            </a:pPr>
            <a:r>
              <a:rPr lang="it-IT" sz="2800" dirty="0" smtClean="0"/>
              <a:t>a diversi specialisti. </a:t>
            </a:r>
          </a:p>
        </p:txBody>
      </p:sp>
    </p:spTree>
    <p:extLst>
      <p:ext uri="{BB962C8B-B14F-4D97-AF65-F5344CB8AC3E}">
        <p14:creationId xmlns:p14="http://schemas.microsoft.com/office/powerpoint/2010/main" val="24770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0328" y="1002535"/>
            <a:ext cx="9147672" cy="5013088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sz="2800" dirty="0">
                <a:solidFill>
                  <a:srgbClr val="C00000"/>
                </a:solidFill>
              </a:rPr>
              <a:t>L’approccio globale </a:t>
            </a:r>
            <a:r>
              <a:rPr lang="it-IT" sz="2800" dirty="0">
                <a:solidFill>
                  <a:prstClr val="black"/>
                </a:solidFill>
              </a:rPr>
              <a:t>promosso dalla medicina</a:t>
            </a:r>
          </a:p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 psicosomatica costituisce un tentativo per superare</a:t>
            </a:r>
          </a:p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 questa visione limitata del malato, </a:t>
            </a:r>
          </a:p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invitando  a  considerate  quest’ultimo  </a:t>
            </a:r>
          </a:p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nella   </a:t>
            </a:r>
            <a:r>
              <a:rPr lang="it-IT" sz="2800" dirty="0">
                <a:solidFill>
                  <a:srgbClr val="C00000"/>
                </a:solidFill>
              </a:rPr>
              <a:t>totalità   delle   sue   dimensioni</a:t>
            </a:r>
            <a:r>
              <a:rPr lang="it-IT" sz="2800" dirty="0">
                <a:solidFill>
                  <a:prstClr val="black"/>
                </a:solidFill>
              </a:rPr>
              <a:t>. </a:t>
            </a:r>
          </a:p>
          <a:p>
            <a:endParaRPr lang="it-IT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24" y="4337891"/>
            <a:ext cx="2669754" cy="20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0328" y="826265"/>
            <a:ext cx="9147672" cy="5189358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Tale approccio, pero, non è completo.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Resta </a:t>
            </a:r>
            <a:r>
              <a:rPr lang="it-IT" sz="2800" dirty="0">
                <a:solidFill>
                  <a:prstClr val="black"/>
                </a:solidFill>
              </a:rPr>
              <a:t>un passo da </a:t>
            </a:r>
            <a:r>
              <a:rPr lang="it-IT" sz="2800" dirty="0" smtClean="0">
                <a:solidFill>
                  <a:prstClr val="black"/>
                </a:solidFill>
              </a:rPr>
              <a:t>compiere: </a:t>
            </a: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quello </a:t>
            </a:r>
            <a:r>
              <a:rPr lang="it-IT" sz="2800" dirty="0">
                <a:solidFill>
                  <a:prstClr val="black"/>
                </a:solidFill>
              </a:rPr>
              <a:t>che porta a vedere la persona come un </a:t>
            </a:r>
            <a:r>
              <a:rPr lang="it-IT" sz="2800" i="1" dirty="0">
                <a:solidFill>
                  <a:srgbClr val="C00000"/>
                </a:solidFill>
              </a:rPr>
              <a:t>mistero</a:t>
            </a:r>
            <a:r>
              <a:rPr lang="it-IT" sz="2800" i="1" dirty="0" smtClean="0">
                <a:solidFill>
                  <a:prstClr val="black"/>
                </a:solidFill>
              </a:rPr>
              <a:t>,</a:t>
            </a:r>
          </a:p>
          <a:p>
            <a:pPr marL="0" lvl="0" indent="0" algn="ctr">
              <a:buNone/>
            </a:pPr>
            <a:r>
              <a:rPr lang="it-IT" sz="2800" i="1" dirty="0" smtClean="0">
                <a:solidFill>
                  <a:prstClr val="black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una realtà che non può essere </a:t>
            </a:r>
            <a:r>
              <a:rPr lang="it-IT" sz="2800" dirty="0" smtClean="0">
                <a:solidFill>
                  <a:prstClr val="black"/>
                </a:solidFill>
              </a:rPr>
              <a:t>racchiusa</a:t>
            </a: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completamente entro gli schemi 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della </a:t>
            </a:r>
            <a:r>
              <a:rPr lang="it-IT" sz="2800" dirty="0">
                <a:solidFill>
                  <a:prstClr val="black"/>
                </a:solidFill>
              </a:rPr>
              <a:t>nostra comprensione. </a:t>
            </a:r>
          </a:p>
          <a:p>
            <a:endParaRPr lang="it-IT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77" y="4764680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034" y="600832"/>
            <a:ext cx="9144000" cy="57008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/>
              <a:t>Proprio per il suo carattere </a:t>
            </a:r>
            <a:r>
              <a:rPr lang="it-IT" sz="2800" i="1" dirty="0"/>
              <a:t>misterico, </a:t>
            </a:r>
            <a:endParaRPr lang="it-IT" sz="2800" i="1" dirty="0" smtClean="0"/>
          </a:p>
          <a:p>
            <a:pPr marL="0" indent="0" algn="ctr">
              <a:buNone/>
            </a:pPr>
            <a:r>
              <a:rPr lang="it-IT" sz="2800" dirty="0" smtClean="0"/>
              <a:t>la persona </a:t>
            </a:r>
            <a:r>
              <a:rPr lang="it-IT" sz="2800" dirty="0"/>
              <a:t>del malato, come ogni altra </a:t>
            </a:r>
            <a:r>
              <a:rPr lang="it-IT" sz="2800" dirty="0" smtClean="0"/>
              <a:t>persona,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è </a:t>
            </a:r>
            <a:r>
              <a:rPr lang="it-IT" sz="2800" dirty="0">
                <a:solidFill>
                  <a:srgbClr val="C00000"/>
                </a:solidFill>
              </a:rPr>
              <a:t>portatrice di valori e di risorse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/>
              <a:t>che </a:t>
            </a:r>
            <a:r>
              <a:rPr lang="it-IT" sz="2800" dirty="0"/>
              <a:t>sfuggono alla nostra osservazione,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è </a:t>
            </a:r>
            <a:r>
              <a:rPr lang="it-IT" sz="2800" dirty="0"/>
              <a:t>artefice di un progetto il cui svolgimento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segue </a:t>
            </a:r>
            <a:r>
              <a:rPr lang="it-IT" sz="2800" dirty="0"/>
              <a:t>percorsi originali,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condizionati </a:t>
            </a:r>
            <a:r>
              <a:rPr lang="it-IT" sz="2800" dirty="0"/>
              <a:t>da tanti fattori presenti e passati</a:t>
            </a:r>
            <a:r>
              <a:rPr lang="it-IT" sz="2800" dirty="0" smtClean="0"/>
              <a:t>,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radicati nelle esperienze infantili o in quelle recenti</a:t>
            </a:r>
            <a:r>
              <a:rPr lang="it-IT" sz="2800" dirty="0" smtClean="0"/>
              <a:t>,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nell’ incontro e scontro con tanti individui, </a:t>
            </a: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nella </a:t>
            </a:r>
            <a:r>
              <a:rPr lang="it-IT" sz="2800" dirty="0"/>
              <a:t>relazione con Dio. </a:t>
            </a:r>
          </a:p>
        </p:txBody>
      </p:sp>
    </p:spTree>
    <p:extLst>
      <p:ext uri="{BB962C8B-B14F-4D97-AF65-F5344CB8AC3E}">
        <p14:creationId xmlns:p14="http://schemas.microsoft.com/office/powerpoint/2010/main" val="20354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5016" y="79700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C00000"/>
                </a:solidFill>
              </a:rPr>
              <a:t>Dare </a:t>
            </a:r>
            <a:r>
              <a:rPr lang="it-IT" sz="3600" dirty="0">
                <a:solidFill>
                  <a:srgbClr val="C00000"/>
                </a:solidFill>
              </a:rPr>
              <a:t>risposta </a:t>
            </a:r>
            <a:r>
              <a:rPr lang="it-IT" sz="3600" dirty="0" smtClean="0">
                <a:solidFill>
                  <a:srgbClr val="C00000"/>
                </a:solidFill>
              </a:rPr>
              <a:t>a chi </a:t>
            </a:r>
            <a:r>
              <a:rPr lang="it-IT" sz="3600" dirty="0">
                <a:solidFill>
                  <a:srgbClr val="C00000"/>
                </a:solidFill>
              </a:rPr>
              <a:t>chiede il motivo della propria speranza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900822"/>
            <a:ext cx="9144000" cy="4621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Non è sufficiente approfondire </a:t>
            </a:r>
          </a:p>
          <a:p>
            <a:pPr marL="0" indent="0" algn="ctr">
              <a:buNone/>
            </a:pPr>
            <a:r>
              <a:rPr lang="it-IT" sz="2800" dirty="0" smtClean="0"/>
              <a:t>il significato della speranza </a:t>
            </a:r>
          </a:p>
          <a:p>
            <a:pPr marL="0" indent="0" algn="ctr">
              <a:buNone/>
            </a:pPr>
            <a:r>
              <a:rPr lang="it-IT" sz="2800" dirty="0" smtClean="0"/>
              <a:t>ancora più importante </a:t>
            </a:r>
          </a:p>
          <a:p>
            <a:pPr marL="0" indent="0" algn="ctr">
              <a:buNone/>
            </a:pPr>
            <a:r>
              <a:rPr lang="it-IT" sz="2800" dirty="0" smtClean="0"/>
              <a:t>è che </a:t>
            </a:r>
            <a:r>
              <a:rPr lang="it-IT" sz="2800" dirty="0" smtClean="0">
                <a:solidFill>
                  <a:srgbClr val="C00000"/>
                </a:solidFill>
              </a:rPr>
              <a:t>ognuno di noi ne possa fare esperienza</a:t>
            </a:r>
          </a:p>
          <a:p>
            <a:pPr marL="0" indent="0" algn="ctr">
              <a:buNone/>
            </a:pPr>
            <a:r>
              <a:rPr lang="it-IT" sz="2800" dirty="0" smtClean="0"/>
              <a:t> coltivando atteggiamenti </a:t>
            </a:r>
          </a:p>
          <a:p>
            <a:pPr marL="0" indent="0" algn="ctr">
              <a:buNone/>
            </a:pPr>
            <a:r>
              <a:rPr lang="it-IT" sz="2800" dirty="0" smtClean="0"/>
              <a:t>quali l’interiorizzazione dei valori, </a:t>
            </a:r>
          </a:p>
          <a:p>
            <a:pPr marL="0" indent="0" algn="ctr">
              <a:buNone/>
            </a:pPr>
            <a:r>
              <a:rPr lang="it-IT" sz="2800" dirty="0" smtClean="0"/>
              <a:t>la purificazioni delle attese, </a:t>
            </a:r>
          </a:p>
          <a:p>
            <a:pPr marL="0" indent="0" algn="ctr">
              <a:buNone/>
            </a:pPr>
            <a:r>
              <a:rPr lang="it-IT" sz="2800" dirty="0" smtClean="0"/>
              <a:t>aspettative fiduciose verso la vita.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024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Diventare segni di speranza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Nel </a:t>
            </a:r>
            <a:r>
              <a:rPr lang="it-IT" sz="2800" dirty="0" smtClean="0">
                <a:solidFill>
                  <a:srgbClr val="C00000"/>
                </a:solidFill>
              </a:rPr>
              <a:t>rapporto significativo </a:t>
            </a:r>
            <a:r>
              <a:rPr lang="it-IT" sz="2800" dirty="0" smtClean="0"/>
              <a:t>con le figure sanitarie,</a:t>
            </a:r>
          </a:p>
          <a:p>
            <a:pPr marL="0" indent="0" algn="ctr">
              <a:buNone/>
            </a:pPr>
            <a:r>
              <a:rPr lang="it-IT" sz="2800" dirty="0" smtClean="0"/>
              <a:t> i familiari, gli amici, i volontari </a:t>
            </a:r>
          </a:p>
          <a:p>
            <a:pPr marL="0" indent="0" algn="ctr">
              <a:buNone/>
            </a:pPr>
            <a:r>
              <a:rPr lang="it-IT" sz="2800" dirty="0" smtClean="0"/>
              <a:t>il malato può ampliare la sua speranza, </a:t>
            </a:r>
          </a:p>
          <a:p>
            <a:pPr marL="0" indent="0" algn="ctr">
              <a:buNone/>
            </a:pPr>
            <a:r>
              <a:rPr lang="it-IT" sz="2800" dirty="0" smtClean="0"/>
              <a:t>trovare significato al suo esistere, </a:t>
            </a:r>
          </a:p>
          <a:p>
            <a:pPr marL="0" indent="0" algn="ctr">
              <a:buNone/>
            </a:pPr>
            <a:r>
              <a:rPr lang="it-IT" sz="2800" dirty="0" smtClean="0"/>
              <a:t>sentirsi vivo e «visto».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506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C00000"/>
                </a:solidFill>
              </a:rPr>
              <a:t>Celebrare </a:t>
            </a:r>
            <a:r>
              <a:rPr lang="it-IT" sz="3600" dirty="0">
                <a:solidFill>
                  <a:srgbClr val="C00000"/>
                </a:solidFill>
              </a:rPr>
              <a:t>la speranza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034" y="1680484"/>
            <a:ext cx="9144000" cy="47092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La celebrazione della speranza </a:t>
            </a:r>
          </a:p>
          <a:p>
            <a:pPr marL="0" indent="0" algn="ctr">
              <a:buNone/>
            </a:pPr>
            <a:r>
              <a:rPr lang="it-IT" sz="2800" dirty="0" smtClean="0"/>
              <a:t>è un </a:t>
            </a:r>
            <a:r>
              <a:rPr lang="it-IT" sz="2800" dirty="0" smtClean="0">
                <a:solidFill>
                  <a:srgbClr val="C00000"/>
                </a:solidFill>
              </a:rPr>
              <a:t>riconoscimento della bellezza della vita </a:t>
            </a:r>
          </a:p>
          <a:p>
            <a:pPr marL="0" indent="0" algn="ctr">
              <a:buNone/>
            </a:pPr>
            <a:r>
              <a:rPr lang="it-IT" sz="2800" dirty="0" smtClean="0"/>
              <a:t>anche nei momenti difficili e drammatici, </a:t>
            </a:r>
          </a:p>
          <a:p>
            <a:pPr marL="0" indent="0" algn="ctr">
              <a:buNone/>
            </a:pPr>
            <a:r>
              <a:rPr lang="it-IT" sz="2800" dirty="0" smtClean="0"/>
              <a:t>delle relazioni umane, </a:t>
            </a:r>
          </a:p>
          <a:p>
            <a:pPr marL="0" indent="0" algn="ctr">
              <a:buNone/>
            </a:pPr>
            <a:r>
              <a:rPr lang="it-IT" sz="2800" dirty="0" smtClean="0"/>
              <a:t>della solidarietà </a:t>
            </a:r>
          </a:p>
          <a:p>
            <a:pPr marL="0" indent="0" algn="ctr">
              <a:buNone/>
            </a:pPr>
            <a:r>
              <a:rPr lang="it-IT" sz="2800" dirty="0" smtClean="0"/>
              <a:t>e della forza che aiuta </a:t>
            </a:r>
          </a:p>
          <a:p>
            <a:pPr marL="0" indent="0" algn="ctr">
              <a:buNone/>
            </a:pPr>
            <a:r>
              <a:rPr lang="it-IT" sz="2800" dirty="0" smtClean="0"/>
              <a:t>a superare ogni sorta di ostacoli, </a:t>
            </a:r>
          </a:p>
          <a:p>
            <a:pPr marL="0" indent="0" algn="ctr">
              <a:buNone/>
            </a:pPr>
            <a:r>
              <a:rPr lang="it-IT" sz="2800" dirty="0" smtClean="0"/>
              <a:t>della possibilità di cambiare le cose.</a:t>
            </a:r>
            <a:endParaRPr lang="it-IT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44" y="34840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7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7779229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Accompagnare la speranza: 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il prendersi cura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5185" y="2156210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I segni della speranza per il malato</a:t>
            </a:r>
            <a:r>
              <a:rPr lang="it-IT" sz="2800" dirty="0" smtClean="0"/>
              <a:t> </a:t>
            </a:r>
          </a:p>
          <a:p>
            <a:pPr marL="0" indent="0" algn="ctr">
              <a:buNone/>
            </a:pPr>
            <a:r>
              <a:rPr lang="it-IT" sz="2800" dirty="0" smtClean="0"/>
              <a:t>passano attraverso </a:t>
            </a:r>
            <a:r>
              <a:rPr lang="it-IT" sz="2800" dirty="0" smtClean="0">
                <a:solidFill>
                  <a:srgbClr val="C00000"/>
                </a:solidFill>
              </a:rPr>
              <a:t>i segni di un «prendersi cura» </a:t>
            </a:r>
          </a:p>
          <a:p>
            <a:pPr marL="0" indent="0" algn="ctr">
              <a:buNone/>
            </a:pPr>
            <a:r>
              <a:rPr lang="it-IT" sz="2800" dirty="0" smtClean="0"/>
              <a:t>in cui viene trasmessa una speranza, </a:t>
            </a:r>
          </a:p>
          <a:p>
            <a:pPr marL="0" indent="0" algn="ctr">
              <a:buNone/>
            </a:pPr>
            <a:r>
              <a:rPr lang="it-IT" sz="2800" dirty="0" smtClean="0"/>
              <a:t>una possibilità di crescita, </a:t>
            </a:r>
          </a:p>
          <a:p>
            <a:pPr marL="0" indent="0" algn="ctr">
              <a:buNone/>
            </a:pPr>
            <a:r>
              <a:rPr lang="it-IT" sz="2800" dirty="0" smtClean="0"/>
              <a:t>di trovare significati nuovi </a:t>
            </a:r>
          </a:p>
          <a:p>
            <a:pPr marL="0" indent="0" algn="ctr">
              <a:buNone/>
            </a:pPr>
            <a:r>
              <a:rPr lang="it-IT" sz="2800" dirty="0" smtClean="0"/>
              <a:t>e realizzazioni possibili </a:t>
            </a:r>
          </a:p>
          <a:p>
            <a:pPr marL="0" indent="0" algn="ctr">
              <a:buNone/>
            </a:pPr>
            <a:r>
              <a:rPr lang="it-IT" sz="2800" dirty="0" smtClean="0"/>
              <a:t>in qualsiasi contesto di malattia.</a:t>
            </a:r>
            <a:endParaRPr lang="it-IT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29" y="3761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35995"/>
            <a:ext cx="91440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Effetto speranza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559301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Ci sono dei fenomeni </a:t>
            </a:r>
          </a:p>
          <a:p>
            <a:pPr marL="0" indent="0" algn="ctr">
              <a:buNone/>
            </a:pPr>
            <a:r>
              <a:rPr lang="it-IT" sz="2800" dirty="0" smtClean="0"/>
              <a:t>nella relazione malato – operatore </a:t>
            </a:r>
          </a:p>
          <a:p>
            <a:pPr marL="0" indent="0" algn="ctr">
              <a:buNone/>
            </a:pPr>
            <a:r>
              <a:rPr lang="it-IT" sz="2800" dirty="0" smtClean="0"/>
              <a:t>che possono favorire </a:t>
            </a:r>
          </a:p>
          <a:p>
            <a:pPr marL="0" indent="0" algn="ctr">
              <a:buNone/>
            </a:pPr>
            <a:r>
              <a:rPr lang="it-IT" sz="2800" dirty="0" smtClean="0"/>
              <a:t>il così detto «effetto speranza»</a:t>
            </a:r>
            <a:endParaRPr lang="it-IT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4175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8916" y="135996"/>
            <a:ext cx="91440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Effetto pigmalione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7051" y="1338962"/>
            <a:ext cx="9144000" cy="534827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La «profezia che si autorealizza» </a:t>
            </a:r>
          </a:p>
          <a:p>
            <a:pPr marL="0" indent="0" algn="ctr">
              <a:buNone/>
            </a:pPr>
            <a:r>
              <a:rPr lang="it-IT" sz="2800" dirty="0" smtClean="0"/>
              <a:t>ci ricorda che le nostre attese sugli altri </a:t>
            </a:r>
          </a:p>
          <a:p>
            <a:pPr marL="0" indent="0" algn="ctr">
              <a:buNone/>
            </a:pPr>
            <a:r>
              <a:rPr lang="it-IT" sz="2800" dirty="0" smtClean="0"/>
              <a:t>vengono veicolate dalle nostre parole </a:t>
            </a:r>
          </a:p>
          <a:p>
            <a:pPr marL="0" indent="0" algn="ctr">
              <a:buNone/>
            </a:pPr>
            <a:r>
              <a:rPr lang="it-IT" sz="2800" dirty="0" smtClean="0"/>
              <a:t>che ne condizionano la realizzazione: </a:t>
            </a:r>
          </a:p>
          <a:p>
            <a:pPr marL="0" indent="0" algn="ctr">
              <a:buNone/>
            </a:pPr>
            <a:r>
              <a:rPr lang="it-IT" sz="2800" dirty="0" smtClean="0"/>
              <a:t>le nostre aspettative sugli altri e sui loro comportamenti diventano profezie che noi stessi realizziamo. </a:t>
            </a:r>
          </a:p>
          <a:p>
            <a:pPr marL="0" indent="0" algn="ctr">
              <a:buNone/>
            </a:pPr>
            <a:r>
              <a:rPr lang="it-IT" sz="2800" dirty="0" smtClean="0"/>
              <a:t>Quindi anche </a:t>
            </a:r>
            <a:r>
              <a:rPr lang="it-IT" sz="2800" dirty="0" smtClean="0">
                <a:solidFill>
                  <a:srgbClr val="C00000"/>
                </a:solidFill>
              </a:rPr>
              <a:t>le attese degli operatori sanitari, medici, famigliari e la loro fiducia </a:t>
            </a:r>
          </a:p>
          <a:p>
            <a:pPr marL="0" indent="0" algn="ctr">
              <a:buNone/>
            </a:pPr>
            <a:r>
              <a:rPr lang="it-IT" sz="2800" dirty="0" smtClean="0"/>
              <a:t>nelle possibilità del malato </a:t>
            </a:r>
          </a:p>
          <a:p>
            <a:pPr marL="0" indent="0" algn="ctr">
              <a:buNone/>
            </a:pPr>
            <a:r>
              <a:rPr lang="it-IT" sz="2800" dirty="0" smtClean="0"/>
              <a:t>agiscono spesso come fattore decisivo.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623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connessioni ….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55" y="1900238"/>
            <a:ext cx="500569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865" y="80911"/>
            <a:ext cx="91440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Effetto placebo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129642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Dalla fiducia nel farmaco </a:t>
            </a:r>
          </a:p>
          <a:p>
            <a:pPr marL="0" indent="0" algn="ctr">
              <a:buNone/>
            </a:pPr>
            <a:r>
              <a:rPr lang="it-IT" sz="2800" dirty="0" smtClean="0"/>
              <a:t>da parte del medico curante </a:t>
            </a:r>
          </a:p>
          <a:p>
            <a:pPr marL="0" indent="0" algn="ctr">
              <a:buNone/>
            </a:pPr>
            <a:r>
              <a:rPr lang="it-IT" sz="2800" dirty="0" smtClean="0"/>
              <a:t>e dalla speranza </a:t>
            </a:r>
          </a:p>
          <a:p>
            <a:pPr marL="0" indent="0" algn="ctr">
              <a:buNone/>
            </a:pPr>
            <a:r>
              <a:rPr lang="it-IT" sz="2800" dirty="0" smtClean="0"/>
              <a:t>che viene trasmessa al malato nascono, </a:t>
            </a:r>
          </a:p>
          <a:p>
            <a:pPr marL="0" indent="0" algn="ctr">
              <a:buNone/>
            </a:pPr>
            <a:r>
              <a:rPr lang="it-IT" sz="2800" dirty="0" smtClean="0"/>
              <a:t>a volte, veri e propri </a:t>
            </a:r>
            <a:r>
              <a:rPr lang="it-IT" sz="2800" dirty="0" smtClean="0">
                <a:solidFill>
                  <a:srgbClr val="C00000"/>
                </a:solidFill>
              </a:rPr>
              <a:t>effetti «miracolosi».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648889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4058" y="620689"/>
            <a:ext cx="10124501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i="1" dirty="0"/>
              <a:t>Vedi ad esempio il caso di quel medico che aveva in </a:t>
            </a:r>
            <a:r>
              <a:rPr lang="it-IT" sz="2800" i="1" dirty="0" smtClean="0"/>
              <a:t>cura un malato di asma, il quale stava attraversando un periodo critico, al quale viene somministrato un nuovo farmaco.</a:t>
            </a:r>
          </a:p>
          <a:p>
            <a:pPr marL="0" indent="0" algn="ctr">
              <a:buNone/>
            </a:pPr>
            <a:r>
              <a:rPr lang="it-IT" sz="2800" i="1" dirty="0" smtClean="0"/>
              <a:t>La situazione migliora e il medico decide di provarlo con un altro paziente e anche in questo caso annota dei miglioramenti.</a:t>
            </a:r>
          </a:p>
          <a:p>
            <a:pPr marL="0" indent="0" algn="ctr">
              <a:buNone/>
            </a:pPr>
            <a:r>
              <a:rPr lang="it-IT" sz="2800" i="1" dirty="0" smtClean="0"/>
              <a:t>A questo punto il medico decide di scrivere alla ditta farmaceutica per informarla dei risultati ma viene a sapere che per errore gli era stato inviato una sostanza non medicinale (placebo): evidentemente era stata la convinzione del medico sull’efficacia del farmaco </a:t>
            </a:r>
          </a:p>
          <a:p>
            <a:pPr marL="0" indent="0" algn="ctr">
              <a:buNone/>
            </a:pPr>
            <a:r>
              <a:rPr lang="it-IT" sz="2800" i="1" dirty="0" smtClean="0"/>
              <a:t>che ha giovato ai suoi pazienti.</a:t>
            </a:r>
            <a:endParaRPr lang="it-IT" sz="2800" i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79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699985"/>
            <a:ext cx="9144000" cy="5766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L’effetto placebo dipende molto </a:t>
            </a:r>
          </a:p>
          <a:p>
            <a:pPr marL="0" indent="0" algn="ctr">
              <a:buNone/>
            </a:pPr>
            <a:r>
              <a:rPr lang="it-IT" sz="2800" dirty="0" smtClean="0"/>
              <a:t>dalle </a:t>
            </a:r>
            <a:r>
              <a:rPr lang="it-IT" sz="2800" dirty="0" smtClean="0">
                <a:solidFill>
                  <a:srgbClr val="C00000"/>
                </a:solidFill>
              </a:rPr>
              <a:t>attes</a:t>
            </a:r>
            <a:r>
              <a:rPr lang="it-IT" sz="2800" dirty="0" smtClean="0"/>
              <a:t>e del malato e di chi lo cura, </a:t>
            </a:r>
          </a:p>
          <a:p>
            <a:pPr marL="0" indent="0" algn="ctr">
              <a:buNone/>
            </a:pPr>
            <a:r>
              <a:rPr lang="it-IT" sz="2800" dirty="0" smtClean="0"/>
              <a:t>dal </a:t>
            </a:r>
            <a:r>
              <a:rPr lang="it-IT" sz="2800" dirty="0" smtClean="0">
                <a:solidFill>
                  <a:srgbClr val="C00000"/>
                </a:solidFill>
              </a:rPr>
              <a:t>tipo di relazione </a:t>
            </a:r>
            <a:r>
              <a:rPr lang="it-IT" sz="2800" dirty="0" smtClean="0"/>
              <a:t>che viene instaurata, </a:t>
            </a:r>
          </a:p>
          <a:p>
            <a:pPr marL="0" indent="0" algn="ctr">
              <a:buNone/>
            </a:pPr>
            <a:r>
              <a:rPr lang="it-IT" sz="2800" dirty="0" smtClean="0"/>
              <a:t>dalla </a:t>
            </a:r>
            <a:r>
              <a:rPr lang="it-IT" sz="2800" dirty="0" smtClean="0">
                <a:solidFill>
                  <a:srgbClr val="C00000"/>
                </a:solidFill>
              </a:rPr>
              <a:t>fiducia</a:t>
            </a:r>
            <a:r>
              <a:rPr lang="it-IT" sz="2800" dirty="0" smtClean="0"/>
              <a:t> che ne nasce </a:t>
            </a:r>
          </a:p>
          <a:p>
            <a:pPr marL="0" indent="0" algn="ctr">
              <a:buNone/>
            </a:pPr>
            <a:r>
              <a:rPr lang="it-IT" sz="2800" dirty="0" smtClean="0"/>
              <a:t>e dal sentire di avere il controllo della situazione:</a:t>
            </a:r>
          </a:p>
          <a:p>
            <a:pPr marL="0" indent="0" algn="ctr">
              <a:buNone/>
            </a:pPr>
            <a:r>
              <a:rPr lang="it-IT" sz="2800" dirty="0" smtClean="0"/>
              <a:t> dalla </a:t>
            </a:r>
            <a:r>
              <a:rPr lang="it-IT" sz="2800" dirty="0" smtClean="0">
                <a:solidFill>
                  <a:srgbClr val="C00000"/>
                </a:solidFill>
              </a:rPr>
              <a:t>speranza che circola tra i due</a:t>
            </a:r>
            <a:r>
              <a:rPr lang="it-IT" sz="2800" dirty="0" smtClean="0"/>
              <a:t>.</a:t>
            </a:r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La fiducia nel farmaco e la speranza di guarigione</a:t>
            </a:r>
          </a:p>
          <a:p>
            <a:pPr marL="0" indent="0" algn="ctr">
              <a:buNone/>
            </a:pPr>
            <a:r>
              <a:rPr lang="it-IT" sz="2800" dirty="0" smtClean="0"/>
              <a:t> sono qualcosa di coraggioso.</a:t>
            </a:r>
            <a:endParaRPr lang="it-IT" sz="28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722" y="3886315"/>
            <a:ext cx="1409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033" y="611849"/>
            <a:ext cx="9144000" cy="60313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Nella profezia che si autorealizza </a:t>
            </a:r>
          </a:p>
          <a:p>
            <a:pPr marL="0" indent="0" algn="ctr">
              <a:buNone/>
            </a:pPr>
            <a:r>
              <a:rPr lang="it-IT" sz="2800" dirty="0" smtClean="0"/>
              <a:t>e nell’effetto placebo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è la fiducia che apre alla speranza: </a:t>
            </a:r>
          </a:p>
          <a:p>
            <a:pPr marL="0" indent="0" algn="ctr">
              <a:buNone/>
            </a:pPr>
            <a:r>
              <a:rPr lang="it-IT" sz="2800" dirty="0" smtClean="0"/>
              <a:t>la fiducia del medico nel malato </a:t>
            </a:r>
          </a:p>
          <a:p>
            <a:pPr marL="0" indent="0" algn="ctr">
              <a:buNone/>
            </a:pPr>
            <a:r>
              <a:rPr lang="it-IT" sz="2800" dirty="0" smtClean="0"/>
              <a:t>attiva le sue risorse nascoste, </a:t>
            </a:r>
          </a:p>
          <a:p>
            <a:pPr marL="0" indent="0" algn="ctr">
              <a:buNone/>
            </a:pPr>
            <a:r>
              <a:rPr lang="it-IT" sz="2800" dirty="0" smtClean="0"/>
              <a:t>per contro la fiducia del malato nel medico </a:t>
            </a:r>
          </a:p>
          <a:p>
            <a:pPr marL="0" indent="0" algn="ctr">
              <a:buNone/>
            </a:pPr>
            <a:r>
              <a:rPr lang="it-IT" sz="2800" dirty="0" smtClean="0"/>
              <a:t>e nella sua terapia ha effetti miracolosi.</a:t>
            </a:r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i="1" dirty="0" smtClean="0"/>
              <a:t>E’ la fiducia che gioca un ruolo molto importante </a:t>
            </a:r>
          </a:p>
          <a:p>
            <a:pPr marL="0" indent="0" algn="ctr">
              <a:buNone/>
            </a:pPr>
            <a:r>
              <a:rPr lang="it-IT" sz="2800" i="1" dirty="0" smtClean="0"/>
              <a:t>nella loro relazione e rende possibile </a:t>
            </a:r>
          </a:p>
          <a:p>
            <a:pPr marL="0" indent="0" algn="ctr">
              <a:buNone/>
            </a:pPr>
            <a:r>
              <a:rPr lang="it-IT" sz="2800" i="1" dirty="0" smtClean="0"/>
              <a:t>l'attesa di un futuro e cioè la speranza.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35931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6034" y="446595"/>
            <a:ext cx="9144000" cy="4698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In una </a:t>
            </a:r>
            <a:r>
              <a:rPr lang="it-IT" sz="2800" dirty="0" smtClean="0">
                <a:solidFill>
                  <a:srgbClr val="C00000"/>
                </a:solidFill>
              </a:rPr>
              <a:t>relazione di fiducia </a:t>
            </a:r>
          </a:p>
          <a:p>
            <a:pPr marL="0" indent="0" algn="ctr">
              <a:buNone/>
            </a:pPr>
            <a:r>
              <a:rPr lang="it-IT" sz="2800" dirty="0" smtClean="0"/>
              <a:t>con il medico e gli altri operatori </a:t>
            </a:r>
          </a:p>
          <a:p>
            <a:pPr marL="0" indent="0" algn="ctr">
              <a:buNone/>
            </a:pPr>
            <a:r>
              <a:rPr lang="it-IT" sz="2800" dirty="0" smtClean="0"/>
              <a:t>il malato ritrova sicurezza, fiducia </a:t>
            </a:r>
          </a:p>
          <a:p>
            <a:pPr marL="0" indent="0" algn="ctr">
              <a:buNone/>
            </a:pPr>
            <a:r>
              <a:rPr lang="it-IT" sz="2800" dirty="0" smtClean="0"/>
              <a:t>e si apre alla speranza: </a:t>
            </a:r>
          </a:p>
          <a:p>
            <a:pPr marL="0" indent="0" algn="ctr">
              <a:buNone/>
            </a:pPr>
            <a:r>
              <a:rPr lang="it-IT" sz="2800" dirty="0" smtClean="0"/>
              <a:t>che la sua vita ha un futuro, </a:t>
            </a:r>
          </a:p>
          <a:p>
            <a:pPr marL="0" indent="0" algn="ctr">
              <a:buNone/>
            </a:pPr>
            <a:r>
              <a:rPr lang="it-IT" sz="2800" dirty="0" smtClean="0"/>
              <a:t>un significato ed una possibile trascendenza </a:t>
            </a:r>
          </a:p>
          <a:p>
            <a:pPr marL="0" indent="0" algn="ctr">
              <a:buNone/>
            </a:pPr>
            <a:r>
              <a:rPr lang="it-IT" sz="2800" dirty="0" smtClean="0"/>
              <a:t>anche attraverso i ricordi dei propri cari. </a:t>
            </a:r>
          </a:p>
        </p:txBody>
      </p:sp>
      <p:pic>
        <p:nvPicPr>
          <p:cNvPr id="52226" name="Picture 2" descr="Risultati immagini per malato famili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33" y="4917654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4848" y="457613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Nel malato le esperienze umane di speranza </a:t>
            </a:r>
          </a:p>
          <a:p>
            <a:pPr marL="0" indent="0" algn="ctr">
              <a:buNone/>
            </a:pPr>
            <a:r>
              <a:rPr lang="it-IT" sz="2800" dirty="0" smtClean="0"/>
              <a:t>e </a:t>
            </a:r>
            <a:r>
              <a:rPr lang="it-IT" sz="2800" dirty="0" smtClean="0">
                <a:solidFill>
                  <a:srgbClr val="C00000"/>
                </a:solidFill>
              </a:rPr>
              <a:t>i portatori umani di speranza </a:t>
            </a:r>
          </a:p>
          <a:p>
            <a:pPr marL="0" indent="0" algn="ctr">
              <a:buNone/>
            </a:pPr>
            <a:r>
              <a:rPr lang="it-IT" sz="2800" dirty="0" smtClean="0"/>
              <a:t>quali il personale sanitario e i familiari</a:t>
            </a:r>
          </a:p>
          <a:p>
            <a:pPr marL="0" indent="0" algn="ctr">
              <a:buNone/>
            </a:pPr>
            <a:r>
              <a:rPr lang="it-IT" sz="2800" dirty="0" smtClean="0"/>
              <a:t>posso essere vissuti come «caldi segni» </a:t>
            </a:r>
          </a:p>
          <a:p>
            <a:pPr marL="0" indent="0" algn="ctr">
              <a:buNone/>
            </a:pPr>
            <a:r>
              <a:rPr lang="it-IT" sz="2800" dirty="0" smtClean="0"/>
              <a:t>di un qualcosa </a:t>
            </a:r>
          </a:p>
          <a:p>
            <a:pPr marL="0" indent="0" algn="ctr">
              <a:buNone/>
            </a:pPr>
            <a:r>
              <a:rPr lang="it-IT" sz="2800" dirty="0" smtClean="0"/>
              <a:t>o Qualcuno che lo trascende. </a:t>
            </a:r>
            <a:endParaRPr lang="it-IT" sz="2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3" y="446338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0101" y="799136"/>
            <a:ext cx="9144000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Perché nasca la speranza </a:t>
            </a:r>
          </a:p>
          <a:p>
            <a:pPr marL="0" indent="0" algn="ctr">
              <a:buNone/>
            </a:pPr>
            <a:r>
              <a:rPr lang="it-IT" sz="2800" dirty="0" smtClean="0"/>
              <a:t>il malato ha bisogno di qualcuno che lo «confronti» </a:t>
            </a:r>
          </a:p>
          <a:p>
            <a:pPr marL="0" indent="0" algn="ctr">
              <a:buNone/>
            </a:pPr>
            <a:r>
              <a:rPr lang="it-IT" sz="2800" dirty="0" smtClean="0"/>
              <a:t>con le sue difese e le sue illusioni, </a:t>
            </a:r>
          </a:p>
          <a:p>
            <a:pPr marL="0" indent="0" algn="ctr">
              <a:buNone/>
            </a:pPr>
            <a:r>
              <a:rPr lang="it-IT" sz="2800" dirty="0" smtClean="0"/>
              <a:t>lo aiuti a fare un viaggio dalla speranza di guarire </a:t>
            </a:r>
          </a:p>
          <a:p>
            <a:pPr marL="0" indent="0" algn="ctr">
              <a:buNone/>
            </a:pPr>
            <a:r>
              <a:rPr lang="it-IT" sz="2800" dirty="0" smtClean="0"/>
              <a:t>ad altre personalissime speranze </a:t>
            </a:r>
          </a:p>
          <a:p>
            <a:pPr marL="0" indent="0" algn="ctr">
              <a:buNone/>
            </a:pPr>
            <a:r>
              <a:rPr lang="it-IT" sz="2800" dirty="0" smtClean="0"/>
              <a:t>fino alla speranza che lo trascende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attraverso nuovi significati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8" y="4893612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Alcuni rischi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Chi aiuta il malato in 	questo cammino di speranza</a:t>
            </a:r>
          </a:p>
          <a:p>
            <a:pPr marL="0" indent="0" algn="ctr">
              <a:buNone/>
            </a:pPr>
            <a:r>
              <a:rPr lang="it-IT" sz="2800" dirty="0" smtClean="0"/>
              <a:t> deve imparare a </a:t>
            </a:r>
            <a:r>
              <a:rPr lang="it-IT" sz="2800" dirty="0" smtClean="0">
                <a:solidFill>
                  <a:srgbClr val="C00000"/>
                </a:solidFill>
              </a:rPr>
              <a:t>«mettere tra parentesi» </a:t>
            </a:r>
          </a:p>
          <a:p>
            <a:pPr marL="0" indent="0" algn="ctr">
              <a:buNone/>
            </a:pPr>
            <a:r>
              <a:rPr lang="it-IT" sz="2800" dirty="0" smtClean="0"/>
              <a:t>le proprie illusioni e soprattutto star attento </a:t>
            </a:r>
          </a:p>
          <a:p>
            <a:pPr marL="0" indent="0" algn="ctr">
              <a:buNone/>
            </a:pPr>
            <a:r>
              <a:rPr lang="it-IT" sz="2800" dirty="0" smtClean="0"/>
              <a:t>a non entrare in collusione con fantasie </a:t>
            </a:r>
          </a:p>
          <a:p>
            <a:pPr marL="0" indent="0" algn="ctr">
              <a:buNone/>
            </a:pPr>
            <a:r>
              <a:rPr lang="it-IT" sz="2800" dirty="0" smtClean="0"/>
              <a:t>di onnipotenza che il malato può coltivare.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05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827" y="147012"/>
            <a:ext cx="11336355" cy="114300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</a:rPr>
              <a:t>«La speranza ha il volto della cura» </a:t>
            </a:r>
            <a:br>
              <a:rPr lang="it-IT" sz="4400" b="1" dirty="0" smtClean="0">
                <a:solidFill>
                  <a:srgbClr val="C00000"/>
                </a:solidFill>
              </a:rPr>
            </a:br>
            <a:r>
              <a:rPr lang="it-IT" sz="2400" b="1" dirty="0" smtClean="0">
                <a:solidFill>
                  <a:srgbClr val="C00000"/>
                </a:solidFill>
              </a:rPr>
              <a:t>(Benedetto XVI)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619480"/>
            <a:ext cx="9144000" cy="50897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dirty="0" smtClean="0"/>
              <a:t>Il Dio della speranza </a:t>
            </a:r>
          </a:p>
          <a:p>
            <a:pPr marL="0" indent="0" algn="ctr">
              <a:buNone/>
            </a:pPr>
            <a:r>
              <a:rPr lang="it-IT" sz="2800" dirty="0" smtClean="0"/>
              <a:t>ha il volto dei molti terapeuti, </a:t>
            </a:r>
          </a:p>
          <a:p>
            <a:pPr marL="0" indent="0" algn="ctr">
              <a:buNone/>
            </a:pPr>
            <a:r>
              <a:rPr lang="it-IT" sz="2800" dirty="0" smtClean="0"/>
              <a:t>professionisti e volontari, </a:t>
            </a:r>
          </a:p>
          <a:p>
            <a:pPr marL="0" indent="0" algn="ctr">
              <a:buNone/>
            </a:pPr>
            <a:r>
              <a:rPr lang="it-IT" sz="2800" dirty="0" smtClean="0"/>
              <a:t>che si prendono cura di chi soffre. </a:t>
            </a:r>
          </a:p>
          <a:p>
            <a:pPr marL="0" indent="0" algn="ctr">
              <a:buNone/>
            </a:pPr>
            <a:r>
              <a:rPr lang="it-IT" sz="2800" dirty="0" smtClean="0"/>
              <a:t>La sua consolazione è resa tangibile </a:t>
            </a:r>
          </a:p>
          <a:p>
            <a:pPr marL="0" indent="0" algn="ctr">
              <a:buNone/>
            </a:pPr>
            <a:r>
              <a:rPr lang="it-IT" sz="2800" dirty="0" smtClean="0"/>
              <a:t>dal nostro stare accanto. </a:t>
            </a:r>
          </a:p>
          <a:p>
            <a:pPr marL="0" indent="0" algn="ctr">
              <a:buNone/>
            </a:pPr>
            <a:r>
              <a:rPr lang="it-IT" sz="2800" dirty="0" smtClean="0"/>
              <a:t>I professionisti sanitari e volontari </a:t>
            </a:r>
          </a:p>
          <a:p>
            <a:pPr marL="0" indent="0" algn="ctr">
              <a:buNone/>
            </a:pPr>
            <a:r>
              <a:rPr lang="it-IT" sz="2800" dirty="0" smtClean="0"/>
              <a:t>sono chiamati </a:t>
            </a:r>
            <a:r>
              <a:rPr lang="it-IT" sz="2800" dirty="0" smtClean="0">
                <a:solidFill>
                  <a:srgbClr val="C00000"/>
                </a:solidFill>
              </a:rPr>
              <a:t>non tanto a dare speranza </a:t>
            </a:r>
          </a:p>
          <a:p>
            <a:pPr marL="0" indent="0" algn="ctr">
              <a:buNone/>
            </a:pPr>
            <a:r>
              <a:rPr lang="it-IT" sz="2800" dirty="0" smtClean="0"/>
              <a:t>quanto a nutrire ed </a:t>
            </a:r>
            <a:r>
              <a:rPr lang="it-IT" sz="2800" dirty="0" smtClean="0">
                <a:solidFill>
                  <a:srgbClr val="C00000"/>
                </a:solidFill>
              </a:rPr>
              <a:t>accompagnare la speranza del malato</a:t>
            </a:r>
            <a:r>
              <a:rPr lang="it-IT" sz="2800" dirty="0" smtClean="0"/>
              <a:t>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209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7277" y="627960"/>
            <a:ext cx="9180723" cy="61033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t-IT" sz="2800" dirty="0" smtClean="0"/>
              <a:t>Il mio augurio per questo Santo Natale che si avvicina</a:t>
            </a:r>
          </a:p>
          <a:p>
            <a:pPr marL="45720" indent="0" algn="ctr">
              <a:buNone/>
            </a:pPr>
            <a:r>
              <a:rPr lang="it-IT" sz="2800" dirty="0" smtClean="0"/>
              <a:t> è che </a:t>
            </a:r>
            <a:r>
              <a:rPr lang="it-IT" sz="2800" dirty="0"/>
              <a:t>ognuno di noi </a:t>
            </a:r>
            <a:endParaRPr lang="it-IT" sz="2800" dirty="0" smtClean="0"/>
          </a:p>
          <a:p>
            <a:pPr marL="45720" indent="0" algn="ctr">
              <a:buNone/>
            </a:pPr>
            <a:r>
              <a:rPr lang="it-IT" sz="2800" dirty="0" smtClean="0"/>
              <a:t>si adoperi per nutrire e  accompagnare </a:t>
            </a:r>
          </a:p>
          <a:p>
            <a:pPr marL="45720" indent="0" algn="ctr">
              <a:buNone/>
            </a:pPr>
            <a:r>
              <a:rPr lang="it-IT" sz="2800" dirty="0" smtClean="0"/>
              <a:t>la speranza dei sofferenti che incontriamo </a:t>
            </a:r>
          </a:p>
          <a:p>
            <a:pPr marL="45720" indent="0" algn="ctr">
              <a:buNone/>
            </a:pPr>
            <a:r>
              <a:rPr lang="it-IT" sz="2800" dirty="0" smtClean="0"/>
              <a:t>convinti che ciò produca </a:t>
            </a:r>
          </a:p>
          <a:p>
            <a:pPr marL="45720" indent="0" algn="ctr">
              <a:buNone/>
            </a:pPr>
            <a:r>
              <a:rPr lang="it-IT" sz="2800" dirty="0" smtClean="0"/>
              <a:t>un circolo virtuoso di bene e speranza </a:t>
            </a:r>
          </a:p>
          <a:p>
            <a:pPr marL="45720" indent="0" algn="ctr">
              <a:buNone/>
            </a:pPr>
            <a:r>
              <a:rPr lang="it-IT" sz="2800" dirty="0" smtClean="0"/>
              <a:t>per il mondo intero!</a:t>
            </a:r>
          </a:p>
          <a:p>
            <a:pPr marL="45720" indent="0" algn="ctr">
              <a:buNone/>
            </a:pPr>
            <a:endParaRPr lang="it-IT" sz="2800" dirty="0" smtClean="0"/>
          </a:p>
          <a:p>
            <a:pPr marL="45720" indent="0" algn="ctr">
              <a:buNone/>
            </a:pPr>
            <a:r>
              <a:rPr lang="it-IT" sz="2800" b="1" dirty="0" smtClean="0">
                <a:solidFill>
                  <a:srgbClr val="C00000"/>
                </a:solidFill>
              </a:rPr>
              <a:t>BUON NATALE A TUTTI VOI </a:t>
            </a:r>
          </a:p>
          <a:p>
            <a:pPr marL="45720" indent="0" algn="ctr">
              <a:buNone/>
            </a:pPr>
            <a:r>
              <a:rPr lang="it-IT" sz="2800" b="1" dirty="0" smtClean="0">
                <a:solidFill>
                  <a:srgbClr val="C00000"/>
                </a:solidFill>
              </a:rPr>
              <a:t>E GRAZIE PER L’ATTENZIONE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</a:rPr>
              <a:t> …futuro e speranza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Sul piano psicologico la speranza è </a:t>
            </a:r>
          </a:p>
          <a:p>
            <a:pPr marL="0" indent="0" algn="ctr">
              <a:buNone/>
            </a:pPr>
            <a:r>
              <a:rPr lang="it-IT" sz="2800" dirty="0" smtClean="0"/>
              <a:t>«attesa di un esito gradito oppure rimozione di un esito sgradito riguardo ad un certo evento futuro. </a:t>
            </a:r>
          </a:p>
          <a:p>
            <a:pPr marL="0" indent="0" algn="ctr">
              <a:buNone/>
            </a:pPr>
            <a:r>
              <a:rPr lang="it-IT" sz="2800" dirty="0" smtClean="0"/>
              <a:t>Essa si fonda su avvenimenti non ancora conclusi e si rivolge a qualcosa di futuro che sta per realizzarsi.</a:t>
            </a:r>
          </a:p>
          <a:p>
            <a:pPr marL="0" indent="0" algn="ctr">
              <a:buNone/>
            </a:pPr>
            <a:r>
              <a:rPr lang="it-IT" sz="2800" dirty="0" smtClean="0"/>
              <a:t> Mediante l’anticipazione di eventi futuri, essa condiziona anche la condotta presente: diventa quindi una motivazione dell’agire umano» </a:t>
            </a:r>
            <a:r>
              <a:rPr lang="it-IT" sz="1800" dirty="0" smtClean="0"/>
              <a:t>(</a:t>
            </a:r>
            <a:r>
              <a:rPr lang="it-IT" sz="1800" dirty="0" err="1" smtClean="0"/>
              <a:t>Zavalloni</a:t>
            </a:r>
            <a:r>
              <a:rPr lang="it-IT" sz="1800" dirty="0" smtClean="0"/>
              <a:t>)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359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98890 (1)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459336_TF03098890.potx" id="{DBD774DC-B126-4260-9BE3-A9F5844CF5E5}" vid="{FA31D6AF-E7A0-487E-9AE4-CBF7D41D7EF4}"/>
    </a:ext>
  </a:extLst>
</a:theme>
</file>

<file path=ppt/theme/theme2.xml><?xml version="1.0" encoding="utf-8"?>
<a:theme xmlns:a="http://schemas.openxmlformats.org/drawingml/2006/main" name="Tema di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tf03098890 (1)</Template>
  <TotalTime>368</TotalTime>
  <Words>3624</Words>
  <Application>Microsoft Office PowerPoint</Application>
  <PresentationFormat>Personalizzato</PresentationFormat>
  <Paragraphs>557</Paragraphs>
  <Slides>89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89</vt:i4>
      </vt:variant>
    </vt:vector>
  </HeadingPairs>
  <TitlesOfParts>
    <vt:vector size="90" baseType="lpstr">
      <vt:lpstr>tf03098890 (1)</vt:lpstr>
      <vt:lpstr>«La speranza  nel malato»</vt:lpstr>
      <vt:lpstr>Presentazione standard di PowerPoint</vt:lpstr>
      <vt:lpstr>Alle origini</vt:lpstr>
      <vt:lpstr>    Perché per i Greci la speranza era originariamente un male? </vt:lpstr>
      <vt:lpstr>Perché gli uomini non rinunciano a sperare?</vt:lpstr>
      <vt:lpstr>Termini</vt:lpstr>
      <vt:lpstr>Speranza per il malato</vt:lpstr>
      <vt:lpstr>Alcune connessioni ….</vt:lpstr>
      <vt:lpstr> …futuro e speranza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…desiderio e speranza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… verità e speranza</vt:lpstr>
      <vt:lpstr>Presentazione standard di PowerPoint</vt:lpstr>
      <vt:lpstr>Presentazione standard di PowerPoint</vt:lpstr>
      <vt:lpstr>Presentazione standard di PowerPoint</vt:lpstr>
      <vt:lpstr> … fiducia e speranza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 emozioni e speranza</vt:lpstr>
      <vt:lpstr>LA DANZA DEI SENTIMENTI</vt:lpstr>
      <vt:lpstr>LA PAURA Un sacerdote…</vt:lpstr>
      <vt:lpstr>LA RABBIA</vt:lpstr>
      <vt:lpstr>Presentazione standard di PowerPoint</vt:lpstr>
      <vt:lpstr>Presentazione standard di PowerPoint</vt:lpstr>
      <vt:lpstr>LA TRISTEZZA E L’INSICUREZZA Una giovane donna ricoverata per sospetto tumore al seno</vt:lpstr>
      <vt:lpstr>Presentazione standard di PowerPoint</vt:lpstr>
      <vt:lpstr>LO SCONFORTO… Un’anziana signora malata</vt:lpstr>
      <vt:lpstr>La tentazione è disperarsi,  lasciarsi andare</vt:lpstr>
      <vt:lpstr>  Una ricerca:  «La speranza nel paziente malato di cancro:  il dominio relazionale  come un fattore cruciale»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posso aiutare il malato  ad incontrare la speranza?</vt:lpstr>
      <vt:lpstr> Considerare la persona come mistero </vt:lpstr>
      <vt:lpstr>Presentazione standard di PowerPoint</vt:lpstr>
      <vt:lpstr>Presentazione standard di PowerPoint</vt:lpstr>
      <vt:lpstr>Presentazione standard di PowerPoint</vt:lpstr>
      <vt:lpstr> Dare risposta a chi chiede il motivo della propria speranza </vt:lpstr>
      <vt:lpstr>Diventare segni di speranza</vt:lpstr>
      <vt:lpstr> Celebrare la speranza </vt:lpstr>
      <vt:lpstr>Accompagnare la speranza:  il prendersi cura</vt:lpstr>
      <vt:lpstr>Effetto speranza</vt:lpstr>
      <vt:lpstr>Effetto pigmalione</vt:lpstr>
      <vt:lpstr>Effetto placebo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Alcuni rischi</vt:lpstr>
      <vt:lpstr>«La speranza ha il volto della cura»  (Benedetto XVI)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utente</dc:creator>
  <cp:lastModifiedBy>utente</cp:lastModifiedBy>
  <cp:revision>22</cp:revision>
  <dcterms:created xsi:type="dcterms:W3CDTF">2017-12-11T10:16:41Z</dcterms:created>
  <dcterms:modified xsi:type="dcterms:W3CDTF">2017-12-12T10:54:33Z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