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4" r:id="rId3"/>
    <p:sldId id="276" r:id="rId4"/>
    <p:sldId id="257" r:id="rId5"/>
    <p:sldId id="258" r:id="rId6"/>
    <p:sldId id="259" r:id="rId7"/>
    <p:sldId id="261" r:id="rId8"/>
    <p:sldId id="277" r:id="rId9"/>
    <p:sldId id="262" r:id="rId10"/>
    <p:sldId id="260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5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riele Piardi" initials="GP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8" autoAdjust="0"/>
    <p:restoredTop sz="87253" autoAdjust="0"/>
  </p:normalViewPr>
  <p:slideViewPr>
    <p:cSldViewPr snapToGrid="0">
      <p:cViewPr varScale="1">
        <p:scale>
          <a:sx n="65" d="100"/>
          <a:sy n="65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AE26F-0292-4AC3-9D27-37372E583588}" type="datetimeFigureOut">
              <a:rPr lang="it-IT" smtClean="0"/>
              <a:t>18/01/2018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A4C6D-F50B-4674-B445-28A35D780DF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9458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La questione del dialogo:</a:t>
            </a:r>
            <a:r>
              <a:rPr lang="it-IT" baseline="0" dirty="0" smtClean="0"/>
              <a:t> esperienza complicata. </a:t>
            </a:r>
            <a:r>
              <a:rPr lang="it-IT" baseline="0" dirty="0" err="1" smtClean="0"/>
              <a:t>Perchè</a:t>
            </a:r>
            <a:r>
              <a:rPr lang="it-IT" baseline="0" dirty="0" smtClean="0"/>
              <a:t>?</a:t>
            </a:r>
          </a:p>
          <a:p>
            <a:endParaRPr lang="it-IT" baseline="0" dirty="0" smtClean="0"/>
          </a:p>
          <a:p>
            <a:r>
              <a:rPr lang="it-IT" baseline="0" dirty="0" smtClean="0"/>
              <a:t>Diverse prospettive giungono a confronto: </a:t>
            </a:r>
          </a:p>
          <a:p>
            <a:endParaRPr lang="it-IT" baseline="0" dirty="0" smtClean="0"/>
          </a:p>
          <a:p>
            <a:r>
              <a:rPr lang="it-IT" baseline="0" dirty="0" smtClean="0"/>
              <a:t>diversi attori si </a:t>
            </a:r>
            <a:r>
              <a:rPr lang="it-IT" baseline="0" dirty="0" err="1" smtClean="0"/>
              <a:t>inferfacciano</a:t>
            </a:r>
            <a:r>
              <a:rPr lang="it-IT" baseline="0" dirty="0" smtClean="0"/>
              <a:t> sulla medesima realtà.</a:t>
            </a:r>
          </a:p>
          <a:p>
            <a:endParaRPr lang="it-IT" baseline="0" dirty="0" smtClean="0"/>
          </a:p>
          <a:p>
            <a:endParaRPr lang="it-IT" baseline="0" dirty="0" smtClean="0"/>
          </a:p>
          <a:p>
            <a:r>
              <a:rPr lang="it-IT" baseline="0" dirty="0" smtClean="0"/>
              <a:t>Anzitutto: l'osservatore esterno. Colui che non viene toccato dall'esperienza diretta della morte.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A4C6D-F50B-4674-B445-28A35D780DF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9041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Relazione professionale</a:t>
            </a:r>
          </a:p>
          <a:p>
            <a:endParaRPr lang="it-IT" dirty="0" smtClean="0"/>
          </a:p>
          <a:p>
            <a:r>
              <a:rPr lang="it-IT" dirty="0" smtClean="0"/>
              <a:t>Nella prima</a:t>
            </a:r>
            <a:r>
              <a:rPr lang="it-IT" baseline="0" dirty="0" smtClean="0"/>
              <a:t> fase la relazione d’aiuto è impossibile; molto alto il rischio di </a:t>
            </a:r>
            <a:r>
              <a:rPr lang="it-IT" baseline="0" dirty="0" err="1" smtClean="0"/>
              <a:t>burn</a:t>
            </a:r>
            <a:r>
              <a:rPr lang="it-IT" baseline="0" dirty="0" smtClean="0"/>
              <a:t>-out. «Io ti salverò».</a:t>
            </a:r>
          </a:p>
          <a:p>
            <a:endParaRPr lang="it-IT" dirty="0" smtClean="0"/>
          </a:p>
          <a:p>
            <a:r>
              <a:rPr lang="it-IT" dirty="0" smtClean="0"/>
              <a:t>Nella seconda fase:</a:t>
            </a:r>
            <a:r>
              <a:rPr lang="it-IT" baseline="0" dirty="0" smtClean="0"/>
              <a:t> indifferenza, rifugio in risposte convenzionali e stereotipate.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A4C6D-F50B-4674-B445-28A35D780DFB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0043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ILLUSIONE:</a:t>
            </a:r>
            <a:r>
              <a:rPr lang="it-IT" baseline="0" dirty="0" smtClean="0"/>
              <a:t> proiezione di aspetti miei (immedesimazione), alto rischio di </a:t>
            </a:r>
            <a:r>
              <a:rPr lang="it-IT" baseline="0" dirty="0" err="1" smtClean="0"/>
              <a:t>burn</a:t>
            </a:r>
            <a:r>
              <a:rPr lang="it-IT" baseline="0" dirty="0" smtClean="0"/>
              <a:t>-out.</a:t>
            </a:r>
          </a:p>
          <a:p>
            <a:endParaRPr lang="it-IT" baseline="0" dirty="0" smtClean="0"/>
          </a:p>
          <a:p>
            <a:r>
              <a:rPr lang="it-IT" baseline="0" dirty="0" smtClean="0"/>
              <a:t>E. NEGATIVA: fuga, risposte stereotipate. </a:t>
            </a:r>
          </a:p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A4C6D-F50B-4674-B445-28A35D780DFB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2429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Epicuro: IV-III</a:t>
            </a:r>
            <a:r>
              <a:rPr lang="it-IT" baseline="0" dirty="0" smtClean="0"/>
              <a:t> sec. a.C.</a:t>
            </a:r>
          </a:p>
          <a:p>
            <a:endParaRPr lang="it-IT" baseline="0" dirty="0" smtClean="0"/>
          </a:p>
          <a:p>
            <a:r>
              <a:rPr lang="it-IT" baseline="0" dirty="0" smtClean="0"/>
              <a:t>La morte come non-problema</a:t>
            </a:r>
          </a:p>
          <a:p>
            <a:endParaRPr lang="it-IT" baseline="0" dirty="0" smtClean="0"/>
          </a:p>
          <a:p>
            <a:r>
              <a:rPr lang="it-IT" baseline="0" dirty="0" smtClean="0"/>
              <a:t>Vita come antitesi all'evento luttuoso</a:t>
            </a:r>
          </a:p>
          <a:p>
            <a:endParaRPr lang="it-IT" baseline="0" dirty="0" smtClean="0"/>
          </a:p>
          <a:p>
            <a:r>
              <a:rPr lang="it-IT" baseline="0" dirty="0" smtClean="0"/>
              <a:t>Negazione, allontanamento, realtà da rifuggire.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A4C6D-F50B-4674-B445-28A35D780DF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5667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Salto di oltre 20</a:t>
            </a:r>
            <a:r>
              <a:rPr lang="it-IT" baseline="0" dirty="0" smtClean="0"/>
              <a:t> secoli</a:t>
            </a:r>
          </a:p>
          <a:p>
            <a:endParaRPr lang="it-IT" baseline="0" dirty="0" smtClean="0"/>
          </a:p>
          <a:p>
            <a:r>
              <a:rPr lang="it-IT" baseline="0" dirty="0" smtClean="0"/>
              <a:t>Esistenzialista</a:t>
            </a:r>
          </a:p>
          <a:p>
            <a:endParaRPr lang="it-IT" baseline="0" dirty="0" smtClean="0"/>
          </a:p>
          <a:p>
            <a:r>
              <a:rPr lang="it-IT" baseline="0" dirty="0" smtClean="0"/>
              <a:t>La morte è presente, ma è posta ancora come antitesi</a:t>
            </a:r>
          </a:p>
          <a:p>
            <a:endParaRPr lang="it-IT" baseline="0" dirty="0" smtClean="0"/>
          </a:p>
          <a:p>
            <a:r>
              <a:rPr lang="it-IT" baseline="0" dirty="0" smtClean="0"/>
              <a:t>Tenuta presente: appartiene al novero delle possibilità</a:t>
            </a:r>
          </a:p>
          <a:p>
            <a:endParaRPr lang="it-IT" baseline="0" dirty="0" smtClean="0"/>
          </a:p>
          <a:p>
            <a:r>
              <a:rPr lang="it-IT" baseline="0" dirty="0" smtClean="0"/>
              <a:t>Possibilità impossibile</a:t>
            </a:r>
          </a:p>
          <a:p>
            <a:endParaRPr lang="it-IT" baseline="0" dirty="0" smtClean="0"/>
          </a:p>
          <a:p>
            <a:r>
              <a:rPr lang="it-IT" baseline="0" dirty="0" smtClean="0"/>
              <a:t>Non mi tange</a:t>
            </a:r>
          </a:p>
          <a:p>
            <a:endParaRPr lang="it-IT" baseline="0" dirty="0" smtClean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A4C6D-F50B-4674-B445-28A35D780DF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8847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Heidegger</a:t>
            </a:r>
            <a:r>
              <a:rPr lang="it-IT" dirty="0" smtClean="0"/>
              <a:t>: anch'esso</a:t>
            </a:r>
            <a:r>
              <a:rPr lang="it-IT" baseline="0" dirty="0" smtClean="0"/>
              <a:t> esistenzialista (tedesco)</a:t>
            </a:r>
          </a:p>
          <a:p>
            <a:endParaRPr lang="it-IT" baseline="0" dirty="0" smtClean="0"/>
          </a:p>
          <a:p>
            <a:r>
              <a:rPr lang="it-IT" baseline="0" dirty="0" smtClean="0"/>
              <a:t>C'è, ma non ancora</a:t>
            </a:r>
          </a:p>
          <a:p>
            <a:endParaRPr lang="it-IT" baseline="0" dirty="0" smtClean="0"/>
          </a:p>
          <a:p>
            <a:r>
              <a:rPr lang="it-IT" baseline="0" dirty="0" smtClean="0"/>
              <a:t>Il "si" come particella generalizzante, aspecifica. </a:t>
            </a:r>
          </a:p>
          <a:p>
            <a:endParaRPr lang="it-IT" baseline="0" dirty="0" smtClean="0"/>
          </a:p>
          <a:p>
            <a:r>
              <a:rPr lang="it-IT" baseline="0" dirty="0" smtClean="0"/>
              <a:t>Generalizzare = banalizzare, ovvero INAUTENTICITA'</a:t>
            </a:r>
          </a:p>
          <a:p>
            <a:endParaRPr lang="it-IT" baseline="0" dirty="0" smtClean="0"/>
          </a:p>
          <a:p>
            <a:r>
              <a:rPr lang="it-IT" baseline="0" dirty="0" smtClean="0"/>
              <a:t>Morte: fattore presente, ma che non riguarda me.</a:t>
            </a:r>
          </a:p>
          <a:p>
            <a:endParaRPr lang="it-IT" baseline="0" dirty="0" smtClean="0"/>
          </a:p>
          <a:p>
            <a:r>
              <a:rPr lang="it-IT" baseline="0" dirty="0" smtClean="0"/>
              <a:t>***</a:t>
            </a:r>
          </a:p>
          <a:p>
            <a:r>
              <a:rPr lang="it-IT" baseline="0" dirty="0" smtClean="0"/>
              <a:t>Contrapposizione con chi vive sulla propria pelle la malattia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A4C6D-F50B-4674-B445-28A35D780DF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4832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La</a:t>
            </a:r>
            <a:r>
              <a:rPr lang="it-IT" baseline="0" dirty="0" smtClean="0"/>
              <a:t> diversa prospettiva: il coinvolgimento emotivo</a:t>
            </a:r>
          </a:p>
          <a:p>
            <a:endParaRPr lang="it-IT" baseline="0" dirty="0" smtClean="0"/>
          </a:p>
          <a:p>
            <a:r>
              <a:rPr lang="it-IT" baseline="0" dirty="0" smtClean="0"/>
              <a:t>L'autore perde la moglie e ripercorre, mediante la scrittura, il suo sentire.</a:t>
            </a:r>
          </a:p>
          <a:p>
            <a:endParaRPr lang="it-IT" baseline="0" dirty="0" smtClean="0"/>
          </a:p>
          <a:p>
            <a:r>
              <a:rPr lang="it-IT" baseline="0" dirty="0" smtClean="0"/>
              <a:t>Il dolore (legato alla perdita) come la paura</a:t>
            </a:r>
          </a:p>
          <a:p>
            <a:endParaRPr lang="it-IT" baseline="0" dirty="0" smtClean="0"/>
          </a:p>
          <a:p>
            <a:r>
              <a:rPr lang="it-IT" baseline="0" dirty="0" smtClean="0"/>
              <a:t>Sintomi fisici, coinvolgimento</a:t>
            </a:r>
          </a:p>
          <a:p>
            <a:endParaRPr lang="it-IT" baseline="0" dirty="0" smtClean="0"/>
          </a:p>
          <a:p>
            <a:r>
              <a:rPr lang="it-IT" baseline="0" dirty="0" smtClean="0"/>
              <a:t>La morte (dell'altro) comincia a infrangere la protezione individualistica</a:t>
            </a:r>
          </a:p>
          <a:p>
            <a:endParaRPr lang="it-IT" baseline="0" dirty="0" smtClean="0"/>
          </a:p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A4C6D-F50B-4674-B445-28A35D780DF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5221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Persiste</a:t>
            </a:r>
            <a:r>
              <a:rPr lang="it-IT" baseline="0" dirty="0" smtClean="0"/>
              <a:t> un distacco</a:t>
            </a:r>
          </a:p>
          <a:p>
            <a:endParaRPr lang="it-IT" baseline="0" dirty="0" smtClean="0"/>
          </a:p>
          <a:p>
            <a:r>
              <a:rPr lang="it-IT" baseline="0" dirty="0" smtClean="0"/>
              <a:t>Si potrebbe dire in senso cinico quello che dice lo scrittore francese</a:t>
            </a:r>
          </a:p>
          <a:p>
            <a:endParaRPr lang="it-IT" baseline="0" dirty="0" smtClean="0"/>
          </a:p>
          <a:p>
            <a:r>
              <a:rPr lang="it-IT" baseline="0" dirty="0" smtClean="0"/>
              <a:t>Oppure quello che in una bellissima canzone esprime De </a:t>
            </a:r>
            <a:r>
              <a:rPr lang="it-IT" baseline="0" dirty="0" err="1" smtClean="0"/>
              <a:t>Andrè</a:t>
            </a:r>
            <a:r>
              <a:rPr lang="it-IT" baseline="0" dirty="0" smtClean="0"/>
              <a:t> </a:t>
            </a:r>
          </a:p>
          <a:p>
            <a:endParaRPr lang="it-IT" baseline="0" dirty="0" smtClean="0"/>
          </a:p>
          <a:p>
            <a:endParaRPr lang="it-IT" baseline="0" dirty="0" smtClean="0"/>
          </a:p>
          <a:p>
            <a:r>
              <a:rPr lang="it-IT" baseline="0" dirty="0" smtClean="0"/>
              <a:t>SI passa poi alla prospettiva su cui focalizzeremo la nostra attenzione</a:t>
            </a:r>
          </a:p>
          <a:p>
            <a:r>
              <a:rPr lang="it-IT" baseline="0" dirty="0" smtClean="0"/>
              <a:t>Il protagonista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A4C6D-F50B-4674-B445-28A35D780DF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6737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Archetipo</a:t>
            </a:r>
            <a:r>
              <a:rPr lang="it-IT" baseline="0" dirty="0" smtClean="0"/>
              <a:t> del sofferente che vede avvicinarsi la sua ora</a:t>
            </a:r>
          </a:p>
          <a:p>
            <a:endParaRPr lang="it-IT" baseline="0" dirty="0" smtClean="0"/>
          </a:p>
          <a:p>
            <a:r>
              <a:rPr lang="it-IT" dirty="0" smtClean="0"/>
              <a:t>Giobbe</a:t>
            </a:r>
            <a:r>
              <a:rPr lang="it-IT" baseline="0" dirty="0" smtClean="0"/>
              <a:t> perde, nell'ordine: buoi, pecore, cammelli, l'intera famiglia ad eccezione della moglie in quattro episodi distinti. </a:t>
            </a:r>
          </a:p>
          <a:p>
            <a:endParaRPr lang="it-IT" baseline="0" dirty="0" smtClean="0"/>
          </a:p>
          <a:p>
            <a:r>
              <a:rPr lang="it-IT" baseline="0" dirty="0" smtClean="0"/>
              <a:t>Infine perde la SALUTE per una piaga che ricopre tutto il corpo. </a:t>
            </a:r>
          </a:p>
          <a:p>
            <a:endParaRPr lang="it-IT" baseline="0" dirty="0" smtClean="0"/>
          </a:p>
          <a:p>
            <a:r>
              <a:rPr lang="it-IT" baseline="0" dirty="0" smtClean="0"/>
              <a:t>Non sa che non morirà, ma comincia ad invocare la morte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A4C6D-F50B-4674-B445-28A35D780DFB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7835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Entrare</a:t>
            </a:r>
            <a:r>
              <a:rPr lang="it-IT" baseline="0" dirty="0" smtClean="0"/>
              <a:t> nel cuore della questione</a:t>
            </a:r>
          </a:p>
          <a:p>
            <a:endParaRPr lang="it-IT" baseline="0" dirty="0" smtClean="0"/>
          </a:p>
          <a:p>
            <a:r>
              <a:rPr lang="it-IT" baseline="0" dirty="0" smtClean="0"/>
              <a:t>Il paradigma relazionale significa considerare tutto l’universo di contatti comunicativi che il paziente morente coltiva, inizia, prosegue nella fase del fine vita.</a:t>
            </a:r>
          </a:p>
          <a:p>
            <a:endParaRPr lang="it-IT" baseline="0" dirty="0" smtClean="0"/>
          </a:p>
          <a:p>
            <a:r>
              <a:rPr lang="it-IT" baseline="0" dirty="0" smtClean="0"/>
              <a:t>Esiste un cardine attorno al quale ruota tutto questo processo?</a:t>
            </a:r>
          </a:p>
          <a:p>
            <a:endParaRPr lang="it-IT" baseline="0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A4C6D-F50B-4674-B445-28A35D780DFB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076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La base della relazione,</a:t>
            </a:r>
            <a:r>
              <a:rPr lang="it-IT" baseline="0" dirty="0" smtClean="0"/>
              <a:t> il suo ambiente naturale è l’e</a:t>
            </a:r>
            <a:r>
              <a:rPr lang="it-IT" dirty="0" smtClean="0"/>
              <a:t>mpatia:</a:t>
            </a:r>
            <a:r>
              <a:rPr lang="it-IT" baseline="0" dirty="0" smtClean="0"/>
              <a:t> mettersi nei panni dell’altro.</a:t>
            </a:r>
          </a:p>
          <a:p>
            <a:endParaRPr lang="it-IT" baseline="0" dirty="0" smtClean="0"/>
          </a:p>
          <a:p>
            <a:r>
              <a:rPr lang="it-IT" baseline="0" dirty="0" smtClean="0"/>
              <a:t>Non significa fondere due vissuti: significa comprendere l’altro in un clima di accettazione.</a:t>
            </a:r>
          </a:p>
          <a:p>
            <a:endParaRPr lang="it-IT" baseline="0" dirty="0" smtClean="0"/>
          </a:p>
          <a:p>
            <a:r>
              <a:rPr lang="it-IT" baseline="0" dirty="0" smtClean="0"/>
              <a:t>Non è un’esistenza a me accessibile, perché non vivo in prima persona. Ma significa che mi riconosco nell’altro, riconoscendo la dignità dell’altra persona.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A4C6D-F50B-4674-B445-28A35D780DFB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2409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B004-7E38-497E-B824-1633FAC9B58D}" type="datetime1">
              <a:rPr lang="it-IT" smtClean="0"/>
              <a:t>18/01/2018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E' questione di Karma...ergiver! La cura della relazione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104F-06B1-48D6-9C72-64F5C624E9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246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29D2A-0D0F-45A8-9FAB-0CFF5CA82950}" type="datetime1">
              <a:rPr lang="it-IT" smtClean="0"/>
              <a:t>18/01/2018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E' questione di Karma...ergiver! La cura della relazione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104F-06B1-48D6-9C72-64F5C624E9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0080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CF3B-6D96-481D-BB27-6959FE20C2CA}" type="datetime1">
              <a:rPr lang="it-IT" smtClean="0"/>
              <a:t>18/01/2018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E' questione di Karma...ergiver! La cura della relazione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104F-06B1-48D6-9C72-64F5C624E9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7010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905D8-ACAD-499C-B8D2-8C11F1AF679C}" type="datetime1">
              <a:rPr lang="it-IT" smtClean="0"/>
              <a:t>18/01/2018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E' questione di Karma...ergiver! La cura della relazione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104F-06B1-48D6-9C72-64F5C624E9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2770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6D1ED-02D3-4757-902D-0373E1F8F778}" type="datetime1">
              <a:rPr lang="it-IT" smtClean="0"/>
              <a:t>18/01/2018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E' questione di Karma...ergiver! La cura della relazione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104F-06B1-48D6-9C72-64F5C624E9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5462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24F0E-4180-49DD-8EA3-3C32D5E457F7}" type="datetime1">
              <a:rPr lang="it-IT" smtClean="0"/>
              <a:t>18/01/2018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E' questione di Karma...ergiver! La cura della relazione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104F-06B1-48D6-9C72-64F5C624E9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1268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90674-BC1E-49D7-B472-BBFF2E5675A6}" type="datetime1">
              <a:rPr lang="it-IT" smtClean="0"/>
              <a:t>18/01/2018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E' questione di Karma...ergiver! La cura della relazione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104F-06B1-48D6-9C72-64F5C624E9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7682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DBE38-D9D1-404B-A7BF-FBC16CB08CCF}" type="datetime1">
              <a:rPr lang="it-IT" smtClean="0"/>
              <a:t>18/01/2018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E' questione di Karma...ergiver! La cura della relazione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104F-06B1-48D6-9C72-64F5C624E9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07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CD1D5-7581-4D26-B7C9-001621C86B48}" type="datetime1">
              <a:rPr lang="it-IT" smtClean="0"/>
              <a:t>18/01/2018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E' questione di Karma...ergiver! La cura della relazione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104F-06B1-48D6-9C72-64F5C624E9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757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158E9-EA32-4027-914A-09CAF969588B}" type="datetime1">
              <a:rPr lang="it-IT" smtClean="0"/>
              <a:t>18/01/2018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E' questione di Karma...ergiver! La cura della relazione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104F-06B1-48D6-9C72-64F5C624E9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3411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E5F7D-2204-4802-B90A-7F5CF53CDF80}" type="datetime1">
              <a:rPr lang="it-IT" smtClean="0"/>
              <a:t>18/01/2018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E' questione di Karma...ergiver! La cura della relazione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104F-06B1-48D6-9C72-64F5C624E9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3269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67ED6-E9DD-4461-A37E-012C6D7B7928}" type="datetime1">
              <a:rPr lang="it-IT" smtClean="0"/>
              <a:t>18/01/2018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E' questione di Karma...ergiver! La cura della relazione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5104F-06B1-48D6-9C72-64F5C624E94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734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8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6197933" y="252270"/>
            <a:ext cx="586827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La questione del dialogo</a:t>
            </a:r>
          </a:p>
          <a:p>
            <a:pPr algn="ctr"/>
            <a:r>
              <a:rPr lang="it-IT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</a:t>
            </a:r>
            <a:r>
              <a:rPr lang="it-IT" sz="4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lla fine della vita</a:t>
            </a:r>
            <a:endParaRPr lang="it-IT" sz="4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49572" y="4237294"/>
            <a:ext cx="4578497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it-IT" sz="2000" b="1" cap="none" spc="0" dirty="0" smtClean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Piardi Gabriele</a:t>
            </a:r>
          </a:p>
          <a:p>
            <a:r>
              <a:rPr lang="it-IT" sz="2000" b="1" dirty="0" smtClean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Infermiere di Supporto al Coordinamento</a:t>
            </a:r>
            <a:endParaRPr lang="it-IT" sz="2000" b="1" cap="none" spc="0" dirty="0" smtClean="0">
              <a:ln w="6600">
                <a:noFill/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r>
              <a:rPr lang="it-IT" sz="2000" b="1" dirty="0" smtClean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Cure Palliative – U.d.O. Hospice A</a:t>
            </a:r>
          </a:p>
          <a:p>
            <a:r>
              <a:rPr lang="it-IT" sz="2000" b="1" dirty="0" err="1" smtClean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CdC</a:t>
            </a:r>
            <a:r>
              <a:rPr lang="it-IT" sz="2000" b="1" dirty="0" smtClean="0">
                <a:ln w="6600">
                  <a:noFill/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Domus Salutis - Brescia</a:t>
            </a:r>
          </a:p>
          <a:p>
            <a:endParaRPr lang="it-IT" sz="2000" b="1" cap="none" spc="0" dirty="0">
              <a:ln w="6600">
                <a:noFill/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26" name="Picture 2" descr="http://fondazionecamplani.org/images/system/logo_ft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92" y="5743394"/>
            <a:ext cx="3056500" cy="97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/>
          <p:cNvSpPr/>
          <p:nvPr/>
        </p:nvSpPr>
        <p:spPr>
          <a:xfrm>
            <a:off x="8768508" y="6321365"/>
            <a:ext cx="329769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0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Cremona, 18 gennaio 2018</a:t>
            </a:r>
            <a:endParaRPr lang="it-IT" sz="2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E' questione di Karma...ergiver! La cura della relazione</a:t>
            </a:r>
            <a:endParaRPr lang="it-IT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104F-06B1-48D6-9C72-64F5C624E944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930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E' questione di Karma...ergiver! La cura della relazione</a:t>
            </a:r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08" y="415305"/>
            <a:ext cx="4271985" cy="542304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5603022" y="1207612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2400" dirty="0" smtClean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</a:rPr>
              <a:t>Perisca </a:t>
            </a:r>
            <a:r>
              <a:rPr lang="it-IT" sz="2400" dirty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</a:rPr>
              <a:t>il giorno in cui nacqui </a:t>
            </a:r>
            <a:r>
              <a:rPr lang="it-IT" sz="2400" dirty="0">
                <a:latin typeface="Apple Braille" charset="0"/>
                <a:ea typeface="Apple Braille" charset="0"/>
                <a:cs typeface="Apple Braille" charset="0"/>
              </a:rPr>
              <a:t/>
            </a:r>
            <a:br>
              <a:rPr lang="it-IT" sz="2400" dirty="0">
                <a:latin typeface="Apple Braille" charset="0"/>
                <a:ea typeface="Apple Braille" charset="0"/>
                <a:cs typeface="Apple Braille" charset="0"/>
              </a:rPr>
            </a:br>
            <a:r>
              <a:rPr lang="it-IT" sz="2400" dirty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</a:rPr>
              <a:t>e la notte in cui si disse: </a:t>
            </a:r>
            <a:endParaRPr lang="it-IT" sz="2400" dirty="0" smtClean="0">
              <a:solidFill>
                <a:srgbClr val="000000"/>
              </a:solidFill>
              <a:latin typeface="Apple Braille" charset="0"/>
              <a:ea typeface="Apple Braille" charset="0"/>
              <a:cs typeface="Apple Braille" charset="0"/>
            </a:endParaRPr>
          </a:p>
          <a:p>
            <a:r>
              <a:rPr lang="it-IT" sz="2400" dirty="0" smtClean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</a:rPr>
              <a:t>"</a:t>
            </a:r>
            <a:r>
              <a:rPr lang="it-IT" sz="2400" dirty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</a:rPr>
              <a:t>È stato concepito un </a:t>
            </a:r>
            <a:r>
              <a:rPr lang="it-IT" sz="2400" dirty="0" smtClean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</a:rPr>
              <a:t>uomo” </a:t>
            </a:r>
          </a:p>
          <a:p>
            <a:r>
              <a:rPr lang="it-IT" sz="2400" dirty="0" smtClean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</a:rPr>
              <a:t>[</a:t>
            </a:r>
            <a:r>
              <a:rPr lang="mr-IN" sz="2400" dirty="0" smtClean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</a:rPr>
              <a:t>…</a:t>
            </a:r>
            <a:r>
              <a:rPr lang="it-IT" sz="2400" dirty="0" smtClean="0">
                <a:solidFill>
                  <a:srgbClr val="000000"/>
                </a:solidFill>
                <a:latin typeface="Apple Braille" charset="0"/>
                <a:ea typeface="Apple Braille" charset="0"/>
                <a:cs typeface="Apple Braille" charset="0"/>
              </a:rPr>
              <a:t>]</a:t>
            </a:r>
          </a:p>
          <a:p>
            <a:r>
              <a:rPr lang="it-IT" sz="2400" dirty="0">
                <a:latin typeface="Apple Braille" charset="0"/>
                <a:ea typeface="Apple Braille" charset="0"/>
                <a:cs typeface="Apple Braille" charset="0"/>
              </a:rPr>
              <a:t>Perché dare la luce a un infelice </a:t>
            </a:r>
            <a:br>
              <a:rPr lang="it-IT" sz="2400" dirty="0">
                <a:latin typeface="Apple Braille" charset="0"/>
                <a:ea typeface="Apple Braille" charset="0"/>
                <a:cs typeface="Apple Braille" charset="0"/>
              </a:rPr>
            </a:br>
            <a:r>
              <a:rPr lang="it-IT" sz="2400" dirty="0">
                <a:latin typeface="Apple Braille" charset="0"/>
                <a:ea typeface="Apple Braille" charset="0"/>
                <a:cs typeface="Apple Braille" charset="0"/>
              </a:rPr>
              <a:t>e la vita a chi ha l'amarezza nel cuore, </a:t>
            </a:r>
            <a:br>
              <a:rPr lang="it-IT" sz="2400" dirty="0">
                <a:latin typeface="Apple Braille" charset="0"/>
                <a:ea typeface="Apple Braille" charset="0"/>
                <a:cs typeface="Apple Braille" charset="0"/>
              </a:rPr>
            </a:br>
            <a:r>
              <a:rPr lang="it-IT" sz="2400" b="1" i="1" dirty="0" smtClean="0">
                <a:latin typeface="Apple Braille" charset="0"/>
                <a:ea typeface="Apple Braille" charset="0"/>
                <a:cs typeface="Apple Braille" charset="0"/>
              </a:rPr>
              <a:t>a </a:t>
            </a:r>
            <a:r>
              <a:rPr lang="it-IT" sz="2400" b="1" i="1" dirty="0">
                <a:latin typeface="Apple Braille" charset="0"/>
                <a:ea typeface="Apple Braille" charset="0"/>
                <a:cs typeface="Apple Braille" charset="0"/>
              </a:rPr>
              <a:t>quelli che aspettano la morte e non viene</a:t>
            </a:r>
            <a:r>
              <a:rPr lang="it-IT" sz="2400" dirty="0">
                <a:latin typeface="Apple Braille" charset="0"/>
                <a:ea typeface="Apple Braille" charset="0"/>
                <a:cs typeface="Apple Braille" charset="0"/>
              </a:rPr>
              <a:t>, </a:t>
            </a:r>
            <a:br>
              <a:rPr lang="it-IT" sz="2400" dirty="0">
                <a:latin typeface="Apple Braille" charset="0"/>
                <a:ea typeface="Apple Braille" charset="0"/>
                <a:cs typeface="Apple Braille" charset="0"/>
              </a:rPr>
            </a:br>
            <a:r>
              <a:rPr lang="it-IT" sz="2400" dirty="0">
                <a:latin typeface="Apple Braille" charset="0"/>
                <a:ea typeface="Apple Braille" charset="0"/>
                <a:cs typeface="Apple Braille" charset="0"/>
              </a:rPr>
              <a:t>che la cercano più di un tesoro, </a:t>
            </a:r>
            <a:br>
              <a:rPr lang="it-IT" sz="2400" dirty="0">
                <a:latin typeface="Apple Braille" charset="0"/>
                <a:ea typeface="Apple Braille" charset="0"/>
                <a:cs typeface="Apple Braille" charset="0"/>
              </a:rPr>
            </a:br>
            <a:r>
              <a:rPr lang="it-IT" sz="2400" dirty="0" smtClean="0">
                <a:latin typeface="Apple Braille" charset="0"/>
                <a:ea typeface="Apple Braille" charset="0"/>
                <a:cs typeface="Apple Braille" charset="0"/>
              </a:rPr>
              <a:t>che </a:t>
            </a:r>
            <a:r>
              <a:rPr lang="it-IT" sz="2400" dirty="0">
                <a:latin typeface="Apple Braille" charset="0"/>
                <a:ea typeface="Apple Braille" charset="0"/>
                <a:cs typeface="Apple Braille" charset="0"/>
              </a:rPr>
              <a:t>godono alla vista di un tumulo, </a:t>
            </a:r>
            <a:br>
              <a:rPr lang="it-IT" sz="2400" dirty="0">
                <a:latin typeface="Apple Braille" charset="0"/>
                <a:ea typeface="Apple Braille" charset="0"/>
                <a:cs typeface="Apple Braille" charset="0"/>
              </a:rPr>
            </a:br>
            <a:r>
              <a:rPr lang="it-IT" sz="2400" dirty="0">
                <a:latin typeface="Apple Braille" charset="0"/>
                <a:ea typeface="Apple Braille" charset="0"/>
                <a:cs typeface="Apple Braille" charset="0"/>
              </a:rPr>
              <a:t>gioiscono se possono trovare una </a:t>
            </a:r>
            <a:r>
              <a:rPr lang="it-IT" sz="2400" dirty="0" smtClean="0">
                <a:latin typeface="Apple Braille" charset="0"/>
                <a:ea typeface="Apple Braille" charset="0"/>
                <a:cs typeface="Apple Braille" charset="0"/>
              </a:rPr>
              <a:t>tomba</a:t>
            </a:r>
            <a:r>
              <a:rPr lang="mr-IN" sz="2400" dirty="0" smtClean="0">
                <a:latin typeface="Apple Braille" charset="0"/>
                <a:ea typeface="Apple Braille" charset="0"/>
                <a:cs typeface="Apple Braille" charset="0"/>
              </a:rPr>
              <a:t>…</a:t>
            </a:r>
            <a:endParaRPr lang="it-IT" sz="24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endParaRPr lang="it-IT" sz="2400" dirty="0" smtClean="0">
              <a:latin typeface="Apple Braille" charset="0"/>
              <a:ea typeface="Apple Braille" charset="0"/>
              <a:cs typeface="Apple Braille" charset="0"/>
            </a:endParaRPr>
          </a:p>
          <a:p>
            <a:r>
              <a:rPr lang="it-IT" sz="2400" dirty="0" smtClean="0">
                <a:latin typeface="Apple Braille" charset="0"/>
                <a:ea typeface="Apple Braille" charset="0"/>
                <a:cs typeface="Apple Braille" charset="0"/>
              </a:rPr>
              <a:t>(</a:t>
            </a:r>
            <a:r>
              <a:rPr lang="it-IT" sz="2400" dirty="0" err="1" smtClean="0">
                <a:latin typeface="Apple Braille" charset="0"/>
                <a:ea typeface="Apple Braille" charset="0"/>
                <a:cs typeface="Apple Braille" charset="0"/>
              </a:rPr>
              <a:t>Gb</a:t>
            </a:r>
            <a:r>
              <a:rPr lang="it-IT" sz="2400" dirty="0" smtClean="0">
                <a:latin typeface="Apple Braille" charset="0"/>
                <a:ea typeface="Apple Braille" charset="0"/>
                <a:cs typeface="Apple Braille" charset="0"/>
              </a:rPr>
              <a:t> 3,3;20-22)</a:t>
            </a:r>
            <a:endParaRPr lang="it-IT" sz="2400" dirty="0">
              <a:latin typeface="Apple Braille" charset="0"/>
              <a:ea typeface="Apple Braille" charset="0"/>
              <a:cs typeface="Apple Braille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825084" y="111594"/>
            <a:ext cx="6987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Un dialogo complicato…</a:t>
            </a:r>
            <a:endParaRPr lang="it-IT" sz="54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89929" y="6063962"/>
            <a:ext cx="290015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c</a:t>
            </a:r>
            <a:r>
              <a:rPr lang="it-IT" sz="320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) Il protagonista</a:t>
            </a:r>
            <a:endParaRPr lang="it-IT" sz="32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104F-06B1-48D6-9C72-64F5C624E94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89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E' questione di Karma...ergiver! La cura della relazione</a:t>
            </a:r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827962" y="0"/>
            <a:ext cx="83471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dirty="0" smtClean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Il paradigma relazionale nelle Cure Palliative</a:t>
            </a:r>
            <a:endParaRPr lang="it-IT" sz="3600" b="0" cap="none" spc="0" dirty="0">
              <a:ln w="0"/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250041" y="1534401"/>
            <a:ext cx="30684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dirty="0" smtClean="0">
                <a:ln w="0"/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La persona morente</a:t>
            </a:r>
            <a:endParaRPr lang="it-IT" sz="2800" b="0" cap="none" spc="0" dirty="0">
              <a:ln w="0"/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213157" y="5286907"/>
            <a:ext cx="17331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dirty="0" smtClean="0">
                <a:ln w="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Il familiare</a:t>
            </a:r>
            <a:endParaRPr lang="it-IT" sz="2800" b="0" cap="none" spc="0" dirty="0">
              <a:ln w="0"/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474060" y="3771534"/>
            <a:ext cx="17508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i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Il caregiver</a:t>
            </a:r>
            <a:endParaRPr lang="it-IT" sz="2800" b="0" i="1" cap="none" spc="0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760626" y="4788084"/>
            <a:ext cx="207941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Il conoscente</a:t>
            </a:r>
            <a:endParaRPr lang="it-IT" sz="2800" b="0" cap="none" spc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9223687" y="5085613"/>
            <a:ext cx="24256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Il professionista</a:t>
            </a:r>
            <a:endParaRPr lang="it-IT" sz="2800" b="0" cap="none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784275" y="5510252"/>
            <a:ext cx="19303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800" dirty="0" smtClean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Il volontario</a:t>
            </a:r>
            <a:endParaRPr lang="it-IT" sz="2800" b="0" cap="none" spc="0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104F-06B1-48D6-9C72-64F5C624E94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1994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E' questione di Karma...ergiver! La cura della relazione</a:t>
            </a:r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704413" y="139682"/>
            <a:ext cx="87831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ush Script MT" panose="03060802040406070304" pitchFamily="66" charset="0"/>
              </a:rPr>
              <a:t>1) La base della relazione: l’Empatia</a:t>
            </a:r>
            <a:endParaRPr lang="it-IT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rush Script MT" panose="03060802040406070304" pitchFamily="66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173941" y="1349389"/>
            <a:ext cx="9878409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0" cap="none" spc="0" dirty="0" smtClean="0">
                <a:ln w="0"/>
                <a:solidFill>
                  <a:schemeClr val="tx1"/>
                </a:solidFill>
                <a:latin typeface="Brush Script MT" panose="03060802040406070304" pitchFamily="66" charset="0"/>
              </a:rPr>
              <a:t>«Sentire l’altro non è immergersi totalmente in</a:t>
            </a:r>
            <a:endParaRPr lang="it-IT" sz="4400" dirty="0" smtClean="0">
              <a:ln w="0"/>
              <a:latin typeface="Brush Script MT" panose="03060802040406070304" pitchFamily="66" charset="0"/>
            </a:endParaRPr>
          </a:p>
          <a:p>
            <a:pPr algn="ctr"/>
            <a:r>
              <a:rPr lang="it-IT" sz="4400" b="0" cap="none" spc="0" dirty="0" smtClean="0">
                <a:ln w="0"/>
                <a:solidFill>
                  <a:schemeClr val="tx1"/>
                </a:solidFill>
                <a:latin typeface="Brush Script MT" panose="03060802040406070304" pitchFamily="66" charset="0"/>
              </a:rPr>
              <a:t>un vissuto altrui, lasciandosene sedurre o spaventare</a:t>
            </a:r>
            <a:r>
              <a:rPr lang="it-IT" sz="4400" dirty="0" smtClean="0">
                <a:ln w="0"/>
                <a:latin typeface="Brush Script MT" panose="03060802040406070304" pitchFamily="66" charset="0"/>
              </a:rPr>
              <a:t>,</a:t>
            </a:r>
          </a:p>
          <a:p>
            <a:pPr algn="ctr"/>
            <a:r>
              <a:rPr lang="it-IT" sz="4400" dirty="0" smtClean="0">
                <a:ln w="0"/>
                <a:latin typeface="Brush Script MT" panose="03060802040406070304" pitchFamily="66" charset="0"/>
              </a:rPr>
              <a:t>bensì ammettere che altre vite, anche in condizioni</a:t>
            </a:r>
          </a:p>
          <a:p>
            <a:pPr algn="ctr"/>
            <a:r>
              <a:rPr lang="it-IT" sz="4400" dirty="0" smtClean="0">
                <a:ln w="0"/>
                <a:latin typeface="Brush Script MT" panose="03060802040406070304" pitchFamily="66" charset="0"/>
              </a:rPr>
              <a:t>estreme, incarnano possibilità di esistenza cui nel </a:t>
            </a:r>
          </a:p>
          <a:p>
            <a:pPr algn="ctr"/>
            <a:r>
              <a:rPr lang="it-IT" sz="4400" dirty="0" smtClean="0">
                <a:ln w="0"/>
                <a:latin typeface="Brush Script MT" panose="03060802040406070304" pitchFamily="66" charset="0"/>
              </a:rPr>
              <a:t>momento dato non abbiamo accesso»</a:t>
            </a:r>
            <a:endParaRPr lang="it-IT" sz="4400" b="0" cap="none" spc="0" dirty="0" smtClean="0">
              <a:ln w="0"/>
              <a:solidFill>
                <a:schemeClr val="tx1"/>
              </a:solidFill>
              <a:latin typeface="Brush Script MT" panose="03060802040406070304" pitchFamily="66" charset="0"/>
            </a:endParaRPr>
          </a:p>
        </p:txBody>
      </p:sp>
      <p:pic>
        <p:nvPicPr>
          <p:cNvPr id="1026" name="Picture 2" descr="https://upload.wikimedia.org/wikipedia/commons/2/2e/Saint_Edith_St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251" y="3790335"/>
            <a:ext cx="2300749" cy="306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7152967" y="4768270"/>
            <a:ext cx="2207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latin typeface="Bradley Hand ITC" panose="03070402050302030203" pitchFamily="66" charset="0"/>
              </a:rPr>
              <a:t>Edith Stein</a:t>
            </a:r>
            <a:endParaRPr lang="it-IT" sz="3200" b="1" dirty="0">
              <a:latin typeface="Bradley Hand ITC" panose="03070402050302030203" pitchFamily="66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104F-06B1-48D6-9C72-64F5C624E944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1586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E' questione di Karma...ergiver! La cura della relazione</a:t>
            </a:r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056967" y="418356"/>
            <a:ext cx="12344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 algn="ctr">
              <a:buFontTx/>
              <a:buChar char="-"/>
            </a:pPr>
            <a:r>
              <a:rPr lang="it-IT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dal greco: «</a:t>
            </a:r>
            <a:r>
              <a:rPr lang="it-IT" sz="32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entrare nella sofferenza, </a:t>
            </a:r>
            <a:r>
              <a:rPr lang="it-IT" sz="32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nel vissuto altrui</a:t>
            </a:r>
            <a:r>
              <a:rPr lang="it-IT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</a:t>
            </a:r>
          </a:p>
        </p:txBody>
      </p:sp>
      <p:sp>
        <p:nvSpPr>
          <p:cNvPr id="6" name="Rettangolo 5"/>
          <p:cNvSpPr/>
          <p:nvPr/>
        </p:nvSpPr>
        <p:spPr>
          <a:xfrm>
            <a:off x="526295" y="249079"/>
            <a:ext cx="2172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ush Script MT" panose="03060802040406070304" pitchFamily="66" charset="0"/>
              </a:rPr>
              <a:t>Empatia</a:t>
            </a:r>
            <a:endParaRPr lang="it-IT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rush Script MT" panose="03060802040406070304" pitchFamily="66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673174" y="1038166"/>
            <a:ext cx="28456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Tre momenti</a:t>
            </a:r>
            <a:endParaRPr lang="it-IT" sz="4000" b="0" cap="none" spc="0" baseline="30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875998" y="6019066"/>
            <a:ext cx="4112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smtClean="0"/>
              <a:t>R. </a:t>
            </a:r>
            <a:r>
              <a:rPr lang="it-IT" sz="1600" dirty="0" err="1" smtClean="0"/>
              <a:t>Cattelani</a:t>
            </a:r>
            <a:r>
              <a:rPr lang="it-IT" sz="1600" dirty="0" smtClean="0"/>
              <a:t>, </a:t>
            </a:r>
            <a:r>
              <a:rPr lang="it-IT" sz="1600" i="1" dirty="0" smtClean="0"/>
              <a:t>Elementi di psicologia clinica</a:t>
            </a:r>
            <a:r>
              <a:rPr lang="it-IT" sz="1600" dirty="0" smtClean="0"/>
              <a:t>, 2003</a:t>
            </a:r>
            <a:endParaRPr lang="it-IT" sz="16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26295" y="1897400"/>
            <a:ext cx="108122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/>
              <a:t>1) </a:t>
            </a:r>
            <a:r>
              <a:rPr lang="it-IT" sz="2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Contagio emotivo</a:t>
            </a:r>
            <a:r>
              <a:rPr lang="it-IT" sz="2800" dirty="0" smtClean="0"/>
              <a:t>: condivisione emotiva massima, assenza di mediazione cognitiva; prevale l’orientamento simbiotico, l’accento è posto sull’ «IO».</a:t>
            </a:r>
          </a:p>
          <a:p>
            <a:pPr algn="just"/>
            <a:r>
              <a:rPr lang="it-IT" sz="2800" dirty="0" smtClean="0"/>
              <a:t>2) </a:t>
            </a:r>
            <a:r>
              <a:rPr lang="it-IT" sz="280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Condivisione </a:t>
            </a:r>
            <a:r>
              <a:rPr lang="it-IT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parallela</a:t>
            </a:r>
            <a:r>
              <a:rPr lang="it-IT" sz="2800" dirty="0" smtClean="0"/>
              <a:t>: si riconosce lo stato emotivo dell’altra persona, ma esistono limitazioni (tentativi di fuga da emozioni, paura che il dolore altrui possa diventare il proprio)</a:t>
            </a:r>
          </a:p>
          <a:p>
            <a:pPr algn="just"/>
            <a:r>
              <a:rPr lang="it-IT" sz="2800" dirty="0" smtClean="0"/>
              <a:t>3) </a:t>
            </a:r>
            <a:r>
              <a:rPr lang="it-IT" sz="2800" dirty="0" smtClean="0">
                <a:solidFill>
                  <a:srgbClr val="00B050"/>
                </a:solidFill>
              </a:rPr>
              <a:t>Condivisione partecipatoria</a:t>
            </a:r>
            <a:r>
              <a:rPr lang="it-IT" sz="2800" dirty="0" smtClean="0"/>
              <a:t>: empatia nella sua forma più propria, il vissuto dell’altro viene rappresentato dentro di sé, indipendentemente dall’evento a cui tale vissuto è correlato.</a:t>
            </a:r>
            <a:endParaRPr lang="it-IT" sz="28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104F-06B1-48D6-9C72-64F5C624E944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5503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E' questione di Karma...ergiver! La cura della relazione</a:t>
            </a:r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526295" y="249079"/>
            <a:ext cx="2172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ush Script MT" panose="03060802040406070304" pitchFamily="66" charset="0"/>
              </a:rPr>
              <a:t>Empatia</a:t>
            </a:r>
            <a:endParaRPr lang="it-IT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rush Script MT" panose="03060802040406070304" pitchFamily="66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9505560" y="249079"/>
            <a:ext cx="2050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 rischi</a:t>
            </a:r>
            <a:endParaRPr lang="it-IT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573334" y="2667000"/>
            <a:ext cx="1104533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ILLUSIONE DI EMPATIA</a:t>
            </a:r>
            <a:r>
              <a:rPr lang="it-IT" sz="3200" dirty="0" smtClean="0"/>
              <a:t>: 	Attribuire all’altro un vissuto che non </a:t>
            </a:r>
          </a:p>
          <a:p>
            <a:r>
              <a:rPr lang="it-IT" sz="3200" dirty="0"/>
              <a:t>	</a:t>
            </a:r>
            <a:r>
              <a:rPr lang="it-IT" sz="3200" dirty="0" smtClean="0"/>
              <a:t>				prova realmente</a:t>
            </a:r>
          </a:p>
          <a:p>
            <a:endParaRPr lang="it-IT" sz="3200" dirty="0"/>
          </a:p>
          <a:p>
            <a:r>
              <a:rPr lang="it-IT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EMPATIA NEGATIVA</a:t>
            </a:r>
            <a:r>
              <a:rPr lang="it-IT" sz="3200" dirty="0" smtClean="0"/>
              <a:t>: 		Distonia con il «sentire» dell’altro</a:t>
            </a:r>
            <a:endParaRPr lang="it-IT" sz="32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104F-06B1-48D6-9C72-64F5C624E944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9224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E' questione di Karma...ergiver! La cura della relazione</a:t>
            </a:r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010324" y="139682"/>
            <a:ext cx="101713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ush Script MT" panose="03060802040406070304" pitchFamily="66" charset="0"/>
              </a:rPr>
              <a:t>2</a:t>
            </a:r>
            <a:r>
              <a:rPr lang="it-IT" sz="5400" b="1" cap="none" spc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ush Script MT" panose="03060802040406070304" pitchFamily="66" charset="0"/>
              </a:rPr>
              <a:t>) La peculiarità della relazione : l’Ascolto</a:t>
            </a:r>
            <a:endParaRPr lang="it-IT" sz="5400" b="1" cap="none" spc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rush Script MT" panose="03060802040406070304" pitchFamily="66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010324" y="1816855"/>
            <a:ext cx="1063413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it-IT" sz="3200" dirty="0" smtClean="0"/>
              <a:t>Atteggiamento di accoglienza: evitare l’iniziativa </a:t>
            </a:r>
          </a:p>
          <a:p>
            <a:r>
              <a:rPr lang="it-IT" sz="3200" dirty="0" smtClean="0"/>
              <a:t>che possa mettere a disagio</a:t>
            </a:r>
          </a:p>
          <a:p>
            <a:pPr marL="342900" indent="-342900">
              <a:buFontTx/>
              <a:buChar char="-"/>
            </a:pPr>
            <a:endParaRPr lang="it-IT" sz="3200" dirty="0"/>
          </a:p>
          <a:p>
            <a:pPr marL="342900" indent="-342900">
              <a:buFontTx/>
              <a:buChar char="-"/>
            </a:pPr>
            <a:r>
              <a:rPr lang="it-IT" sz="3200" dirty="0" smtClean="0"/>
              <a:t>Ascolto interessato, interattivo, partecipe</a:t>
            </a:r>
          </a:p>
          <a:p>
            <a:pPr marL="342900" indent="-342900">
              <a:buFontTx/>
              <a:buChar char="-"/>
            </a:pPr>
            <a:endParaRPr lang="it-IT" sz="3200" dirty="0"/>
          </a:p>
          <a:p>
            <a:pPr marL="342900" indent="-342900">
              <a:buFontTx/>
              <a:buChar char="-"/>
            </a:pPr>
            <a:r>
              <a:rPr lang="it-IT" sz="3200" dirty="0" smtClean="0"/>
              <a:t>Ricerca di un terreno comune sul quale intavolare un dialogo</a:t>
            </a:r>
          </a:p>
          <a:p>
            <a:endParaRPr lang="it-IT" sz="2400" dirty="0" smtClean="0"/>
          </a:p>
          <a:p>
            <a:endParaRPr lang="it-IT" sz="24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104F-06B1-48D6-9C72-64F5C624E944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2803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E' questione di Karma...ergiver! La cura della relazione</a:t>
            </a:r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8899193" y="200090"/>
            <a:ext cx="268220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60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ush Script MT" panose="03060802040406070304" pitchFamily="66" charset="0"/>
              </a:rPr>
              <a:t>L’Ascolto</a:t>
            </a:r>
            <a:endParaRPr lang="it-IT" sz="60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1026" name="Picture 2" descr="http://photos1.blogger.com/blogger/6989/2235/320/silenzio1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76" y="3863975"/>
            <a:ext cx="2114550" cy="2857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3240037" y="2012930"/>
            <a:ext cx="747762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Lo spazio del silenzio:</a:t>
            </a:r>
          </a:p>
          <a:p>
            <a:endParaRPr lang="it-IT" sz="3600" dirty="0"/>
          </a:p>
          <a:p>
            <a:pPr marL="571500" indent="-571500">
              <a:buFontTx/>
              <a:buChar char="-"/>
            </a:pPr>
            <a:r>
              <a:rPr lang="it-IT" sz="3600" dirty="0" smtClean="0"/>
              <a:t>Spazio alla presenza fisica, reale</a:t>
            </a:r>
          </a:p>
          <a:p>
            <a:pPr marL="571500" indent="-571500">
              <a:buFontTx/>
              <a:buChar char="-"/>
            </a:pPr>
            <a:r>
              <a:rPr lang="it-IT" sz="3600" dirty="0" smtClean="0"/>
              <a:t>Riempire il vuoto con la concretezza</a:t>
            </a:r>
          </a:p>
          <a:p>
            <a:pPr marL="571500" indent="-571500">
              <a:buFontTx/>
              <a:buChar char="-"/>
            </a:pPr>
            <a:r>
              <a:rPr lang="it-IT" sz="3600" dirty="0" smtClean="0"/>
              <a:t>Più comunicativo della parola</a:t>
            </a:r>
          </a:p>
          <a:p>
            <a:pPr marL="571500" indent="-571500">
              <a:buFontTx/>
              <a:buChar char="-"/>
            </a:pPr>
            <a:endParaRPr lang="it-IT" sz="3600" dirty="0" smtClean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104F-06B1-48D6-9C72-64F5C624E944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019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E' questione di Karma...ergiver! La cura della relazione</a:t>
            </a:r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437018" y="139682"/>
            <a:ext cx="9318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ush Script MT" panose="03060802040406070304" pitchFamily="66" charset="0"/>
              </a:rPr>
              <a:t>3</a:t>
            </a:r>
            <a:r>
              <a:rPr lang="it-IT" sz="5400" b="1" cap="none" spc="0" dirty="0" smtClean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ush Script MT" panose="03060802040406070304" pitchFamily="66" charset="0"/>
              </a:rPr>
              <a:t>) Il perimetro della relazione: la Verità</a:t>
            </a:r>
            <a:endParaRPr lang="it-IT" sz="5400" b="1" cap="none" spc="0" dirty="0">
              <a:ln w="6600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rush Script MT" panose="03060802040406070304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6240" y="1284744"/>
            <a:ext cx="537166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Quale verità? </a:t>
            </a:r>
            <a:r>
              <a:rPr lang="it-IT" sz="2800" dirty="0" smtClean="0">
                <a:sym typeface="Wingdings" panose="05000000000000000000" pitchFamily="2" charset="2"/>
              </a:rPr>
              <a:t> Modalità e tempi</a:t>
            </a:r>
          </a:p>
          <a:p>
            <a:endParaRPr lang="it-IT" sz="2800" dirty="0">
              <a:sym typeface="Wingdings" panose="05000000000000000000" pitchFamily="2" charset="2"/>
            </a:endParaRPr>
          </a:p>
          <a:p>
            <a:r>
              <a:rPr lang="it-IT" sz="2800" dirty="0" smtClean="0"/>
              <a:t>Quale funzione del professionista? </a:t>
            </a:r>
          </a:p>
          <a:p>
            <a:endParaRPr lang="it-IT" sz="2800" dirty="0"/>
          </a:p>
          <a:p>
            <a:r>
              <a:rPr lang="it-IT" sz="2800" dirty="0" smtClean="0"/>
              <a:t>La verità può ledere la speranza?</a:t>
            </a:r>
            <a:endParaRPr lang="it-IT" sz="2800" dirty="0"/>
          </a:p>
          <a:p>
            <a:endParaRPr lang="it-IT" sz="2800" dirty="0" smtClean="0"/>
          </a:p>
        </p:txBody>
      </p:sp>
      <p:cxnSp>
        <p:nvCxnSpPr>
          <p:cNvPr id="8" name="Connettore 2 7"/>
          <p:cNvCxnSpPr/>
          <p:nvPr/>
        </p:nvCxnSpPr>
        <p:spPr>
          <a:xfrm>
            <a:off x="6096000" y="3196476"/>
            <a:ext cx="1440617" cy="8229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ttangolo 8"/>
          <p:cNvSpPr/>
          <p:nvPr/>
        </p:nvSpPr>
        <p:spPr>
          <a:xfrm>
            <a:off x="6244641" y="4266726"/>
            <a:ext cx="523656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0" cap="none" spc="0" dirty="0" smtClean="0">
                <a:ln w="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Non andare oltre</a:t>
            </a:r>
          </a:p>
          <a:p>
            <a:pPr algn="ctr"/>
            <a:r>
              <a:rPr lang="it-IT" sz="4400" dirty="0" smtClean="0">
                <a:ln w="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 richieste del malato</a:t>
            </a:r>
            <a:endParaRPr lang="it-IT" sz="4400" b="0" cap="none" spc="0" dirty="0">
              <a:ln w="0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104F-06B1-48D6-9C72-64F5C624E944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1764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E' questione di Karma...ergiver! La cura della relazione</a:t>
            </a:r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429870" y="139682"/>
            <a:ext cx="113323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ush Script MT" panose="03060802040406070304" pitchFamily="66" charset="0"/>
              </a:rPr>
              <a:t>4</a:t>
            </a:r>
            <a:r>
              <a:rPr lang="it-IT" sz="5400" b="1" cap="none" spc="0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ush Script MT" panose="03060802040406070304" pitchFamily="66" charset="0"/>
              </a:rPr>
              <a:t>) L’ospite indesiderato nella relazione: il Dolore</a:t>
            </a:r>
            <a:endParaRPr lang="it-IT" sz="5400" b="1" cap="none" spc="0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rush Script MT" panose="03060802040406070304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24988" y="2465287"/>
            <a:ext cx="91609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«Crediamo </a:t>
            </a:r>
            <a:r>
              <a:rPr lang="it-IT" sz="2400" dirty="0"/>
              <a:t>che a questo punto ci siano pochi punti cardine nella terapia del dolore intrattabile. </a:t>
            </a:r>
            <a:r>
              <a:rPr lang="it-IT" sz="2400" dirty="0" smtClean="0"/>
              <a:t>Primo</a:t>
            </a:r>
            <a:r>
              <a:rPr lang="it-IT" sz="2400" dirty="0"/>
              <a:t>, dobbiamo cercare di fare una valutazione il più accurata possibile dei sintomi che tormentano il paziente. </a:t>
            </a:r>
            <a:r>
              <a:rPr lang="it-IT" sz="2400" dirty="0" smtClean="0"/>
              <a:t>Questo </a:t>
            </a:r>
            <a:r>
              <a:rPr lang="it-IT" sz="2400" b="1" dirty="0"/>
              <a:t>non ha il significato di fare una diagnosi e dare un trattamento specifico, perché questo è già stato fatto, </a:t>
            </a:r>
            <a:r>
              <a:rPr lang="it-IT" sz="2400" b="1" dirty="0" smtClean="0"/>
              <a:t>ma </a:t>
            </a:r>
            <a:r>
              <a:rPr lang="it-IT" sz="2400" b="1" dirty="0"/>
              <a:t>ha lo scopo di trattare il dolore e tutti gli altri fenomeni</a:t>
            </a:r>
            <a:r>
              <a:rPr lang="it-IT" sz="2400" dirty="0"/>
              <a:t>, che possono accrescere il generale stato di sofferenza, </a:t>
            </a:r>
            <a:r>
              <a:rPr lang="it-IT" sz="2400" dirty="0" smtClean="0"/>
              <a:t>come </a:t>
            </a:r>
            <a:r>
              <a:rPr lang="it-IT" sz="2400" dirty="0"/>
              <a:t>fossero una vera e propria </a:t>
            </a:r>
            <a:r>
              <a:rPr lang="it-IT" sz="2400" dirty="0" smtClean="0"/>
              <a:t>malattia».</a:t>
            </a:r>
            <a:endParaRPr lang="it-IT" sz="2400" dirty="0"/>
          </a:p>
        </p:txBody>
      </p:sp>
      <p:pic>
        <p:nvPicPr>
          <p:cNvPr id="2050" name="Picture 2" descr="Cicely Saun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743" y="4216399"/>
            <a:ext cx="1724025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7178506" y="5433750"/>
            <a:ext cx="2407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latin typeface="Brush Script MT" panose="03060802040406070304" pitchFamily="66" charset="0"/>
              </a:rPr>
              <a:t>Cicely</a:t>
            </a:r>
            <a:r>
              <a:rPr lang="it-IT" sz="3200" dirty="0" smtClean="0">
                <a:latin typeface="Brush Script MT" panose="03060802040406070304" pitchFamily="66" charset="0"/>
              </a:rPr>
              <a:t> </a:t>
            </a:r>
            <a:r>
              <a:rPr lang="it-IT" sz="3200" dirty="0" err="1" smtClean="0">
                <a:latin typeface="Brush Script MT" panose="03060802040406070304" pitchFamily="66" charset="0"/>
              </a:rPr>
              <a:t>Saunders</a:t>
            </a:r>
            <a:endParaRPr lang="it-IT" sz="3200" dirty="0">
              <a:latin typeface="Brush Script MT" panose="03060802040406070304" pitchFamily="66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31742" y="1289257"/>
            <a:ext cx="320254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Dolore totale</a:t>
            </a:r>
            <a:endParaRPr lang="it-IT" sz="44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104F-06B1-48D6-9C72-64F5C624E944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2466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E' questione di Karma...ergiver! La cura della relazione</a:t>
            </a:r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30095" y="0"/>
            <a:ext cx="274472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6600" b="1" dirty="0" smtClean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ush Script MT" panose="03060802040406070304" pitchFamily="66" charset="0"/>
              </a:rPr>
              <a:t>Il </a:t>
            </a:r>
            <a:r>
              <a:rPr lang="it-IT" sz="66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ush Script MT" panose="03060802040406070304" pitchFamily="66" charset="0"/>
              </a:rPr>
              <a:t>Dolore</a:t>
            </a:r>
            <a:endParaRPr lang="it-IT" sz="6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133231" y="2227006"/>
            <a:ext cx="992553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Intervento precoce per il sintomo fisico</a:t>
            </a:r>
          </a:p>
          <a:p>
            <a:endParaRPr lang="it-IT" sz="3200" dirty="0"/>
          </a:p>
          <a:p>
            <a:r>
              <a:rPr lang="it-IT" sz="3200" dirty="0" smtClean="0"/>
              <a:t>La sofferenza: spirituale, psicologica, esistenziale, emotiva.</a:t>
            </a:r>
          </a:p>
          <a:p>
            <a:endParaRPr lang="it-IT" sz="3200" dirty="0"/>
          </a:p>
          <a:p>
            <a:r>
              <a:rPr lang="it-IT" sz="3200" dirty="0" smtClean="0"/>
              <a:t>Approccio empatico: l’unica terapia è «Esserci»</a:t>
            </a:r>
          </a:p>
          <a:p>
            <a:endParaRPr lang="it-IT" sz="3200" dirty="0"/>
          </a:p>
          <a:p>
            <a:endParaRPr lang="it-IT" sz="32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104F-06B1-48D6-9C72-64F5C624E944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1963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E' questione di Karma...ergiver! La cura della relazione</a:t>
            </a:r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6538135" y="111594"/>
            <a:ext cx="53014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Una prospettiva storica</a:t>
            </a:r>
            <a:endParaRPr lang="it-IT" sz="44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47442" y="1850738"/>
            <a:ext cx="4296175" cy="403187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endParaRPr lang="it-IT" sz="3200" dirty="0">
              <a:latin typeface="Brush Script MT" panose="03060802040406070304" pitchFamily="66" charset="0"/>
            </a:endParaRPr>
          </a:p>
          <a:p>
            <a:pPr algn="ctr"/>
            <a:r>
              <a:rPr lang="it-IT" sz="3200" dirty="0" smtClean="0">
                <a:latin typeface="Brush Script MT" panose="03060802040406070304" pitchFamily="66" charset="0"/>
              </a:rPr>
              <a:t>«Colui che stava per morire si prendeva il tempo adeguato per salutare i propri cari nella propria casa, lasciando a ciascuno un messaggio, chiedendo e offrendo perdono»</a:t>
            </a:r>
          </a:p>
          <a:p>
            <a:pPr algn="ctr"/>
            <a:endParaRPr lang="it-IT" sz="3200" dirty="0">
              <a:latin typeface="Brush Script MT" panose="03060802040406070304" pitchFamily="66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79104" y="1282799"/>
            <a:ext cx="50328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</a:rPr>
              <a:t>Da una morte «addomesticata</a:t>
            </a:r>
            <a:r>
              <a:rPr lang="it-IT" sz="2800" dirty="0" smtClean="0">
                <a:solidFill>
                  <a:srgbClr val="FF0000"/>
                </a:solidFill>
              </a:rPr>
              <a:t>»…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788858" y="1282799"/>
            <a:ext cx="40723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… ad una morte «proibita»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544404" y="1796876"/>
            <a:ext cx="4561303" cy="413959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endParaRPr lang="it-IT" sz="2800" dirty="0">
              <a:latin typeface="Brush Script MT" panose="03060802040406070304" pitchFamily="66" charset="0"/>
            </a:endParaRPr>
          </a:p>
          <a:p>
            <a:pPr algn="ctr"/>
            <a:r>
              <a:rPr lang="it-IT" sz="2900" dirty="0" smtClean="0">
                <a:latin typeface="Brush Script MT" panose="03060802040406070304" pitchFamily="66" charset="0"/>
              </a:rPr>
              <a:t>«Luoghi appositi per morire,</a:t>
            </a:r>
          </a:p>
          <a:p>
            <a:pPr algn="ctr"/>
            <a:r>
              <a:rPr lang="it-IT" sz="2900" dirty="0" smtClean="0">
                <a:latin typeface="Brush Script MT" panose="03060802040406070304" pitchFamily="66" charset="0"/>
              </a:rPr>
              <a:t>team professionali specializzati nella gestione e nella cura del fine vita. </a:t>
            </a:r>
          </a:p>
          <a:p>
            <a:pPr algn="ctr"/>
            <a:r>
              <a:rPr lang="it-IT" sz="2900" dirty="0" smtClean="0">
                <a:latin typeface="Brush Script MT" panose="03060802040406070304" pitchFamily="66" charset="0"/>
              </a:rPr>
              <a:t>Vestizione del corpo del defunto per dare una parvenza di normalità, per celare la vergogna di un corpo senza vita»</a:t>
            </a:r>
          </a:p>
          <a:p>
            <a:pPr algn="ctr"/>
            <a:endParaRPr lang="it-IT" sz="3200" dirty="0">
              <a:latin typeface="Brush Script MT" panose="03060802040406070304" pitchFamily="66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282473" y="6135945"/>
            <a:ext cx="5627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P. </a:t>
            </a:r>
            <a:r>
              <a:rPr lang="it-IT" dirty="0" err="1" smtClean="0"/>
              <a:t>Ariés</a:t>
            </a:r>
            <a:r>
              <a:rPr lang="it-IT" dirty="0" smtClean="0"/>
              <a:t>, </a:t>
            </a:r>
            <a:r>
              <a:rPr lang="it-IT" i="1" dirty="0" smtClean="0"/>
              <a:t>Saggio sulla Storia della morte in occidente</a:t>
            </a:r>
            <a:r>
              <a:rPr lang="it-IT" dirty="0" smtClean="0"/>
              <a:t>, 1975.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104F-06B1-48D6-9C72-64F5C624E94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443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E' questione di Karma...ergiver! La cura della relazione</a:t>
            </a:r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413296" y="139682"/>
            <a:ext cx="113654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800" b="1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ush Script MT" panose="03060802040406070304" pitchFamily="66" charset="0"/>
              </a:rPr>
              <a:t>5</a:t>
            </a:r>
            <a:r>
              <a:rPr lang="it-IT" sz="4800" b="1" cap="none" spc="0" dirty="0" smtClean="0">
                <a:ln w="6600">
                  <a:solidFill>
                    <a:srgbClr val="7030A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ush Script MT" panose="03060802040406070304" pitchFamily="66" charset="0"/>
              </a:rPr>
              <a:t>) La naturalità della relazione: le persone significative</a:t>
            </a:r>
            <a:endParaRPr lang="it-IT" sz="4800" b="1" cap="none" spc="0" dirty="0">
              <a:ln w="6600">
                <a:solidFill>
                  <a:srgbClr val="7030A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rush Script MT" panose="03060802040406070304" pitchFamily="66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19286" y="1460090"/>
            <a:ext cx="1125949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dirty="0" smtClean="0"/>
              <a:t>Il caregiver, la famiglia, l’amicizia</a:t>
            </a:r>
          </a:p>
          <a:p>
            <a:endParaRPr lang="it-IT" sz="3200" dirty="0"/>
          </a:p>
          <a:p>
            <a:pPr marL="457200" indent="-457200">
              <a:buFontTx/>
              <a:buChar char="-"/>
            </a:pPr>
            <a:r>
              <a:rPr lang="it-IT" sz="3200" dirty="0" smtClean="0"/>
              <a:t>L’importanza del «testamento»: lasciare una traccia significativa</a:t>
            </a:r>
          </a:p>
          <a:p>
            <a:pPr marL="457200" indent="-457200">
              <a:buFontTx/>
              <a:buChar char="-"/>
            </a:pPr>
            <a:endParaRPr lang="it-IT" sz="3200" dirty="0"/>
          </a:p>
          <a:p>
            <a:pPr marL="457200" indent="-457200">
              <a:buFontTx/>
              <a:buChar char="-"/>
            </a:pPr>
            <a:r>
              <a:rPr lang="it-IT" sz="3200" dirty="0" smtClean="0"/>
              <a:t> «Dirsi ciò che si è taciuto finora»</a:t>
            </a:r>
          </a:p>
          <a:p>
            <a:pPr marL="457200" indent="-457200">
              <a:buFontTx/>
              <a:buChar char="-"/>
            </a:pPr>
            <a:endParaRPr lang="it-IT" sz="3200" dirty="0"/>
          </a:p>
          <a:p>
            <a:pPr marL="457200" indent="-457200">
              <a:buFontTx/>
              <a:buChar char="-"/>
            </a:pPr>
            <a:r>
              <a:rPr lang="it-IT" sz="3200" dirty="0" smtClean="0"/>
              <a:t> Creare le condizioni affinchè ci sia lo spazio per accomiatarsi</a:t>
            </a:r>
            <a:endParaRPr lang="it-IT" sz="32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104F-06B1-48D6-9C72-64F5C624E944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4232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E' questione di Karma...ergiver! La cura della relazione</a:t>
            </a:r>
            <a:endParaRPr lang="it-IT"/>
          </a:p>
        </p:txBody>
      </p:sp>
      <p:sp>
        <p:nvSpPr>
          <p:cNvPr id="3" name="Rettangolo 2"/>
          <p:cNvSpPr/>
          <p:nvPr/>
        </p:nvSpPr>
        <p:spPr>
          <a:xfrm>
            <a:off x="1807614" y="110185"/>
            <a:ext cx="8576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dirty="0" smtClean="0">
                <a:ln w="6600">
                  <a:solidFill>
                    <a:srgbClr val="00B05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ush Script MT" panose="03060802040406070304" pitchFamily="66" charset="0"/>
              </a:rPr>
              <a:t>L’importanza di una equipe formata </a:t>
            </a:r>
            <a:endParaRPr lang="it-IT" sz="5400" b="1" cap="none" spc="0" dirty="0">
              <a:ln w="6600">
                <a:solidFill>
                  <a:srgbClr val="00B05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rush Script MT" panose="03060802040406070304" pitchFamily="66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226449" y="1942121"/>
            <a:ext cx="91292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L’integrazione tra le diverse professionalità: </a:t>
            </a:r>
          </a:p>
          <a:p>
            <a:endParaRPr lang="it-IT" sz="2800" dirty="0" smtClean="0"/>
          </a:p>
          <a:p>
            <a:pPr marL="457200" indent="-457200">
              <a:buFontTx/>
              <a:buChar char="-"/>
            </a:pPr>
            <a:r>
              <a:rPr lang="it-IT" sz="2800" dirty="0" smtClean="0"/>
              <a:t>diverse prospettive che rivelano la realtà;</a:t>
            </a:r>
          </a:p>
          <a:p>
            <a:pPr marL="457200" indent="-457200">
              <a:buFontTx/>
              <a:buChar char="-"/>
            </a:pPr>
            <a:endParaRPr lang="it-IT" sz="2800" dirty="0"/>
          </a:p>
          <a:p>
            <a:pPr marL="457200" indent="-457200">
              <a:buFontTx/>
              <a:buChar char="-"/>
            </a:pPr>
            <a:r>
              <a:rPr lang="it-IT" sz="2800" dirty="0" smtClean="0"/>
              <a:t>l’umiltà di sapersi «fare da parte»;</a:t>
            </a:r>
          </a:p>
          <a:p>
            <a:pPr marL="457200" indent="-457200">
              <a:buFontTx/>
              <a:buChar char="-"/>
            </a:pPr>
            <a:endParaRPr lang="it-IT" sz="2800" dirty="0"/>
          </a:p>
          <a:p>
            <a:pPr marL="457200" indent="-457200">
              <a:buFontTx/>
              <a:buChar char="-"/>
            </a:pPr>
            <a:r>
              <a:rPr lang="it-IT" sz="2800" dirty="0" smtClean="0"/>
              <a:t>la capacità di saper rimandare al contesto familiare.</a:t>
            </a:r>
            <a:endParaRPr lang="it-IT" sz="2800" dirty="0"/>
          </a:p>
        </p:txBody>
      </p:sp>
      <p:pic>
        <p:nvPicPr>
          <p:cNvPr id="1026" name="Picture 2" descr="https://cdlacamelia.files.wordpress.com/2016/03/mani-puzzle-equipe3.jpg?w=7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520" y="2059770"/>
            <a:ext cx="3077189" cy="287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104F-06B1-48D6-9C72-64F5C624E944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446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E' questione di Karma...ergiver! La cura della relazione</a:t>
            </a:r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6630383" y="206478"/>
            <a:ext cx="556161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«Il </a:t>
            </a:r>
            <a:r>
              <a:rPr lang="it-IT" sz="3200" dirty="0" smtClean="0">
                <a:solidFill>
                  <a:srgbClr val="FF0000"/>
                </a:solidFill>
              </a:rPr>
              <a:t>tempo della comunicazione</a:t>
            </a:r>
            <a:r>
              <a:rPr lang="it-IT" sz="3200" dirty="0" smtClean="0"/>
              <a:t> </a:t>
            </a:r>
          </a:p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tra medico e paziente </a:t>
            </a:r>
          </a:p>
          <a:p>
            <a:pPr algn="ctr"/>
            <a:r>
              <a:rPr lang="it-IT" sz="3200" dirty="0" smtClean="0">
                <a:solidFill>
                  <a:schemeClr val="bg1"/>
                </a:solidFill>
              </a:rPr>
              <a:t>costituisce </a:t>
            </a:r>
            <a:r>
              <a:rPr lang="it-IT" sz="3200" dirty="0" smtClean="0">
                <a:solidFill>
                  <a:srgbClr val="FF0000"/>
                </a:solidFill>
              </a:rPr>
              <a:t>tempo di cura</a:t>
            </a:r>
            <a:r>
              <a:rPr lang="it-IT" sz="3200" dirty="0" smtClean="0">
                <a:solidFill>
                  <a:schemeClr val="bg1"/>
                </a:solidFill>
              </a:rPr>
              <a:t>».</a:t>
            </a:r>
          </a:p>
          <a:p>
            <a:pPr algn="ctr"/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1387823" y="5786110"/>
            <a:ext cx="9416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Legge </a:t>
            </a:r>
            <a:r>
              <a:rPr lang="it-IT" dirty="0" smtClean="0">
                <a:solidFill>
                  <a:schemeClr val="bg1"/>
                </a:solidFill>
              </a:rPr>
              <a:t>2801/17, Norme </a:t>
            </a:r>
            <a:r>
              <a:rPr lang="it-IT" dirty="0">
                <a:solidFill>
                  <a:schemeClr val="bg1"/>
                </a:solidFill>
              </a:rPr>
              <a:t>in materia di consenso informato e di </a:t>
            </a:r>
            <a:r>
              <a:rPr lang="it-IT" dirty="0" smtClean="0">
                <a:solidFill>
                  <a:schemeClr val="bg1"/>
                </a:solidFill>
              </a:rPr>
              <a:t>disposizioni anticipate </a:t>
            </a:r>
            <a:r>
              <a:rPr lang="it-IT" dirty="0">
                <a:solidFill>
                  <a:schemeClr val="bg1"/>
                </a:solidFill>
              </a:rPr>
              <a:t>di </a:t>
            </a:r>
            <a:r>
              <a:rPr lang="it-IT" dirty="0" smtClean="0">
                <a:solidFill>
                  <a:schemeClr val="bg1"/>
                </a:solidFill>
              </a:rPr>
              <a:t>trattamento 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104F-06B1-48D6-9C72-64F5C624E944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8149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E' questione di Karma...ergiver! La cura della relazione</a:t>
            </a:r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6744613" y="0"/>
            <a:ext cx="53014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Una prospettiva storica</a:t>
            </a:r>
            <a:endParaRPr lang="it-IT" sz="44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28235" y="2259412"/>
            <a:ext cx="11535530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6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mpus Sans ITC" panose="04020404030D07020202" pitchFamily="82" charset="0"/>
              </a:rPr>
              <a:t>A repentina et </a:t>
            </a:r>
            <a:r>
              <a:rPr lang="it-IT" sz="6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mpus Sans ITC" panose="04020404030D07020202" pitchFamily="82" charset="0"/>
              </a:rPr>
              <a:t>improvisa</a:t>
            </a:r>
            <a:r>
              <a:rPr lang="it-IT" sz="6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mpus Sans ITC" panose="04020404030D07020202" pitchFamily="82" charset="0"/>
              </a:rPr>
              <a:t> morte:</a:t>
            </a:r>
          </a:p>
          <a:p>
            <a:pPr algn="ctr"/>
            <a:r>
              <a:rPr lang="it-IT" sz="6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mpus Sans ITC" panose="04020404030D07020202" pitchFamily="82" charset="0"/>
              </a:rPr>
              <a:t>l</a:t>
            </a:r>
            <a:r>
              <a:rPr lang="it-IT" sz="66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mpus Sans ITC" panose="04020404030D07020202" pitchFamily="82" charset="0"/>
              </a:rPr>
              <a:t>ibera nos, </a:t>
            </a:r>
            <a:r>
              <a:rPr lang="it-IT" sz="6600" b="0" cap="none" spc="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mpus Sans ITC" panose="04020404030D07020202" pitchFamily="82" charset="0"/>
              </a:rPr>
              <a:t>Domine</a:t>
            </a:r>
            <a:r>
              <a:rPr lang="it-IT" sz="66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empus Sans ITC" panose="04020404030D07020202" pitchFamily="82" charset="0"/>
              </a:rPr>
              <a:t>!</a:t>
            </a:r>
            <a:endParaRPr lang="it-IT" sz="6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989013" y="5185044"/>
            <a:ext cx="4213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Giaculatoria latina, un tempo molto diffusa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104F-06B1-48D6-9C72-64F5C624E94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3430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4825084" y="111594"/>
            <a:ext cx="6987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Un dialogo complicato…</a:t>
            </a:r>
            <a:endParaRPr lang="it-IT" sz="54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20855" y="2458554"/>
            <a:ext cx="1094562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Quando ci siamo noi non c’è la morte,</a:t>
            </a:r>
          </a:p>
          <a:p>
            <a:pPr algn="ctr"/>
            <a:r>
              <a:rPr lang="it-IT" sz="5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quando c’è, noi non siamo più</a:t>
            </a:r>
            <a:endParaRPr lang="it-IT" sz="54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779866" y="4367624"/>
            <a:ext cx="378661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(Epicuro, </a:t>
            </a:r>
            <a:r>
              <a:rPr lang="it-IT" sz="24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Lettera a </a:t>
            </a:r>
            <a:r>
              <a:rPr lang="it-IT" sz="24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Meneceo</a:t>
            </a:r>
            <a:r>
              <a:rPr lang="it-IT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)</a:t>
            </a:r>
            <a:endParaRPr lang="it-IT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E' questione di Karma...ergiver! La cura della relazione</a:t>
            </a:r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95365" y="5954137"/>
            <a:ext cx="40446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a) </a:t>
            </a:r>
            <a:r>
              <a:rPr lang="it-IT" sz="320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L’osservatore esterno</a:t>
            </a:r>
            <a:endParaRPr lang="it-IT" sz="32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104F-06B1-48D6-9C72-64F5C624E94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2319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E' questione di Karma...ergiver! La cura della relazione</a:t>
            </a:r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4825084" y="111594"/>
            <a:ext cx="6987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Un dialogo complicato…</a:t>
            </a:r>
            <a:endParaRPr lang="it-IT" sz="54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085126" y="1459748"/>
            <a:ext cx="8021748" cy="39703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[La morte] abita nel cuore stesso dei miei </a:t>
            </a:r>
          </a:p>
          <a:p>
            <a:pPr algn="ctr"/>
            <a:r>
              <a:rPr lang="it-IT" sz="36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progetti, come loro ineluttabile rovescio,</a:t>
            </a:r>
          </a:p>
          <a:p>
            <a:pPr algn="ctr"/>
            <a:r>
              <a:rPr lang="it-IT" sz="36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ma proprio perché questo «rovescio» </a:t>
            </a:r>
          </a:p>
          <a:p>
            <a:pPr algn="ctr"/>
            <a:r>
              <a:rPr lang="it-IT" sz="36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dev’essere assunto come possibilità che </a:t>
            </a:r>
          </a:p>
          <a:p>
            <a:pPr algn="ctr"/>
            <a:r>
              <a:rPr lang="it-IT" sz="36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non ci siano più possibilità per me,</a:t>
            </a:r>
          </a:p>
          <a:p>
            <a:pPr algn="ctr"/>
            <a:r>
              <a:rPr lang="it-IT" sz="36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essa non mi tocca affatto. </a:t>
            </a:r>
          </a:p>
          <a:p>
            <a:pPr algn="ctr"/>
            <a:endParaRPr lang="it-IT" sz="36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766281" y="4968401"/>
            <a:ext cx="47580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(J. P. Sartre, </a:t>
            </a:r>
            <a:r>
              <a:rPr lang="it-IT" sz="2400" i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L’Essere e il nulla</a:t>
            </a:r>
            <a:r>
              <a:rPr lang="it-IT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, 1958)</a:t>
            </a:r>
            <a:endParaRPr lang="it-IT" sz="2400" b="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62777" y="5954137"/>
            <a:ext cx="40446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a) </a:t>
            </a:r>
            <a:r>
              <a:rPr lang="it-IT" sz="320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L’osservatore esterno</a:t>
            </a:r>
            <a:endParaRPr lang="it-IT" sz="32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104F-06B1-48D6-9C72-64F5C624E94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8998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E' questione di Karma...ergiver! La cura della relazione</a:t>
            </a:r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4825084" y="111594"/>
            <a:ext cx="6987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Un dialogo complicato…</a:t>
            </a:r>
            <a:endParaRPr lang="it-IT" sz="54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49637" y="1878381"/>
            <a:ext cx="10892726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6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La morte è concepita come qualche cosa di indeterminato,</a:t>
            </a:r>
          </a:p>
          <a:p>
            <a:pPr algn="ctr"/>
            <a:r>
              <a:rPr lang="it-IT" sz="36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che certamente, un giorno o l’altro, finirà per accadere,</a:t>
            </a:r>
          </a:p>
          <a:p>
            <a:pPr algn="ctr"/>
            <a:r>
              <a:rPr lang="it-IT" sz="36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ma che non è ancora presente e quindi non ci minaccia.</a:t>
            </a:r>
          </a:p>
          <a:p>
            <a:pPr algn="ctr"/>
            <a:r>
              <a:rPr lang="it-IT" sz="36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[…] L’uomo dice: «Si muore»[…]; […]</a:t>
            </a:r>
            <a:r>
              <a:rPr lang="it-IT" sz="36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si sottende: Non io. </a:t>
            </a:r>
            <a:endParaRPr lang="it-IT" sz="36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553497" y="4639505"/>
            <a:ext cx="498886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(M. Heidegger, </a:t>
            </a:r>
            <a:r>
              <a:rPr lang="it-IT" sz="2400" i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Essere e tempo</a:t>
            </a:r>
            <a:r>
              <a:rPr lang="it-IT" sz="24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, 1976)</a:t>
            </a:r>
            <a:endParaRPr lang="it-IT" sz="2400" b="0" cap="none" spc="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6015636"/>
            <a:ext cx="40446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a) </a:t>
            </a:r>
            <a:r>
              <a:rPr lang="it-IT" sz="320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L’osservatore esterno</a:t>
            </a:r>
            <a:endParaRPr lang="it-IT" sz="32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104F-06B1-48D6-9C72-64F5C624E94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8249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E' questione di Karma...ergiver! La cura della relazione</a:t>
            </a:r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36222" y="5954137"/>
            <a:ext cx="40991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b</a:t>
            </a:r>
            <a:r>
              <a:rPr lang="it-IT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) La persona coinvolta</a:t>
            </a:r>
            <a:endParaRPr lang="it-IT" sz="32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551456" y="1313975"/>
            <a:ext cx="553449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6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Nessuno mi aveva mai detto che il dolore assomiglia</a:t>
            </a:r>
          </a:p>
          <a:p>
            <a:pPr algn="ctr"/>
            <a:r>
              <a:rPr lang="it-IT" sz="36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tanto alla paura. [</a:t>
            </a:r>
            <a:r>
              <a:rPr lang="mr-IN" sz="36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…</a:t>
            </a:r>
            <a:r>
              <a:rPr lang="it-IT" sz="36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] Gli stessi sobbalzi dello stomaco,</a:t>
            </a:r>
          </a:p>
          <a:p>
            <a:pPr algn="ctr"/>
            <a:r>
              <a:rPr lang="it-IT" sz="36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la stessa irrequietezza, gli sbadigli. </a:t>
            </a:r>
          </a:p>
          <a:p>
            <a:pPr algn="ctr"/>
            <a:r>
              <a:rPr lang="it-IT" sz="36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Inghiotto in continuazione.</a:t>
            </a:r>
          </a:p>
          <a:p>
            <a:pPr algn="ctr"/>
            <a:endParaRPr lang="it-IT" sz="36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825084" y="111594"/>
            <a:ext cx="6987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Un dialogo complicato…</a:t>
            </a:r>
            <a:endParaRPr lang="it-IT" sz="54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skerville Old Face" panose="02020602080505020303" pitchFamily="18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/>
          <a:srcRect l="-479" r="-479"/>
          <a:stretch/>
        </p:blipFill>
        <p:spPr>
          <a:xfrm>
            <a:off x="1686297" y="1469955"/>
            <a:ext cx="2180689" cy="3671887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104F-06B1-48D6-9C72-64F5C624E94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610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E' questione di Karma...ergiver! La cura della relazione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104F-06B1-48D6-9C72-64F5C624E944}" type="slidenum">
              <a:rPr lang="it-IT" smtClean="0"/>
              <a:t>8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136222" y="5954137"/>
            <a:ext cx="40991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b</a:t>
            </a:r>
            <a:r>
              <a:rPr lang="it-IT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) La persona coinvolta</a:t>
            </a:r>
            <a:endParaRPr lang="it-IT" sz="32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825084" y="111594"/>
            <a:ext cx="6987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Un dialogo complicato…</a:t>
            </a:r>
            <a:endParaRPr lang="it-IT" sz="54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286170" y="1321049"/>
            <a:ext cx="820526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Ho sceso, dandoti il braccio, almeno un milione di scale</a:t>
            </a:r>
            <a:br>
              <a:rPr lang="it-IT" sz="2800" dirty="0"/>
            </a:br>
            <a:r>
              <a:rPr lang="it-IT" sz="2800" dirty="0"/>
              <a:t>E </a:t>
            </a:r>
            <a:r>
              <a:rPr lang="it-IT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 che non ci sei è il vuoto ad ogni gradino</a:t>
            </a:r>
            <a:r>
              <a:rPr lang="it-IT" sz="2800" dirty="0"/>
              <a:t>.</a:t>
            </a:r>
            <a:br>
              <a:rPr lang="it-IT" sz="2800" dirty="0"/>
            </a:br>
            <a:r>
              <a:rPr lang="it-IT" sz="2800" dirty="0"/>
              <a:t>Anche così è stato breve il nostro lungo viaggio.</a:t>
            </a:r>
            <a:br>
              <a:rPr lang="it-IT" sz="2800" dirty="0"/>
            </a:br>
            <a:r>
              <a:rPr lang="it-IT" sz="2800" dirty="0"/>
              <a:t>Il mio dura tuttora, </a:t>
            </a:r>
            <a:r>
              <a:rPr lang="it-IT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né più mi occorrono</a:t>
            </a:r>
            <a:br>
              <a:rPr lang="it-IT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coincidenze, le prenotazioni,</a:t>
            </a:r>
            <a:br>
              <a:rPr lang="it-IT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trappole, gli scorni</a:t>
            </a:r>
            <a:r>
              <a:rPr lang="it-IT" sz="2800" dirty="0"/>
              <a:t> di chi crede</a:t>
            </a:r>
            <a:br>
              <a:rPr lang="it-IT" sz="2800" dirty="0"/>
            </a:br>
            <a:r>
              <a:rPr lang="it-IT" sz="2800" dirty="0"/>
              <a:t>che la realtà sia quella che si vede</a:t>
            </a:r>
            <a:r>
              <a:rPr lang="it-IT" sz="2800" dirty="0" smtClean="0"/>
              <a:t>.</a:t>
            </a:r>
          </a:p>
          <a:p>
            <a:r>
              <a:rPr lang="it-IT" sz="2800" dirty="0" smtClean="0"/>
              <a:t>[…] </a:t>
            </a:r>
            <a:endParaRPr lang="it-IT" sz="28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530644" y="4823584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latin typeface="Bradley Hand ITC" panose="03070402050302030203" pitchFamily="66" charset="0"/>
              </a:rPr>
              <a:t>E. Montale</a:t>
            </a:r>
            <a:endParaRPr lang="it-IT" sz="2800" b="1" dirty="0">
              <a:latin typeface="Bradley Hand ITC" panose="03070402050302030203" pitchFamily="66" charset="0"/>
            </a:endParaRPr>
          </a:p>
        </p:txBody>
      </p:sp>
      <p:pic>
        <p:nvPicPr>
          <p:cNvPr id="11" name="Picture 2" descr="https://www.ilnuovodiario.com/wp-content/uploads/2017/12/montale-eugenio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4" r="8763"/>
          <a:stretch/>
        </p:blipFill>
        <p:spPr bwMode="auto">
          <a:xfrm>
            <a:off x="8807488" y="3987361"/>
            <a:ext cx="3003512" cy="236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975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E' questione di Karma...ergiver! La cura della relazione</a:t>
            </a:r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36222" y="5954137"/>
            <a:ext cx="40991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b</a:t>
            </a:r>
            <a:r>
              <a:rPr lang="it-IT" sz="32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) La persona coinvolta</a:t>
            </a:r>
            <a:endParaRPr lang="it-IT" sz="32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758823" y="138098"/>
            <a:ext cx="69872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0" i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skerville Old Face" panose="02020602080505020303" pitchFamily="18" charset="0"/>
              </a:rPr>
              <a:t>Un dialogo complicato…</a:t>
            </a:r>
            <a:endParaRPr lang="it-IT" sz="54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skerville Old Face" panose="02020602080505020303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848809" y="1380593"/>
            <a:ext cx="8494377" cy="21852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dirty="0" smtClean="0"/>
              <a:t>Nulla </a:t>
            </a:r>
            <a:r>
              <a:rPr lang="it-IT" sz="4400" dirty="0"/>
              <a:t>è così facilmente sopportabile </a:t>
            </a:r>
            <a:endParaRPr lang="it-IT" sz="4400" dirty="0" smtClean="0"/>
          </a:p>
          <a:p>
            <a:pPr algn="ctr"/>
            <a:r>
              <a:rPr lang="it-IT" sz="4400" dirty="0" smtClean="0"/>
              <a:t>come </a:t>
            </a:r>
            <a:r>
              <a:rPr lang="it-IT" sz="4400" dirty="0"/>
              <a:t>il dolore degli </a:t>
            </a:r>
            <a:r>
              <a:rPr lang="it-IT" sz="4400" dirty="0" smtClean="0"/>
              <a:t>altri.</a:t>
            </a:r>
          </a:p>
          <a:p>
            <a:pPr algn="ctr"/>
            <a:r>
              <a:rPr lang="it-IT" sz="4800" dirty="0" smtClean="0"/>
              <a:t> </a:t>
            </a:r>
            <a:endParaRPr lang="it-IT" sz="4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585618" y="2789801"/>
            <a:ext cx="302076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dirty="0" err="1"/>
              <a:t>F</a:t>
            </a:r>
            <a:r>
              <a:rPr lang="it-IT" sz="2400" dirty="0"/>
              <a:t>. de La </a:t>
            </a:r>
            <a:r>
              <a:rPr lang="it-IT" sz="2400" dirty="0" err="1"/>
              <a:t>Rochefoucauld</a:t>
            </a:r>
            <a:endParaRPr lang="it-IT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289143" y="5349296"/>
            <a:ext cx="161371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400" dirty="0" err="1" smtClean="0"/>
              <a:t>F</a:t>
            </a:r>
            <a:r>
              <a:rPr lang="it-IT" sz="2400" dirty="0" smtClean="0"/>
              <a:t>. De </a:t>
            </a:r>
            <a:r>
              <a:rPr lang="it-IT" sz="2400" dirty="0" err="1" smtClean="0"/>
              <a:t>Andrè</a:t>
            </a:r>
            <a:endParaRPr lang="it-IT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012135" y="3988573"/>
            <a:ext cx="6762364" cy="21852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400" dirty="0" smtClean="0"/>
              <a:t>E per tutti il dolore degli altri</a:t>
            </a:r>
          </a:p>
          <a:p>
            <a:pPr algn="ctr"/>
            <a:r>
              <a:rPr lang="it-IT" sz="4400" dirty="0" smtClean="0"/>
              <a:t>è dolore a metà</a:t>
            </a:r>
          </a:p>
          <a:p>
            <a:pPr algn="ctr"/>
            <a:r>
              <a:rPr lang="it-IT" sz="4800" dirty="0" smtClean="0"/>
              <a:t> </a:t>
            </a:r>
            <a:endParaRPr lang="it-IT" sz="48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5104F-06B1-48D6-9C72-64F5C624E94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31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1695</Words>
  <Application>Microsoft Office PowerPoint</Application>
  <PresentationFormat>Widescreen</PresentationFormat>
  <Paragraphs>285</Paragraphs>
  <Slides>22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4" baseType="lpstr">
      <vt:lpstr>Arial Unicode MS</vt:lpstr>
      <vt:lpstr>Apple Braille</vt:lpstr>
      <vt:lpstr>Arial</vt:lpstr>
      <vt:lpstr>Baskerville Old Face</vt:lpstr>
      <vt:lpstr>Bradley Hand ITC</vt:lpstr>
      <vt:lpstr>Brush Script MT</vt:lpstr>
      <vt:lpstr>Calibri</vt:lpstr>
      <vt:lpstr>Calibri Light</vt:lpstr>
      <vt:lpstr>Mangal</vt:lpstr>
      <vt:lpstr>Tempus Sans ITC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Gabriele Piardi</dc:creator>
  <cp:lastModifiedBy>Gabriele Piardi</cp:lastModifiedBy>
  <cp:revision>57</cp:revision>
  <dcterms:created xsi:type="dcterms:W3CDTF">2018-01-15T17:25:58Z</dcterms:created>
  <dcterms:modified xsi:type="dcterms:W3CDTF">2018-01-18T13:33:15Z</dcterms:modified>
</cp:coreProperties>
</file>