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1"/>
  </p:notesMasterIdLst>
  <p:handoutMasterIdLst>
    <p:handoutMasterId r:id="rId42"/>
  </p:handoutMasterIdLst>
  <p:sldIdLst>
    <p:sldId id="453" r:id="rId2"/>
    <p:sldId id="498" r:id="rId3"/>
    <p:sldId id="493" r:id="rId4"/>
    <p:sldId id="499" r:id="rId5"/>
    <p:sldId id="455" r:id="rId6"/>
    <p:sldId id="436" r:id="rId7"/>
    <p:sldId id="463" r:id="rId8"/>
    <p:sldId id="439" r:id="rId9"/>
    <p:sldId id="504" r:id="rId10"/>
    <p:sldId id="458" r:id="rId11"/>
    <p:sldId id="505" r:id="rId12"/>
    <p:sldId id="508" r:id="rId13"/>
    <p:sldId id="503" r:id="rId14"/>
    <p:sldId id="461" r:id="rId15"/>
    <p:sldId id="470" r:id="rId16"/>
    <p:sldId id="512" r:id="rId17"/>
    <p:sldId id="511" r:id="rId18"/>
    <p:sldId id="507" r:id="rId19"/>
    <p:sldId id="506" r:id="rId20"/>
    <p:sldId id="296" r:id="rId21"/>
    <p:sldId id="300" r:id="rId22"/>
    <p:sldId id="299" r:id="rId23"/>
    <p:sldId id="290" r:id="rId24"/>
    <p:sldId id="273" r:id="rId25"/>
    <p:sldId id="274" r:id="rId26"/>
    <p:sldId id="279" r:id="rId27"/>
    <p:sldId id="280" r:id="rId28"/>
    <p:sldId id="281" r:id="rId29"/>
    <p:sldId id="283" r:id="rId30"/>
    <p:sldId id="284" r:id="rId31"/>
    <p:sldId id="291" r:id="rId32"/>
    <p:sldId id="292" r:id="rId33"/>
    <p:sldId id="293" r:id="rId34"/>
    <p:sldId id="294" r:id="rId35"/>
    <p:sldId id="295" r:id="rId36"/>
    <p:sldId id="369" r:id="rId37"/>
    <p:sldId id="266" r:id="rId38"/>
    <p:sldId id="509" r:id="rId39"/>
    <p:sldId id="256" r:id="rId40"/>
  </p:sldIdLst>
  <p:sldSz cx="9144000" cy="6858000" type="screen4x3"/>
  <p:notesSz cx="7315200" cy="9601200"/>
  <p:defaultTextStyle>
    <a:defPPr>
      <a:defRPr lang="it-IT"/>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1" autoAdjust="0"/>
    <p:restoredTop sz="94694" autoAdjust="0"/>
  </p:normalViewPr>
  <p:slideViewPr>
    <p:cSldViewPr>
      <p:cViewPr varScale="1">
        <p:scale>
          <a:sx n="74" d="100"/>
          <a:sy n="74" d="100"/>
        </p:scale>
        <p:origin x="-8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48.tiff"/></Relationships>
</file>

<file path=ppt/diagrams/_rels/drawing5.xml.rels><?xml version="1.0" encoding="UTF-8" standalone="yes"?>
<Relationships xmlns="http://schemas.openxmlformats.org/package/2006/relationships"><Relationship Id="rId1" Type="http://schemas.openxmlformats.org/officeDocument/2006/relationships/image" Target="../media/image48.tif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959C2-202A-3546-ABB5-A8D2D2CFFA9C}"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it-IT"/>
        </a:p>
      </dgm:t>
    </dgm:pt>
    <dgm:pt modelId="{16EEAF67-939C-D847-B3FC-DE36BC91FBBC}">
      <dgm:prSet custT="1"/>
      <dgm:spPr/>
      <dgm:t>
        <a:bodyPr/>
        <a:lstStyle/>
        <a:p>
          <a:r>
            <a:rPr lang="it-IT" sz="1000" dirty="0"/>
            <a:t>Teorie della decisone razionale</a:t>
          </a:r>
        </a:p>
      </dgm:t>
    </dgm:pt>
    <dgm:pt modelId="{4DB3C7DA-779B-8848-90BA-1AE913EAF74E}" type="parTrans" cxnId="{63905858-229F-5A48-9C97-33AF04C912BE}">
      <dgm:prSet/>
      <dgm:spPr/>
      <dgm:t>
        <a:bodyPr/>
        <a:lstStyle/>
        <a:p>
          <a:endParaRPr lang="it-IT" sz="1000"/>
        </a:p>
      </dgm:t>
    </dgm:pt>
    <dgm:pt modelId="{9C03359F-965B-8140-B742-D64955D9C780}" type="sibTrans" cxnId="{63905858-229F-5A48-9C97-33AF04C912BE}">
      <dgm:prSet/>
      <dgm:spPr/>
      <dgm:t>
        <a:bodyPr/>
        <a:lstStyle/>
        <a:p>
          <a:endParaRPr lang="it-IT" sz="1000"/>
        </a:p>
      </dgm:t>
    </dgm:pt>
    <dgm:pt modelId="{0C9F2748-CF71-A141-BBE6-55E02CB7FEB3}">
      <dgm:prSet custT="1"/>
      <dgm:spPr/>
      <dgm:t>
        <a:bodyPr/>
        <a:lstStyle/>
        <a:p>
          <a:pPr>
            <a:buNone/>
          </a:pPr>
          <a:r>
            <a:rPr lang="it-IT" sz="1000"/>
            <a:t>Inizialmente, i ricercatori hanno proposto un modello teorico secondo cui l’essere umano è razionale: il processo decisionale si conclude scegliendo l’opzione che garantisce i maggior vantaggio (utilità attesa) (Von Neumann, J., &amp; Morgenstern, O., 2007)</a:t>
          </a:r>
        </a:p>
      </dgm:t>
    </dgm:pt>
    <dgm:pt modelId="{D8001384-A4D2-254F-B39F-DB4437F1F072}" type="parTrans" cxnId="{EED51F03-7A26-1742-A383-2B395176E45A}">
      <dgm:prSet/>
      <dgm:spPr/>
      <dgm:t>
        <a:bodyPr/>
        <a:lstStyle/>
        <a:p>
          <a:endParaRPr lang="it-IT" sz="1000"/>
        </a:p>
      </dgm:t>
    </dgm:pt>
    <dgm:pt modelId="{A8E9B2F8-349C-9945-BF1C-AB41F6854883}" type="sibTrans" cxnId="{EED51F03-7A26-1742-A383-2B395176E45A}">
      <dgm:prSet/>
      <dgm:spPr/>
      <dgm:t>
        <a:bodyPr/>
        <a:lstStyle/>
        <a:p>
          <a:endParaRPr lang="it-IT" sz="1000"/>
        </a:p>
      </dgm:t>
    </dgm:pt>
    <dgm:pt modelId="{105F0B49-0346-E849-9ABB-673D8D6015F9}">
      <dgm:prSet custT="1"/>
      <dgm:spPr/>
      <dgm:t>
        <a:bodyPr/>
        <a:lstStyle/>
        <a:p>
          <a:r>
            <a:rPr lang="it-IT" sz="1000" dirty="0"/>
            <a:t>Teorie della razionalità limitata</a:t>
          </a:r>
        </a:p>
      </dgm:t>
    </dgm:pt>
    <dgm:pt modelId="{0239A29F-E00E-3E40-954F-28D3F47BAADA}" type="parTrans" cxnId="{12E3891A-74C3-7A42-983D-8FCC50E8882C}">
      <dgm:prSet/>
      <dgm:spPr/>
      <dgm:t>
        <a:bodyPr/>
        <a:lstStyle/>
        <a:p>
          <a:endParaRPr lang="it-IT" sz="1000"/>
        </a:p>
      </dgm:t>
    </dgm:pt>
    <dgm:pt modelId="{78EA33C5-FF52-A541-B4E4-B87D156ACE7D}" type="sibTrans" cxnId="{12E3891A-74C3-7A42-983D-8FCC50E8882C}">
      <dgm:prSet/>
      <dgm:spPr/>
      <dgm:t>
        <a:bodyPr/>
        <a:lstStyle/>
        <a:p>
          <a:endParaRPr lang="it-IT" sz="1000"/>
        </a:p>
      </dgm:t>
    </dgm:pt>
    <dgm:pt modelId="{F47AF8A5-4EEE-934B-9A6B-942E26980A4E}">
      <dgm:prSet custT="1"/>
      <dgm:spPr/>
      <dgm:t>
        <a:bodyPr/>
        <a:lstStyle/>
        <a:p>
          <a:pPr>
            <a:buNone/>
          </a:pPr>
          <a:r>
            <a:rPr lang="it-IT" sz="1000"/>
            <a:t>Le persone non dispongono di informazioni complete o di un sistema di preferenze stabile (Simon, H. A., 1978).</a:t>
          </a:r>
        </a:p>
      </dgm:t>
    </dgm:pt>
    <dgm:pt modelId="{AC90F110-25B7-0643-A7F4-2A22C722C5C7}" type="parTrans" cxnId="{7435B2AA-76B9-7B41-B9E5-12A7B0DD6594}">
      <dgm:prSet/>
      <dgm:spPr/>
      <dgm:t>
        <a:bodyPr/>
        <a:lstStyle/>
        <a:p>
          <a:endParaRPr lang="it-IT" sz="1000"/>
        </a:p>
      </dgm:t>
    </dgm:pt>
    <dgm:pt modelId="{95055306-126D-3142-92C0-D4D6EFBE22B3}" type="sibTrans" cxnId="{7435B2AA-76B9-7B41-B9E5-12A7B0DD6594}">
      <dgm:prSet/>
      <dgm:spPr/>
      <dgm:t>
        <a:bodyPr/>
        <a:lstStyle/>
        <a:p>
          <a:endParaRPr lang="it-IT" sz="1000"/>
        </a:p>
      </dgm:t>
    </dgm:pt>
    <dgm:pt modelId="{8FEBB5C3-0198-BD4C-A465-DC90CFBDB8A3}">
      <dgm:prSet custT="1"/>
      <dgm:spPr/>
      <dgm:t>
        <a:bodyPr/>
        <a:lstStyle/>
        <a:p>
          <a:pPr>
            <a:buNone/>
          </a:pPr>
          <a:r>
            <a:rPr lang="it-IT" sz="1000"/>
            <a:t>Studi successivi hanno messo in luce come alla base dei processi decisionali e valutatavi vi siano bias cognitivi, frutto dalle limitate risorse cognitive possedute dalle persone e dalle emozioni vissute da quest’ultime (Shefrin, H., &amp; Statman, M., 2003; Zajonc, R.B., 1998; Tversky, A., &amp; Kahneman, D., 1992).</a:t>
          </a:r>
        </a:p>
      </dgm:t>
    </dgm:pt>
    <dgm:pt modelId="{DE469AE9-5259-7947-93A2-44E01AB7CFA9}" type="parTrans" cxnId="{8ED7F10A-C471-4A43-A265-656E55C35E42}">
      <dgm:prSet/>
      <dgm:spPr/>
      <dgm:t>
        <a:bodyPr/>
        <a:lstStyle/>
        <a:p>
          <a:endParaRPr lang="it-IT" sz="1000"/>
        </a:p>
      </dgm:t>
    </dgm:pt>
    <dgm:pt modelId="{F68DC1F4-4AB6-6043-92C1-89A40CA3F305}" type="sibTrans" cxnId="{8ED7F10A-C471-4A43-A265-656E55C35E42}">
      <dgm:prSet/>
      <dgm:spPr/>
      <dgm:t>
        <a:bodyPr/>
        <a:lstStyle/>
        <a:p>
          <a:endParaRPr lang="it-IT" sz="1000"/>
        </a:p>
      </dgm:t>
    </dgm:pt>
    <dgm:pt modelId="{5B443547-C433-BA41-88B1-395C3382DB9C}">
      <dgm:prSet custT="1"/>
      <dgm:spPr/>
      <dgm:t>
        <a:bodyPr/>
        <a:lstStyle/>
        <a:p>
          <a:pPr>
            <a:buNone/>
          </a:pPr>
          <a:endParaRPr lang="it-IT" sz="1000"/>
        </a:p>
      </dgm:t>
    </dgm:pt>
    <dgm:pt modelId="{7A2BCE61-71ED-AA4F-AE60-D74BD9CD17AA}" type="parTrans" cxnId="{58FD0B52-308A-3044-A238-99F03861C20E}">
      <dgm:prSet/>
      <dgm:spPr/>
      <dgm:t>
        <a:bodyPr/>
        <a:lstStyle/>
        <a:p>
          <a:endParaRPr lang="it-IT" sz="1000"/>
        </a:p>
      </dgm:t>
    </dgm:pt>
    <dgm:pt modelId="{94707D2B-5F8C-F045-A8E5-84BFDE5C45DF}" type="sibTrans" cxnId="{58FD0B52-308A-3044-A238-99F03861C20E}">
      <dgm:prSet/>
      <dgm:spPr/>
      <dgm:t>
        <a:bodyPr/>
        <a:lstStyle/>
        <a:p>
          <a:endParaRPr lang="it-IT" sz="1000"/>
        </a:p>
      </dgm:t>
    </dgm:pt>
    <dgm:pt modelId="{A53E496F-8611-3947-8DE7-AB5C37454A73}">
      <dgm:prSet custT="1"/>
      <dgm:spPr/>
      <dgm:t>
        <a:bodyPr/>
        <a:lstStyle/>
        <a:p>
          <a:pPr>
            <a:buNone/>
          </a:pPr>
          <a:endParaRPr lang="it-IT" sz="1000"/>
        </a:p>
      </dgm:t>
    </dgm:pt>
    <dgm:pt modelId="{98C88CF6-5679-674D-A0FA-B2B79A4475F0}" type="parTrans" cxnId="{0C05AC36-F05A-7941-B1E1-7A2D98B42C11}">
      <dgm:prSet/>
      <dgm:spPr/>
      <dgm:t>
        <a:bodyPr/>
        <a:lstStyle/>
        <a:p>
          <a:endParaRPr lang="it-IT" sz="1000"/>
        </a:p>
      </dgm:t>
    </dgm:pt>
    <dgm:pt modelId="{16E5AAD9-10F0-4F4F-BBBC-34158ECC71B5}" type="sibTrans" cxnId="{0C05AC36-F05A-7941-B1E1-7A2D98B42C11}">
      <dgm:prSet/>
      <dgm:spPr/>
      <dgm:t>
        <a:bodyPr/>
        <a:lstStyle/>
        <a:p>
          <a:endParaRPr lang="it-IT" sz="1000"/>
        </a:p>
      </dgm:t>
    </dgm:pt>
    <dgm:pt modelId="{CE7E97CF-B352-1045-9C47-1BA39DB72794}" type="pres">
      <dgm:prSet presAssocID="{A6E959C2-202A-3546-ABB5-A8D2D2CFFA9C}" presName="Name0" presStyleCnt="0">
        <dgm:presLayoutVars>
          <dgm:dir/>
          <dgm:animLvl val="lvl"/>
          <dgm:resizeHandles val="exact"/>
        </dgm:presLayoutVars>
      </dgm:prSet>
      <dgm:spPr/>
      <dgm:t>
        <a:bodyPr/>
        <a:lstStyle/>
        <a:p>
          <a:endParaRPr lang="it-IT"/>
        </a:p>
      </dgm:t>
    </dgm:pt>
    <dgm:pt modelId="{B0F478C0-DBEA-A141-9768-A4D6F3CF9846}" type="pres">
      <dgm:prSet presAssocID="{16EEAF67-939C-D847-B3FC-DE36BC91FBBC}" presName="linNode" presStyleCnt="0"/>
      <dgm:spPr/>
    </dgm:pt>
    <dgm:pt modelId="{7A3FF3F8-50F4-7143-89AD-1568691B1EB5}" type="pres">
      <dgm:prSet presAssocID="{16EEAF67-939C-D847-B3FC-DE36BC91FBBC}" presName="parentText" presStyleLbl="alignNode1" presStyleIdx="0" presStyleCnt="2">
        <dgm:presLayoutVars>
          <dgm:chMax val="1"/>
          <dgm:bulletEnabled/>
        </dgm:presLayoutVars>
      </dgm:prSet>
      <dgm:spPr/>
      <dgm:t>
        <a:bodyPr/>
        <a:lstStyle/>
        <a:p>
          <a:endParaRPr lang="it-IT"/>
        </a:p>
      </dgm:t>
    </dgm:pt>
    <dgm:pt modelId="{F9B92F0A-7A54-4941-B079-6154507B40E1}" type="pres">
      <dgm:prSet presAssocID="{16EEAF67-939C-D847-B3FC-DE36BC91FBBC}" presName="descendantText" presStyleLbl="alignAccFollowNode1" presStyleIdx="0" presStyleCnt="2">
        <dgm:presLayoutVars>
          <dgm:bulletEnabled/>
        </dgm:presLayoutVars>
      </dgm:prSet>
      <dgm:spPr/>
      <dgm:t>
        <a:bodyPr/>
        <a:lstStyle/>
        <a:p>
          <a:endParaRPr lang="it-IT"/>
        </a:p>
      </dgm:t>
    </dgm:pt>
    <dgm:pt modelId="{5D11BE62-C8CB-594B-9AEF-61139CB66936}" type="pres">
      <dgm:prSet presAssocID="{9C03359F-965B-8140-B742-D64955D9C780}" presName="sp" presStyleCnt="0"/>
      <dgm:spPr/>
    </dgm:pt>
    <dgm:pt modelId="{822944D6-EEA4-504E-BA45-BFE867414E1D}" type="pres">
      <dgm:prSet presAssocID="{105F0B49-0346-E849-9ABB-673D8D6015F9}" presName="linNode" presStyleCnt="0"/>
      <dgm:spPr/>
    </dgm:pt>
    <dgm:pt modelId="{598FBA21-2382-4C4E-BEAE-A71635782231}" type="pres">
      <dgm:prSet presAssocID="{105F0B49-0346-E849-9ABB-673D8D6015F9}" presName="parentText" presStyleLbl="alignNode1" presStyleIdx="1" presStyleCnt="2">
        <dgm:presLayoutVars>
          <dgm:chMax val="1"/>
          <dgm:bulletEnabled/>
        </dgm:presLayoutVars>
      </dgm:prSet>
      <dgm:spPr/>
      <dgm:t>
        <a:bodyPr/>
        <a:lstStyle/>
        <a:p>
          <a:endParaRPr lang="it-IT"/>
        </a:p>
      </dgm:t>
    </dgm:pt>
    <dgm:pt modelId="{BE625876-70DE-954B-AD79-3C90D9688987}" type="pres">
      <dgm:prSet presAssocID="{105F0B49-0346-E849-9ABB-673D8D6015F9}" presName="descendantText" presStyleLbl="alignAccFollowNode1" presStyleIdx="1" presStyleCnt="2">
        <dgm:presLayoutVars>
          <dgm:bulletEnabled/>
        </dgm:presLayoutVars>
      </dgm:prSet>
      <dgm:spPr/>
      <dgm:t>
        <a:bodyPr/>
        <a:lstStyle/>
        <a:p>
          <a:endParaRPr lang="it-IT"/>
        </a:p>
      </dgm:t>
    </dgm:pt>
  </dgm:ptLst>
  <dgm:cxnLst>
    <dgm:cxn modelId="{BE45552C-F7F7-E84B-A758-180B5BC7D571}" type="presOf" srcId="{5B443547-C433-BA41-88B1-395C3382DB9C}" destId="{F9B92F0A-7A54-4941-B079-6154507B40E1}" srcOrd="0" destOrd="2" presId="urn:microsoft.com/office/officeart/2016/7/layout/VerticalSolidActionList"/>
    <dgm:cxn modelId="{58FD0B52-308A-3044-A238-99F03861C20E}" srcId="{16EEAF67-939C-D847-B3FC-DE36BC91FBBC}" destId="{5B443547-C433-BA41-88B1-395C3382DB9C}" srcOrd="2" destOrd="0" parTransId="{7A2BCE61-71ED-AA4F-AE60-D74BD9CD17AA}" sibTransId="{94707D2B-5F8C-F045-A8E5-84BFDE5C45DF}"/>
    <dgm:cxn modelId="{595EA85F-082E-E749-A951-A4554533DA20}" type="presOf" srcId="{A53E496F-8611-3947-8DE7-AB5C37454A73}" destId="{F9B92F0A-7A54-4941-B079-6154507B40E1}" srcOrd="0" destOrd="1" presId="urn:microsoft.com/office/officeart/2016/7/layout/VerticalSolidActionList"/>
    <dgm:cxn modelId="{4AD141A7-012B-3F43-9316-D22FF7497DDC}" type="presOf" srcId="{0C9F2748-CF71-A141-BBE6-55E02CB7FEB3}" destId="{F9B92F0A-7A54-4941-B079-6154507B40E1}" srcOrd="0" destOrd="0" presId="urn:microsoft.com/office/officeart/2016/7/layout/VerticalSolidActionList"/>
    <dgm:cxn modelId="{912E4842-933B-3249-86A7-1F041DD972B3}" type="presOf" srcId="{F47AF8A5-4EEE-934B-9A6B-942E26980A4E}" destId="{BE625876-70DE-954B-AD79-3C90D9688987}" srcOrd="0" destOrd="0" presId="urn:microsoft.com/office/officeart/2016/7/layout/VerticalSolidActionList"/>
    <dgm:cxn modelId="{7435B2AA-76B9-7B41-B9E5-12A7B0DD6594}" srcId="{105F0B49-0346-E849-9ABB-673D8D6015F9}" destId="{F47AF8A5-4EEE-934B-9A6B-942E26980A4E}" srcOrd="0" destOrd="0" parTransId="{AC90F110-25B7-0643-A7F4-2A22C722C5C7}" sibTransId="{95055306-126D-3142-92C0-D4D6EFBE22B3}"/>
    <dgm:cxn modelId="{A84FD8EC-9940-2945-A700-4235C905103B}" type="presOf" srcId="{A6E959C2-202A-3546-ABB5-A8D2D2CFFA9C}" destId="{CE7E97CF-B352-1045-9C47-1BA39DB72794}" srcOrd="0" destOrd="0" presId="urn:microsoft.com/office/officeart/2016/7/layout/VerticalSolidActionList"/>
    <dgm:cxn modelId="{915F049A-3354-3144-B039-3AB75C740AD8}" type="presOf" srcId="{105F0B49-0346-E849-9ABB-673D8D6015F9}" destId="{598FBA21-2382-4C4E-BEAE-A71635782231}" srcOrd="0" destOrd="0" presId="urn:microsoft.com/office/officeart/2016/7/layout/VerticalSolidActionList"/>
    <dgm:cxn modelId="{8ED7F10A-C471-4A43-A265-656E55C35E42}" srcId="{105F0B49-0346-E849-9ABB-673D8D6015F9}" destId="{8FEBB5C3-0198-BD4C-A465-DC90CFBDB8A3}" srcOrd="1" destOrd="0" parTransId="{DE469AE9-5259-7947-93A2-44E01AB7CFA9}" sibTransId="{F68DC1F4-4AB6-6043-92C1-89A40CA3F305}"/>
    <dgm:cxn modelId="{F077CEC4-405B-C94F-B6E8-F6CE9DB4CB8B}" type="presOf" srcId="{8FEBB5C3-0198-BD4C-A465-DC90CFBDB8A3}" destId="{BE625876-70DE-954B-AD79-3C90D9688987}" srcOrd="0" destOrd="1" presId="urn:microsoft.com/office/officeart/2016/7/layout/VerticalSolidActionList"/>
    <dgm:cxn modelId="{D21A4ECC-BE2A-A449-99B4-C3A65BFA44D8}" type="presOf" srcId="{16EEAF67-939C-D847-B3FC-DE36BC91FBBC}" destId="{7A3FF3F8-50F4-7143-89AD-1568691B1EB5}" srcOrd="0" destOrd="0" presId="urn:microsoft.com/office/officeart/2016/7/layout/VerticalSolidActionList"/>
    <dgm:cxn modelId="{0C05AC36-F05A-7941-B1E1-7A2D98B42C11}" srcId="{16EEAF67-939C-D847-B3FC-DE36BC91FBBC}" destId="{A53E496F-8611-3947-8DE7-AB5C37454A73}" srcOrd="1" destOrd="0" parTransId="{98C88CF6-5679-674D-A0FA-B2B79A4475F0}" sibTransId="{16E5AAD9-10F0-4F4F-BBBC-34158ECC71B5}"/>
    <dgm:cxn modelId="{63905858-229F-5A48-9C97-33AF04C912BE}" srcId="{A6E959C2-202A-3546-ABB5-A8D2D2CFFA9C}" destId="{16EEAF67-939C-D847-B3FC-DE36BC91FBBC}" srcOrd="0" destOrd="0" parTransId="{4DB3C7DA-779B-8848-90BA-1AE913EAF74E}" sibTransId="{9C03359F-965B-8140-B742-D64955D9C780}"/>
    <dgm:cxn modelId="{EED51F03-7A26-1742-A383-2B395176E45A}" srcId="{16EEAF67-939C-D847-B3FC-DE36BC91FBBC}" destId="{0C9F2748-CF71-A141-BBE6-55E02CB7FEB3}" srcOrd="0" destOrd="0" parTransId="{D8001384-A4D2-254F-B39F-DB4437F1F072}" sibTransId="{A8E9B2F8-349C-9945-BF1C-AB41F6854883}"/>
    <dgm:cxn modelId="{12E3891A-74C3-7A42-983D-8FCC50E8882C}" srcId="{A6E959C2-202A-3546-ABB5-A8D2D2CFFA9C}" destId="{105F0B49-0346-E849-9ABB-673D8D6015F9}" srcOrd="1" destOrd="0" parTransId="{0239A29F-E00E-3E40-954F-28D3F47BAADA}" sibTransId="{78EA33C5-FF52-A541-B4E4-B87D156ACE7D}"/>
    <dgm:cxn modelId="{A6AB30E6-0134-FB4C-8DBE-B106EECDDDF6}" type="presParOf" srcId="{CE7E97CF-B352-1045-9C47-1BA39DB72794}" destId="{B0F478C0-DBEA-A141-9768-A4D6F3CF9846}" srcOrd="0" destOrd="0" presId="urn:microsoft.com/office/officeart/2016/7/layout/VerticalSolidActionList"/>
    <dgm:cxn modelId="{677F5DC9-C5E9-304C-A6D7-1403240D7CE8}" type="presParOf" srcId="{B0F478C0-DBEA-A141-9768-A4D6F3CF9846}" destId="{7A3FF3F8-50F4-7143-89AD-1568691B1EB5}" srcOrd="0" destOrd="0" presId="urn:microsoft.com/office/officeart/2016/7/layout/VerticalSolidActionList"/>
    <dgm:cxn modelId="{5346D7A1-7B25-0044-80B8-B468CB957012}" type="presParOf" srcId="{B0F478C0-DBEA-A141-9768-A4D6F3CF9846}" destId="{F9B92F0A-7A54-4941-B079-6154507B40E1}" srcOrd="1" destOrd="0" presId="urn:microsoft.com/office/officeart/2016/7/layout/VerticalSolidActionList"/>
    <dgm:cxn modelId="{D54ADD7F-DFF9-4F41-8D8D-FC33B366371A}" type="presParOf" srcId="{CE7E97CF-B352-1045-9C47-1BA39DB72794}" destId="{5D11BE62-C8CB-594B-9AEF-61139CB66936}" srcOrd="1" destOrd="0" presId="urn:microsoft.com/office/officeart/2016/7/layout/VerticalSolidActionList"/>
    <dgm:cxn modelId="{7656CFC4-6B4C-E24E-9A95-54588653BD05}" type="presParOf" srcId="{CE7E97CF-B352-1045-9C47-1BA39DB72794}" destId="{822944D6-EEA4-504E-BA45-BFE867414E1D}" srcOrd="2" destOrd="0" presId="urn:microsoft.com/office/officeart/2016/7/layout/VerticalSolidActionList"/>
    <dgm:cxn modelId="{0582A753-4477-6241-904D-1B402F951D45}" type="presParOf" srcId="{822944D6-EEA4-504E-BA45-BFE867414E1D}" destId="{598FBA21-2382-4C4E-BEAE-A71635782231}" srcOrd="0" destOrd="0" presId="urn:microsoft.com/office/officeart/2016/7/layout/VerticalSolidActionList"/>
    <dgm:cxn modelId="{39F1187E-A785-294A-8048-54A4FA5C0507}" type="presParOf" srcId="{822944D6-EEA4-504E-BA45-BFE867414E1D}" destId="{BE625876-70DE-954B-AD79-3C90D9688987}" srcOrd="1" destOrd="0" presId="urn:microsoft.com/office/officeart/2016/7/layout/VerticalSolidAc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D623A-6C03-D243-B81C-F027FA0B882A}" type="doc">
      <dgm:prSet loTypeId="urn:microsoft.com/office/officeart/2005/8/layout/matrix3" loCatId="list" qsTypeId="urn:microsoft.com/office/officeart/2005/8/quickstyle/simple1" qsCatId="simple" csTypeId="urn:microsoft.com/office/officeart/2005/8/colors/accent1_2" csCatId="accent1" phldr="1"/>
      <dgm:spPr/>
      <dgm:t>
        <a:bodyPr/>
        <a:lstStyle/>
        <a:p>
          <a:endParaRPr lang="it-IT"/>
        </a:p>
      </dgm:t>
    </dgm:pt>
    <dgm:pt modelId="{CDD239E3-4761-D345-9E7D-5A02CBEDC039}">
      <dgm:prSet/>
      <dgm:spPr/>
      <dgm:t>
        <a:bodyPr/>
        <a:lstStyle/>
        <a:p>
          <a:r>
            <a:rPr lang="it-IT" dirty="0"/>
            <a:t>Recupero di informazioni dalla memoria. </a:t>
          </a:r>
        </a:p>
      </dgm:t>
    </dgm:pt>
    <dgm:pt modelId="{536E2629-6741-7D4B-AF96-D5C778E02309}" type="parTrans" cxnId="{EAE679CF-37D3-7B4E-B19B-9D83708B7AB2}">
      <dgm:prSet/>
      <dgm:spPr/>
      <dgm:t>
        <a:bodyPr/>
        <a:lstStyle/>
        <a:p>
          <a:endParaRPr lang="it-IT"/>
        </a:p>
      </dgm:t>
    </dgm:pt>
    <dgm:pt modelId="{23C69E2A-BBEA-1A4D-92F0-3FC06038BF41}" type="sibTrans" cxnId="{EAE679CF-37D3-7B4E-B19B-9D83708B7AB2}">
      <dgm:prSet/>
      <dgm:spPr/>
      <dgm:t>
        <a:bodyPr/>
        <a:lstStyle/>
        <a:p>
          <a:endParaRPr lang="it-IT"/>
        </a:p>
      </dgm:t>
    </dgm:pt>
    <dgm:pt modelId="{1BD6A62C-88EB-0744-B62C-64C5523F4BF5}">
      <dgm:prSet/>
      <dgm:spPr/>
      <dgm:t>
        <a:bodyPr/>
        <a:lstStyle/>
        <a:p>
          <a:r>
            <a:rPr lang="it-IT" dirty="0"/>
            <a:t>Organizzazione di piani di azione</a:t>
          </a:r>
        </a:p>
      </dgm:t>
    </dgm:pt>
    <dgm:pt modelId="{24DFB906-6DD8-A444-BE11-336EC1E27065}" type="parTrans" cxnId="{2B3D682F-D9F4-CD48-A020-A066A4FD047A}">
      <dgm:prSet/>
      <dgm:spPr/>
      <dgm:t>
        <a:bodyPr/>
        <a:lstStyle/>
        <a:p>
          <a:endParaRPr lang="it-IT"/>
        </a:p>
      </dgm:t>
    </dgm:pt>
    <dgm:pt modelId="{7C8CFA55-C552-1741-8EF9-75593D820249}" type="sibTrans" cxnId="{2B3D682F-D9F4-CD48-A020-A066A4FD047A}">
      <dgm:prSet/>
      <dgm:spPr/>
      <dgm:t>
        <a:bodyPr/>
        <a:lstStyle/>
        <a:p>
          <a:endParaRPr lang="it-IT"/>
        </a:p>
      </dgm:t>
    </dgm:pt>
    <dgm:pt modelId="{92518050-FE39-1C46-A7C9-33E2ED92D2AC}">
      <dgm:prSet/>
      <dgm:spPr/>
      <dgm:t>
        <a:bodyPr/>
        <a:lstStyle/>
        <a:p>
          <a:r>
            <a:rPr lang="it-IT" dirty="0"/>
            <a:t>Strategie in caso di </a:t>
          </a:r>
          <a:r>
            <a:rPr lang="it-IT" dirty="0" err="1"/>
            <a:t>problem</a:t>
          </a:r>
          <a:r>
            <a:rPr lang="it-IT" dirty="0"/>
            <a:t> </a:t>
          </a:r>
          <a:r>
            <a:rPr lang="it-IT" dirty="0" err="1"/>
            <a:t>solving</a:t>
          </a:r>
          <a:endParaRPr lang="it-IT" dirty="0"/>
        </a:p>
      </dgm:t>
    </dgm:pt>
    <dgm:pt modelId="{840BC79C-6A6F-EA4F-92B6-21D433079633}" type="parTrans" cxnId="{42A9F1C0-79D6-8540-81F4-CD134F110617}">
      <dgm:prSet/>
      <dgm:spPr/>
      <dgm:t>
        <a:bodyPr/>
        <a:lstStyle/>
        <a:p>
          <a:endParaRPr lang="it-IT"/>
        </a:p>
      </dgm:t>
    </dgm:pt>
    <dgm:pt modelId="{BD21F9F4-ADBD-5F4F-9B12-9449BB623013}" type="sibTrans" cxnId="{42A9F1C0-79D6-8540-81F4-CD134F110617}">
      <dgm:prSet/>
      <dgm:spPr/>
      <dgm:t>
        <a:bodyPr/>
        <a:lstStyle/>
        <a:p>
          <a:endParaRPr lang="it-IT"/>
        </a:p>
      </dgm:t>
    </dgm:pt>
    <dgm:pt modelId="{D655CA62-EC57-D54A-A620-323333931FB7}">
      <dgm:prSet/>
      <dgm:spPr/>
      <dgm:t>
        <a:bodyPr/>
        <a:lstStyle/>
        <a:p>
          <a:r>
            <a:rPr lang="it-IT" dirty="0"/>
            <a:t>Accomodamento e adattamento di fronte ad una situazione nuova</a:t>
          </a:r>
        </a:p>
      </dgm:t>
    </dgm:pt>
    <dgm:pt modelId="{5EA36824-9A80-174A-BDA0-527EA504E439}" type="parTrans" cxnId="{92FEF0AC-98FE-8E4A-9281-3EE0EF29550F}">
      <dgm:prSet/>
      <dgm:spPr/>
      <dgm:t>
        <a:bodyPr/>
        <a:lstStyle/>
        <a:p>
          <a:endParaRPr lang="it-IT"/>
        </a:p>
      </dgm:t>
    </dgm:pt>
    <dgm:pt modelId="{EB190FF5-1F9E-104F-9B89-1045C7D7680C}" type="sibTrans" cxnId="{92FEF0AC-98FE-8E4A-9281-3EE0EF29550F}">
      <dgm:prSet/>
      <dgm:spPr/>
      <dgm:t>
        <a:bodyPr/>
        <a:lstStyle/>
        <a:p>
          <a:endParaRPr lang="it-IT"/>
        </a:p>
      </dgm:t>
    </dgm:pt>
    <dgm:pt modelId="{DEF9C65D-8E84-E54A-80A5-079BE0E91470}" type="pres">
      <dgm:prSet presAssocID="{16ED623A-6C03-D243-B81C-F027FA0B882A}" presName="matrix" presStyleCnt="0">
        <dgm:presLayoutVars>
          <dgm:chMax val="1"/>
          <dgm:dir/>
          <dgm:resizeHandles val="exact"/>
        </dgm:presLayoutVars>
      </dgm:prSet>
      <dgm:spPr/>
      <dgm:t>
        <a:bodyPr/>
        <a:lstStyle/>
        <a:p>
          <a:endParaRPr lang="it-IT"/>
        </a:p>
      </dgm:t>
    </dgm:pt>
    <dgm:pt modelId="{1D62F145-B556-1D46-86F1-668150F42994}" type="pres">
      <dgm:prSet presAssocID="{16ED623A-6C03-D243-B81C-F027FA0B882A}" presName="diamond" presStyleLbl="bgShp" presStyleIdx="0" presStyleCnt="1" custLinFactNeighborX="5984" custLinFactNeighborY="-273"/>
      <dgm:spPr/>
    </dgm:pt>
    <dgm:pt modelId="{4BD76FF0-4FBA-924C-B878-682ECFA91260}" type="pres">
      <dgm:prSet presAssocID="{16ED623A-6C03-D243-B81C-F027FA0B882A}" presName="quad1" presStyleLbl="node1" presStyleIdx="0" presStyleCnt="4">
        <dgm:presLayoutVars>
          <dgm:chMax val="0"/>
          <dgm:chPref val="0"/>
          <dgm:bulletEnabled val="1"/>
        </dgm:presLayoutVars>
      </dgm:prSet>
      <dgm:spPr/>
      <dgm:t>
        <a:bodyPr/>
        <a:lstStyle/>
        <a:p>
          <a:endParaRPr lang="it-IT"/>
        </a:p>
      </dgm:t>
    </dgm:pt>
    <dgm:pt modelId="{0C890B13-CCAE-0B47-A0D1-136180596AD2}" type="pres">
      <dgm:prSet presAssocID="{16ED623A-6C03-D243-B81C-F027FA0B882A}" presName="quad2" presStyleLbl="node1" presStyleIdx="1" presStyleCnt="4">
        <dgm:presLayoutVars>
          <dgm:chMax val="0"/>
          <dgm:chPref val="0"/>
          <dgm:bulletEnabled val="1"/>
        </dgm:presLayoutVars>
      </dgm:prSet>
      <dgm:spPr/>
      <dgm:t>
        <a:bodyPr/>
        <a:lstStyle/>
        <a:p>
          <a:endParaRPr lang="it-IT"/>
        </a:p>
      </dgm:t>
    </dgm:pt>
    <dgm:pt modelId="{098AA8CD-20FF-C048-A858-5C42BA0D1FA8}" type="pres">
      <dgm:prSet presAssocID="{16ED623A-6C03-D243-B81C-F027FA0B882A}" presName="quad3" presStyleLbl="node1" presStyleIdx="2" presStyleCnt="4" custLinFactNeighborX="-5088" custLinFactNeighborY="-1432">
        <dgm:presLayoutVars>
          <dgm:chMax val="0"/>
          <dgm:chPref val="0"/>
          <dgm:bulletEnabled val="1"/>
        </dgm:presLayoutVars>
      </dgm:prSet>
      <dgm:spPr/>
      <dgm:t>
        <a:bodyPr/>
        <a:lstStyle/>
        <a:p>
          <a:endParaRPr lang="it-IT"/>
        </a:p>
      </dgm:t>
    </dgm:pt>
    <dgm:pt modelId="{DEB20EBB-5000-AC47-8AF1-0762F6A9B9FC}" type="pres">
      <dgm:prSet presAssocID="{16ED623A-6C03-D243-B81C-F027FA0B882A}" presName="quad4" presStyleLbl="node1" presStyleIdx="3" presStyleCnt="4">
        <dgm:presLayoutVars>
          <dgm:chMax val="0"/>
          <dgm:chPref val="0"/>
          <dgm:bulletEnabled val="1"/>
        </dgm:presLayoutVars>
      </dgm:prSet>
      <dgm:spPr/>
      <dgm:t>
        <a:bodyPr/>
        <a:lstStyle/>
        <a:p>
          <a:endParaRPr lang="it-IT"/>
        </a:p>
      </dgm:t>
    </dgm:pt>
  </dgm:ptLst>
  <dgm:cxnLst>
    <dgm:cxn modelId="{63DB18D2-0889-6447-9200-E06257113950}" type="presOf" srcId="{CDD239E3-4761-D345-9E7D-5A02CBEDC039}" destId="{4BD76FF0-4FBA-924C-B878-682ECFA91260}" srcOrd="0" destOrd="0" presId="urn:microsoft.com/office/officeart/2005/8/layout/matrix3"/>
    <dgm:cxn modelId="{46015B70-92D9-1E4C-9863-F94F5BEE6963}" type="presOf" srcId="{92518050-FE39-1C46-A7C9-33E2ED92D2AC}" destId="{098AA8CD-20FF-C048-A858-5C42BA0D1FA8}" srcOrd="0" destOrd="0" presId="urn:microsoft.com/office/officeart/2005/8/layout/matrix3"/>
    <dgm:cxn modelId="{42A9F1C0-79D6-8540-81F4-CD134F110617}" srcId="{16ED623A-6C03-D243-B81C-F027FA0B882A}" destId="{92518050-FE39-1C46-A7C9-33E2ED92D2AC}" srcOrd="2" destOrd="0" parTransId="{840BC79C-6A6F-EA4F-92B6-21D433079633}" sibTransId="{BD21F9F4-ADBD-5F4F-9B12-9449BB623013}"/>
    <dgm:cxn modelId="{EAE679CF-37D3-7B4E-B19B-9D83708B7AB2}" srcId="{16ED623A-6C03-D243-B81C-F027FA0B882A}" destId="{CDD239E3-4761-D345-9E7D-5A02CBEDC039}" srcOrd="0" destOrd="0" parTransId="{536E2629-6741-7D4B-AF96-D5C778E02309}" sibTransId="{23C69E2A-BBEA-1A4D-92F0-3FC06038BF41}"/>
    <dgm:cxn modelId="{92FEF0AC-98FE-8E4A-9281-3EE0EF29550F}" srcId="{16ED623A-6C03-D243-B81C-F027FA0B882A}" destId="{D655CA62-EC57-D54A-A620-323333931FB7}" srcOrd="3" destOrd="0" parTransId="{5EA36824-9A80-174A-BDA0-527EA504E439}" sibTransId="{EB190FF5-1F9E-104F-9B89-1045C7D7680C}"/>
    <dgm:cxn modelId="{845CB334-0947-BD4B-BCAA-EC9D0BD40CD6}" type="presOf" srcId="{16ED623A-6C03-D243-B81C-F027FA0B882A}" destId="{DEF9C65D-8E84-E54A-80A5-079BE0E91470}" srcOrd="0" destOrd="0" presId="urn:microsoft.com/office/officeart/2005/8/layout/matrix3"/>
    <dgm:cxn modelId="{B430E35F-5DA8-ED4C-A455-038FB5413229}" type="presOf" srcId="{D655CA62-EC57-D54A-A620-323333931FB7}" destId="{DEB20EBB-5000-AC47-8AF1-0762F6A9B9FC}" srcOrd="0" destOrd="0" presId="urn:microsoft.com/office/officeart/2005/8/layout/matrix3"/>
    <dgm:cxn modelId="{55F0333B-EA75-8B4B-8963-8C4A27833942}" type="presOf" srcId="{1BD6A62C-88EB-0744-B62C-64C5523F4BF5}" destId="{0C890B13-CCAE-0B47-A0D1-136180596AD2}" srcOrd="0" destOrd="0" presId="urn:microsoft.com/office/officeart/2005/8/layout/matrix3"/>
    <dgm:cxn modelId="{2B3D682F-D9F4-CD48-A020-A066A4FD047A}" srcId="{16ED623A-6C03-D243-B81C-F027FA0B882A}" destId="{1BD6A62C-88EB-0744-B62C-64C5523F4BF5}" srcOrd="1" destOrd="0" parTransId="{24DFB906-6DD8-A444-BE11-336EC1E27065}" sibTransId="{7C8CFA55-C552-1741-8EF9-75593D820249}"/>
    <dgm:cxn modelId="{B87D62CF-5B30-B546-AB64-FE5CD8489F26}" type="presParOf" srcId="{DEF9C65D-8E84-E54A-80A5-079BE0E91470}" destId="{1D62F145-B556-1D46-86F1-668150F42994}" srcOrd="0" destOrd="0" presId="urn:microsoft.com/office/officeart/2005/8/layout/matrix3"/>
    <dgm:cxn modelId="{D7456A8E-AD73-EB4D-A0D1-2E8394A2142C}" type="presParOf" srcId="{DEF9C65D-8E84-E54A-80A5-079BE0E91470}" destId="{4BD76FF0-4FBA-924C-B878-682ECFA91260}" srcOrd="1" destOrd="0" presId="urn:microsoft.com/office/officeart/2005/8/layout/matrix3"/>
    <dgm:cxn modelId="{805AAA18-70CB-9B4A-A60E-A2FC6DBB5092}" type="presParOf" srcId="{DEF9C65D-8E84-E54A-80A5-079BE0E91470}" destId="{0C890B13-CCAE-0B47-A0D1-136180596AD2}" srcOrd="2" destOrd="0" presId="urn:microsoft.com/office/officeart/2005/8/layout/matrix3"/>
    <dgm:cxn modelId="{1974F020-AD74-C149-9345-816517CAC25D}" type="presParOf" srcId="{DEF9C65D-8E84-E54A-80A5-079BE0E91470}" destId="{098AA8CD-20FF-C048-A858-5C42BA0D1FA8}" srcOrd="3" destOrd="0" presId="urn:microsoft.com/office/officeart/2005/8/layout/matrix3"/>
    <dgm:cxn modelId="{13058670-1373-314A-9814-F99DFE5195F1}" type="presParOf" srcId="{DEF9C65D-8E84-E54A-80A5-079BE0E91470}" destId="{DEB20EBB-5000-AC47-8AF1-0762F6A9B9FC}"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01CC54-807B-D449-99D6-0C735B3F28A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t-IT"/>
        </a:p>
      </dgm:t>
    </dgm:pt>
    <dgm:pt modelId="{5DEFD94D-2254-E44E-B2EF-23B7EDC88AE8}">
      <dgm:prSet/>
      <dgm:spPr/>
      <dgm:t>
        <a:bodyPr/>
        <a:lstStyle/>
        <a:p>
          <a:r>
            <a:rPr lang="it-IT" dirty="0"/>
            <a:t>Secondo Jean </a:t>
          </a:r>
          <a:r>
            <a:rPr lang="it-IT" dirty="0" err="1"/>
            <a:t>Piaget</a:t>
          </a:r>
          <a:r>
            <a:rPr lang="it-IT" dirty="0"/>
            <a:t> l’intelligenza è la funzione che consente l’adattamento biologico all’ambiente</a:t>
          </a:r>
        </a:p>
      </dgm:t>
    </dgm:pt>
    <dgm:pt modelId="{6C6D40A0-ABEC-FE4A-AEDE-5946A40D2DE3}" type="parTrans" cxnId="{F4F7A457-7BE6-184B-A601-54E2A1393366}">
      <dgm:prSet/>
      <dgm:spPr/>
      <dgm:t>
        <a:bodyPr/>
        <a:lstStyle/>
        <a:p>
          <a:endParaRPr lang="it-IT"/>
        </a:p>
      </dgm:t>
    </dgm:pt>
    <dgm:pt modelId="{74A53A41-9880-1347-AE71-C4C0F0958DDD}" type="sibTrans" cxnId="{F4F7A457-7BE6-184B-A601-54E2A1393366}">
      <dgm:prSet/>
      <dgm:spPr/>
      <dgm:t>
        <a:bodyPr/>
        <a:lstStyle/>
        <a:p>
          <a:endParaRPr lang="it-IT"/>
        </a:p>
      </dgm:t>
    </dgm:pt>
    <dgm:pt modelId="{C23BA1C7-B242-4948-8324-DD07D92B4B81}">
      <dgm:prSet/>
      <dgm:spPr/>
      <dgm:t>
        <a:bodyPr/>
        <a:lstStyle/>
        <a:p>
          <a:r>
            <a:rPr lang="it-IT" dirty="0"/>
            <a:t>L’individuo non è un passivo recettore di influenze ambientali, né un veicolo di idee innate, ma è attivo nel costruire le proprie conoscenze attraverso SCHEMI MENTALI</a:t>
          </a:r>
        </a:p>
      </dgm:t>
    </dgm:pt>
    <dgm:pt modelId="{9584BBB4-7310-824E-A8D0-68E735794B7A}" type="parTrans" cxnId="{45FA26A6-F668-EC4B-B546-8B1082F893CA}">
      <dgm:prSet/>
      <dgm:spPr/>
      <dgm:t>
        <a:bodyPr/>
        <a:lstStyle/>
        <a:p>
          <a:endParaRPr lang="it-IT"/>
        </a:p>
      </dgm:t>
    </dgm:pt>
    <dgm:pt modelId="{2965E41A-0251-6D43-A082-3850CCCFA221}" type="sibTrans" cxnId="{45FA26A6-F668-EC4B-B546-8B1082F893CA}">
      <dgm:prSet/>
      <dgm:spPr/>
      <dgm:t>
        <a:bodyPr/>
        <a:lstStyle/>
        <a:p>
          <a:endParaRPr lang="it-IT"/>
        </a:p>
      </dgm:t>
    </dgm:pt>
    <dgm:pt modelId="{55D9D5BA-8C42-144E-8F05-CA55F09CA4EF}">
      <dgm:prSet/>
      <dgm:spPr/>
      <dgm:t>
        <a:bodyPr/>
        <a:lstStyle/>
        <a:p>
          <a:r>
            <a:rPr lang="it-IT" dirty="0"/>
            <a:t>L’individuo possiede delle strutture mentali (schemi di tipo esplicativo e predittivo) che mediano le sue azioni e la sua conoscenza sul mondo</a:t>
          </a:r>
        </a:p>
      </dgm:t>
    </dgm:pt>
    <dgm:pt modelId="{A0DE2AE0-9512-604A-A9BE-8578EF040584}" type="parTrans" cxnId="{B9DA4D95-309F-EA45-BE4F-8F56FE29694B}">
      <dgm:prSet/>
      <dgm:spPr/>
      <dgm:t>
        <a:bodyPr/>
        <a:lstStyle/>
        <a:p>
          <a:endParaRPr lang="it-IT"/>
        </a:p>
      </dgm:t>
    </dgm:pt>
    <dgm:pt modelId="{AAF26F3D-1AE9-F24D-82A1-B688D23D6C40}" type="sibTrans" cxnId="{B9DA4D95-309F-EA45-BE4F-8F56FE29694B}">
      <dgm:prSet/>
      <dgm:spPr/>
      <dgm:t>
        <a:bodyPr/>
        <a:lstStyle/>
        <a:p>
          <a:endParaRPr lang="it-IT"/>
        </a:p>
      </dgm:t>
    </dgm:pt>
    <dgm:pt modelId="{A1EBFBAE-A0CC-914E-9934-30658A6C11E4}" type="pres">
      <dgm:prSet presAssocID="{2701CC54-807B-D449-99D6-0C735B3F28A6}" presName="Name0" presStyleCnt="0">
        <dgm:presLayoutVars>
          <dgm:chPref val="1"/>
          <dgm:dir/>
          <dgm:animOne val="branch"/>
          <dgm:animLvl val="lvl"/>
          <dgm:resizeHandles/>
        </dgm:presLayoutVars>
      </dgm:prSet>
      <dgm:spPr/>
      <dgm:t>
        <a:bodyPr/>
        <a:lstStyle/>
        <a:p>
          <a:endParaRPr lang="it-IT"/>
        </a:p>
      </dgm:t>
    </dgm:pt>
    <dgm:pt modelId="{17DFA39E-8BFF-E94A-A1A5-E331D36B17AA}" type="pres">
      <dgm:prSet presAssocID="{5DEFD94D-2254-E44E-B2EF-23B7EDC88AE8}" presName="vertOne" presStyleCnt="0"/>
      <dgm:spPr/>
    </dgm:pt>
    <dgm:pt modelId="{85963E8A-1419-BE4C-A3A6-8B3D5501F086}" type="pres">
      <dgm:prSet presAssocID="{5DEFD94D-2254-E44E-B2EF-23B7EDC88AE8}" presName="txOne" presStyleLbl="node0" presStyleIdx="0" presStyleCnt="3">
        <dgm:presLayoutVars>
          <dgm:chPref val="3"/>
        </dgm:presLayoutVars>
      </dgm:prSet>
      <dgm:spPr/>
      <dgm:t>
        <a:bodyPr/>
        <a:lstStyle/>
        <a:p>
          <a:endParaRPr lang="it-IT"/>
        </a:p>
      </dgm:t>
    </dgm:pt>
    <dgm:pt modelId="{EC545DF5-E4C5-F048-8916-5DC6E6C98BC1}" type="pres">
      <dgm:prSet presAssocID="{5DEFD94D-2254-E44E-B2EF-23B7EDC88AE8}" presName="horzOne" presStyleCnt="0"/>
      <dgm:spPr/>
    </dgm:pt>
    <dgm:pt modelId="{5E69ACDC-9C09-1842-8ED1-889A13D84F83}" type="pres">
      <dgm:prSet presAssocID="{74A53A41-9880-1347-AE71-C4C0F0958DDD}" presName="sibSpaceOne" presStyleCnt="0"/>
      <dgm:spPr/>
    </dgm:pt>
    <dgm:pt modelId="{5F532388-F448-C044-A01C-ECF8007BEED9}" type="pres">
      <dgm:prSet presAssocID="{C23BA1C7-B242-4948-8324-DD07D92B4B81}" presName="vertOne" presStyleCnt="0"/>
      <dgm:spPr/>
    </dgm:pt>
    <dgm:pt modelId="{926C2C7C-AE77-0B47-89BA-2F6C594A5279}" type="pres">
      <dgm:prSet presAssocID="{C23BA1C7-B242-4948-8324-DD07D92B4B81}" presName="txOne" presStyleLbl="node0" presStyleIdx="1" presStyleCnt="3">
        <dgm:presLayoutVars>
          <dgm:chPref val="3"/>
        </dgm:presLayoutVars>
      </dgm:prSet>
      <dgm:spPr/>
      <dgm:t>
        <a:bodyPr/>
        <a:lstStyle/>
        <a:p>
          <a:endParaRPr lang="it-IT"/>
        </a:p>
      </dgm:t>
    </dgm:pt>
    <dgm:pt modelId="{AC4DF527-DF4F-6C49-90D1-E6416EF47035}" type="pres">
      <dgm:prSet presAssocID="{C23BA1C7-B242-4948-8324-DD07D92B4B81}" presName="horzOne" presStyleCnt="0"/>
      <dgm:spPr/>
    </dgm:pt>
    <dgm:pt modelId="{BE31154A-6904-C642-871F-347EC1A84166}" type="pres">
      <dgm:prSet presAssocID="{2965E41A-0251-6D43-A082-3850CCCFA221}" presName="sibSpaceOne" presStyleCnt="0"/>
      <dgm:spPr/>
    </dgm:pt>
    <dgm:pt modelId="{06E468EC-4E64-8B46-BDD9-6905949FED2B}" type="pres">
      <dgm:prSet presAssocID="{55D9D5BA-8C42-144E-8F05-CA55F09CA4EF}" presName="vertOne" presStyleCnt="0"/>
      <dgm:spPr/>
    </dgm:pt>
    <dgm:pt modelId="{B4EA10EC-0E69-5840-835C-23D3DBC89BA2}" type="pres">
      <dgm:prSet presAssocID="{55D9D5BA-8C42-144E-8F05-CA55F09CA4EF}" presName="txOne" presStyleLbl="node0" presStyleIdx="2" presStyleCnt="3" custLinFactNeighborX="-535">
        <dgm:presLayoutVars>
          <dgm:chPref val="3"/>
        </dgm:presLayoutVars>
      </dgm:prSet>
      <dgm:spPr/>
      <dgm:t>
        <a:bodyPr/>
        <a:lstStyle/>
        <a:p>
          <a:endParaRPr lang="it-IT"/>
        </a:p>
      </dgm:t>
    </dgm:pt>
    <dgm:pt modelId="{F0543250-3254-A741-B0C4-F68BD4FCBFB6}" type="pres">
      <dgm:prSet presAssocID="{55D9D5BA-8C42-144E-8F05-CA55F09CA4EF}" presName="horzOne" presStyleCnt="0"/>
      <dgm:spPr/>
    </dgm:pt>
  </dgm:ptLst>
  <dgm:cxnLst>
    <dgm:cxn modelId="{B9DA4D95-309F-EA45-BE4F-8F56FE29694B}" srcId="{2701CC54-807B-D449-99D6-0C735B3F28A6}" destId="{55D9D5BA-8C42-144E-8F05-CA55F09CA4EF}" srcOrd="2" destOrd="0" parTransId="{A0DE2AE0-9512-604A-A9BE-8578EF040584}" sibTransId="{AAF26F3D-1AE9-F24D-82A1-B688D23D6C40}"/>
    <dgm:cxn modelId="{45FA26A6-F668-EC4B-B546-8B1082F893CA}" srcId="{2701CC54-807B-D449-99D6-0C735B3F28A6}" destId="{C23BA1C7-B242-4948-8324-DD07D92B4B81}" srcOrd="1" destOrd="0" parTransId="{9584BBB4-7310-824E-A8D0-68E735794B7A}" sibTransId="{2965E41A-0251-6D43-A082-3850CCCFA221}"/>
    <dgm:cxn modelId="{F4F7A457-7BE6-184B-A601-54E2A1393366}" srcId="{2701CC54-807B-D449-99D6-0C735B3F28A6}" destId="{5DEFD94D-2254-E44E-B2EF-23B7EDC88AE8}" srcOrd="0" destOrd="0" parTransId="{6C6D40A0-ABEC-FE4A-AEDE-5946A40D2DE3}" sibTransId="{74A53A41-9880-1347-AE71-C4C0F0958DDD}"/>
    <dgm:cxn modelId="{23B91C77-B7CC-9141-9B10-FC5BFE5AACE0}" type="presOf" srcId="{55D9D5BA-8C42-144E-8F05-CA55F09CA4EF}" destId="{B4EA10EC-0E69-5840-835C-23D3DBC89BA2}" srcOrd="0" destOrd="0" presId="urn:microsoft.com/office/officeart/2005/8/layout/hierarchy4"/>
    <dgm:cxn modelId="{1C1F1839-F11E-614C-B618-06260D665D7E}" type="presOf" srcId="{2701CC54-807B-D449-99D6-0C735B3F28A6}" destId="{A1EBFBAE-A0CC-914E-9934-30658A6C11E4}" srcOrd="0" destOrd="0" presId="urn:microsoft.com/office/officeart/2005/8/layout/hierarchy4"/>
    <dgm:cxn modelId="{33F2E05A-301A-544C-A8F3-877586109631}" type="presOf" srcId="{C23BA1C7-B242-4948-8324-DD07D92B4B81}" destId="{926C2C7C-AE77-0B47-89BA-2F6C594A5279}" srcOrd="0" destOrd="0" presId="urn:microsoft.com/office/officeart/2005/8/layout/hierarchy4"/>
    <dgm:cxn modelId="{C6DC6FE5-8FEC-8D4F-9909-BE14D4B30A29}" type="presOf" srcId="{5DEFD94D-2254-E44E-B2EF-23B7EDC88AE8}" destId="{85963E8A-1419-BE4C-A3A6-8B3D5501F086}" srcOrd="0" destOrd="0" presId="urn:microsoft.com/office/officeart/2005/8/layout/hierarchy4"/>
    <dgm:cxn modelId="{8CF65365-7B5F-374E-8FCE-100812BF22FE}" type="presParOf" srcId="{A1EBFBAE-A0CC-914E-9934-30658A6C11E4}" destId="{17DFA39E-8BFF-E94A-A1A5-E331D36B17AA}" srcOrd="0" destOrd="0" presId="urn:microsoft.com/office/officeart/2005/8/layout/hierarchy4"/>
    <dgm:cxn modelId="{8BBAC995-2596-6941-B817-001DB27AAE16}" type="presParOf" srcId="{17DFA39E-8BFF-E94A-A1A5-E331D36B17AA}" destId="{85963E8A-1419-BE4C-A3A6-8B3D5501F086}" srcOrd="0" destOrd="0" presId="urn:microsoft.com/office/officeart/2005/8/layout/hierarchy4"/>
    <dgm:cxn modelId="{99D409C3-E931-B24A-8F57-8C1C6650D482}" type="presParOf" srcId="{17DFA39E-8BFF-E94A-A1A5-E331D36B17AA}" destId="{EC545DF5-E4C5-F048-8916-5DC6E6C98BC1}" srcOrd="1" destOrd="0" presId="urn:microsoft.com/office/officeart/2005/8/layout/hierarchy4"/>
    <dgm:cxn modelId="{31BA73E2-FA2A-5048-A570-0814AA22D408}" type="presParOf" srcId="{A1EBFBAE-A0CC-914E-9934-30658A6C11E4}" destId="{5E69ACDC-9C09-1842-8ED1-889A13D84F83}" srcOrd="1" destOrd="0" presId="urn:microsoft.com/office/officeart/2005/8/layout/hierarchy4"/>
    <dgm:cxn modelId="{789F9EF9-81D7-D54B-9C2D-7573A3D88D0E}" type="presParOf" srcId="{A1EBFBAE-A0CC-914E-9934-30658A6C11E4}" destId="{5F532388-F448-C044-A01C-ECF8007BEED9}" srcOrd="2" destOrd="0" presId="urn:microsoft.com/office/officeart/2005/8/layout/hierarchy4"/>
    <dgm:cxn modelId="{D49FF8BC-C6EC-2347-A5DA-F3ACEBC94F10}" type="presParOf" srcId="{5F532388-F448-C044-A01C-ECF8007BEED9}" destId="{926C2C7C-AE77-0B47-89BA-2F6C594A5279}" srcOrd="0" destOrd="0" presId="urn:microsoft.com/office/officeart/2005/8/layout/hierarchy4"/>
    <dgm:cxn modelId="{BC0CE3FB-8D70-7441-86D5-E997D339C23E}" type="presParOf" srcId="{5F532388-F448-C044-A01C-ECF8007BEED9}" destId="{AC4DF527-DF4F-6C49-90D1-E6416EF47035}" srcOrd="1" destOrd="0" presId="urn:microsoft.com/office/officeart/2005/8/layout/hierarchy4"/>
    <dgm:cxn modelId="{F3BF1FF7-3300-E845-B005-3D4E1D95868C}" type="presParOf" srcId="{A1EBFBAE-A0CC-914E-9934-30658A6C11E4}" destId="{BE31154A-6904-C642-871F-347EC1A84166}" srcOrd="3" destOrd="0" presId="urn:microsoft.com/office/officeart/2005/8/layout/hierarchy4"/>
    <dgm:cxn modelId="{DC3D2D31-429A-5443-AC42-EB5AF634C26A}" type="presParOf" srcId="{A1EBFBAE-A0CC-914E-9934-30658A6C11E4}" destId="{06E468EC-4E64-8B46-BDD9-6905949FED2B}" srcOrd="4" destOrd="0" presId="urn:microsoft.com/office/officeart/2005/8/layout/hierarchy4"/>
    <dgm:cxn modelId="{BAC858DA-76E6-0247-9693-2197F647CB5C}" type="presParOf" srcId="{06E468EC-4E64-8B46-BDD9-6905949FED2B}" destId="{B4EA10EC-0E69-5840-835C-23D3DBC89BA2}" srcOrd="0" destOrd="0" presId="urn:microsoft.com/office/officeart/2005/8/layout/hierarchy4"/>
    <dgm:cxn modelId="{D1FEF64A-690B-6D4D-83B3-A5E1AD46072A}" type="presParOf" srcId="{06E468EC-4E64-8B46-BDD9-6905949FED2B}" destId="{F0543250-3254-A741-B0C4-F68BD4FCBFB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95B9D2-BA26-044C-BD14-F6CB90D366DD}" type="doc">
      <dgm:prSet loTypeId="urn:microsoft.com/office/officeart/2005/8/layout/hProcess9" loCatId="list" qsTypeId="urn:microsoft.com/office/officeart/2005/8/quickstyle/simple1" qsCatId="simple" csTypeId="urn:microsoft.com/office/officeart/2005/8/colors/accent1_2" csCatId="accent1" phldr="1"/>
      <dgm:spPr/>
      <dgm:t>
        <a:bodyPr/>
        <a:lstStyle/>
        <a:p>
          <a:endParaRPr lang="it-IT"/>
        </a:p>
      </dgm:t>
    </dgm:pt>
    <dgm:pt modelId="{638DA176-254F-FB47-85A4-61576A54DEE4}">
      <dgm:prSet/>
      <dgm:spPr/>
      <dgm:t>
        <a:bodyPr/>
        <a:lstStyle/>
        <a:p>
          <a:r>
            <a:rPr lang="it-IT"/>
            <a:t>Secondo Antonio Damasio, qualsiasi processo di decision making viene mediato da una reazione emotiva automatica, definita MARCATORE SOMATICO</a:t>
          </a:r>
        </a:p>
      </dgm:t>
    </dgm:pt>
    <dgm:pt modelId="{56FB887F-8FBD-3341-9D9E-406177F101F7}" type="parTrans" cxnId="{D9947518-99E9-E348-89A4-B8A79AA5720B}">
      <dgm:prSet/>
      <dgm:spPr/>
      <dgm:t>
        <a:bodyPr/>
        <a:lstStyle/>
        <a:p>
          <a:endParaRPr lang="it-IT"/>
        </a:p>
      </dgm:t>
    </dgm:pt>
    <dgm:pt modelId="{AF612D1C-0895-D64F-8865-F8CAA203B31F}" type="sibTrans" cxnId="{D9947518-99E9-E348-89A4-B8A79AA5720B}">
      <dgm:prSet/>
      <dgm:spPr/>
      <dgm:t>
        <a:bodyPr/>
        <a:lstStyle/>
        <a:p>
          <a:endParaRPr lang="it-IT"/>
        </a:p>
      </dgm:t>
    </dgm:pt>
    <dgm:pt modelId="{A0D2949E-53E7-6E4F-9BBD-7DC602E8FB27}">
      <dgm:prSet/>
      <dgm:spPr/>
      <dgm:t>
        <a:bodyPr/>
        <a:lstStyle/>
        <a:p>
          <a:r>
            <a:rPr lang="it-IT"/>
            <a:t>Il marcatore somatico restringe fortemente il campo delle decisioni possibili, sulla base dell’esperienza che abbiamo fatto in situazioni analoghe</a:t>
          </a:r>
        </a:p>
      </dgm:t>
    </dgm:pt>
    <dgm:pt modelId="{88F54A70-FE23-D14A-A90C-6CC81D943D20}" type="parTrans" cxnId="{9501E571-F092-9646-9396-417651AEC64C}">
      <dgm:prSet/>
      <dgm:spPr/>
      <dgm:t>
        <a:bodyPr/>
        <a:lstStyle/>
        <a:p>
          <a:endParaRPr lang="it-IT"/>
        </a:p>
      </dgm:t>
    </dgm:pt>
    <dgm:pt modelId="{4F97F5C6-4DE7-3B4E-BEF8-3A2AF8192F43}" type="sibTrans" cxnId="{9501E571-F092-9646-9396-417651AEC64C}">
      <dgm:prSet/>
      <dgm:spPr/>
      <dgm:t>
        <a:bodyPr/>
        <a:lstStyle/>
        <a:p>
          <a:endParaRPr lang="it-IT"/>
        </a:p>
      </dgm:t>
    </dgm:pt>
    <dgm:pt modelId="{BB1BE817-A376-584C-B9FA-3DE1B20D6F51}">
      <dgm:prSet/>
      <dgm:spPr/>
      <dgm:t>
        <a:bodyPr/>
        <a:lstStyle/>
        <a:p>
          <a:r>
            <a:rPr lang="it-IT"/>
            <a:t>Pertanto qualsiasi processo di decision making può essere influenzato da esperienze emotive pregresse</a:t>
          </a:r>
          <a:endParaRPr lang="it-IT" dirty="0"/>
        </a:p>
      </dgm:t>
    </dgm:pt>
    <dgm:pt modelId="{33EC0049-87B4-554C-874B-8A63E6FB7974}" type="parTrans" cxnId="{DB30CA5A-E604-1A49-98A5-5885E6FC0016}">
      <dgm:prSet/>
      <dgm:spPr/>
      <dgm:t>
        <a:bodyPr/>
        <a:lstStyle/>
        <a:p>
          <a:endParaRPr lang="it-IT"/>
        </a:p>
      </dgm:t>
    </dgm:pt>
    <dgm:pt modelId="{542A9AD8-1BF9-EE46-AF53-0A62B465D606}" type="sibTrans" cxnId="{DB30CA5A-E604-1A49-98A5-5885E6FC0016}">
      <dgm:prSet/>
      <dgm:spPr/>
      <dgm:t>
        <a:bodyPr/>
        <a:lstStyle/>
        <a:p>
          <a:endParaRPr lang="it-IT"/>
        </a:p>
      </dgm:t>
    </dgm:pt>
    <dgm:pt modelId="{3D279F7D-1669-5F41-9A73-359791CDCFBC}" type="pres">
      <dgm:prSet presAssocID="{E395B9D2-BA26-044C-BD14-F6CB90D366DD}" presName="CompostProcess" presStyleCnt="0">
        <dgm:presLayoutVars>
          <dgm:dir/>
          <dgm:resizeHandles val="exact"/>
        </dgm:presLayoutVars>
      </dgm:prSet>
      <dgm:spPr/>
      <dgm:t>
        <a:bodyPr/>
        <a:lstStyle/>
        <a:p>
          <a:endParaRPr lang="it-IT"/>
        </a:p>
      </dgm:t>
    </dgm:pt>
    <dgm:pt modelId="{5DAEE973-B54E-AA49-8718-FA3E03E84183}" type="pres">
      <dgm:prSet presAssocID="{E395B9D2-BA26-044C-BD14-F6CB90D366DD}" presName="arrow" presStyleLbl="bgShp" presStyleIdx="0" presStyleCnt="1"/>
      <dgm:spPr/>
    </dgm:pt>
    <dgm:pt modelId="{37733249-3230-E846-9876-A3C529EB3EC9}" type="pres">
      <dgm:prSet presAssocID="{E395B9D2-BA26-044C-BD14-F6CB90D366DD}" presName="linearProcess" presStyleCnt="0"/>
      <dgm:spPr/>
    </dgm:pt>
    <dgm:pt modelId="{08EAF7A5-A82B-934E-AB26-0CAD57DA36E6}" type="pres">
      <dgm:prSet presAssocID="{638DA176-254F-FB47-85A4-61576A54DEE4}" presName="textNode" presStyleLbl="node1" presStyleIdx="0" presStyleCnt="3">
        <dgm:presLayoutVars>
          <dgm:bulletEnabled val="1"/>
        </dgm:presLayoutVars>
      </dgm:prSet>
      <dgm:spPr/>
      <dgm:t>
        <a:bodyPr/>
        <a:lstStyle/>
        <a:p>
          <a:endParaRPr lang="it-IT"/>
        </a:p>
      </dgm:t>
    </dgm:pt>
    <dgm:pt modelId="{A592FB74-E08E-3B47-A748-DF571D36D1BC}" type="pres">
      <dgm:prSet presAssocID="{AF612D1C-0895-D64F-8865-F8CAA203B31F}" presName="sibTrans" presStyleCnt="0"/>
      <dgm:spPr/>
    </dgm:pt>
    <dgm:pt modelId="{840C71F7-0B3D-874A-9482-4B2DC1371EC0}" type="pres">
      <dgm:prSet presAssocID="{A0D2949E-53E7-6E4F-9BBD-7DC602E8FB27}" presName="textNode" presStyleLbl="node1" presStyleIdx="1" presStyleCnt="3">
        <dgm:presLayoutVars>
          <dgm:bulletEnabled val="1"/>
        </dgm:presLayoutVars>
      </dgm:prSet>
      <dgm:spPr/>
      <dgm:t>
        <a:bodyPr/>
        <a:lstStyle/>
        <a:p>
          <a:endParaRPr lang="it-IT"/>
        </a:p>
      </dgm:t>
    </dgm:pt>
    <dgm:pt modelId="{DA17FC71-6119-0D4D-B53B-469009C16C5C}" type="pres">
      <dgm:prSet presAssocID="{4F97F5C6-4DE7-3B4E-BEF8-3A2AF8192F43}" presName="sibTrans" presStyleCnt="0"/>
      <dgm:spPr/>
    </dgm:pt>
    <dgm:pt modelId="{435F7CA0-4614-344E-A2B0-0B61345A2721}" type="pres">
      <dgm:prSet presAssocID="{BB1BE817-A376-584C-B9FA-3DE1B20D6F51}" presName="textNode" presStyleLbl="node1" presStyleIdx="2" presStyleCnt="3">
        <dgm:presLayoutVars>
          <dgm:bulletEnabled val="1"/>
        </dgm:presLayoutVars>
      </dgm:prSet>
      <dgm:spPr/>
      <dgm:t>
        <a:bodyPr/>
        <a:lstStyle/>
        <a:p>
          <a:endParaRPr lang="it-IT"/>
        </a:p>
      </dgm:t>
    </dgm:pt>
  </dgm:ptLst>
  <dgm:cxnLst>
    <dgm:cxn modelId="{9501E571-F092-9646-9396-417651AEC64C}" srcId="{E395B9D2-BA26-044C-BD14-F6CB90D366DD}" destId="{A0D2949E-53E7-6E4F-9BBD-7DC602E8FB27}" srcOrd="1" destOrd="0" parTransId="{88F54A70-FE23-D14A-A90C-6CC81D943D20}" sibTransId="{4F97F5C6-4DE7-3B4E-BEF8-3A2AF8192F43}"/>
    <dgm:cxn modelId="{DB30CA5A-E604-1A49-98A5-5885E6FC0016}" srcId="{E395B9D2-BA26-044C-BD14-F6CB90D366DD}" destId="{BB1BE817-A376-584C-B9FA-3DE1B20D6F51}" srcOrd="2" destOrd="0" parTransId="{33EC0049-87B4-554C-874B-8A63E6FB7974}" sibTransId="{542A9AD8-1BF9-EE46-AF53-0A62B465D606}"/>
    <dgm:cxn modelId="{F70AE116-8847-BF4D-8781-CB3A44D45772}" type="presOf" srcId="{638DA176-254F-FB47-85A4-61576A54DEE4}" destId="{08EAF7A5-A82B-934E-AB26-0CAD57DA36E6}" srcOrd="0" destOrd="0" presId="urn:microsoft.com/office/officeart/2005/8/layout/hProcess9"/>
    <dgm:cxn modelId="{6EA26C42-035C-1341-AF7D-0D835EE091AA}" type="presOf" srcId="{A0D2949E-53E7-6E4F-9BBD-7DC602E8FB27}" destId="{840C71F7-0B3D-874A-9482-4B2DC1371EC0}" srcOrd="0" destOrd="0" presId="urn:microsoft.com/office/officeart/2005/8/layout/hProcess9"/>
    <dgm:cxn modelId="{9D1792A7-8546-9A4D-B772-8AB9034A60EA}" type="presOf" srcId="{E395B9D2-BA26-044C-BD14-F6CB90D366DD}" destId="{3D279F7D-1669-5F41-9A73-359791CDCFBC}" srcOrd="0" destOrd="0" presId="urn:microsoft.com/office/officeart/2005/8/layout/hProcess9"/>
    <dgm:cxn modelId="{5353227B-9EAA-7A49-8563-B7294ED7B01D}" type="presOf" srcId="{BB1BE817-A376-584C-B9FA-3DE1B20D6F51}" destId="{435F7CA0-4614-344E-A2B0-0B61345A2721}" srcOrd="0" destOrd="0" presId="urn:microsoft.com/office/officeart/2005/8/layout/hProcess9"/>
    <dgm:cxn modelId="{D9947518-99E9-E348-89A4-B8A79AA5720B}" srcId="{E395B9D2-BA26-044C-BD14-F6CB90D366DD}" destId="{638DA176-254F-FB47-85A4-61576A54DEE4}" srcOrd="0" destOrd="0" parTransId="{56FB887F-8FBD-3341-9D9E-406177F101F7}" sibTransId="{AF612D1C-0895-D64F-8865-F8CAA203B31F}"/>
    <dgm:cxn modelId="{5CFA8D0B-0A96-704B-91E9-F54BA83EA5BB}" type="presParOf" srcId="{3D279F7D-1669-5F41-9A73-359791CDCFBC}" destId="{5DAEE973-B54E-AA49-8718-FA3E03E84183}" srcOrd="0" destOrd="0" presId="urn:microsoft.com/office/officeart/2005/8/layout/hProcess9"/>
    <dgm:cxn modelId="{A9410099-4D16-564A-B7DE-DF584606346F}" type="presParOf" srcId="{3D279F7D-1669-5F41-9A73-359791CDCFBC}" destId="{37733249-3230-E846-9876-A3C529EB3EC9}" srcOrd="1" destOrd="0" presId="urn:microsoft.com/office/officeart/2005/8/layout/hProcess9"/>
    <dgm:cxn modelId="{CAA117D7-ECFD-A943-83D1-4DB388A7F795}" type="presParOf" srcId="{37733249-3230-E846-9876-A3C529EB3EC9}" destId="{08EAF7A5-A82B-934E-AB26-0CAD57DA36E6}" srcOrd="0" destOrd="0" presId="urn:microsoft.com/office/officeart/2005/8/layout/hProcess9"/>
    <dgm:cxn modelId="{4B7D40FC-1BA9-D740-8710-4AB4430622C2}" type="presParOf" srcId="{37733249-3230-E846-9876-A3C529EB3EC9}" destId="{A592FB74-E08E-3B47-A748-DF571D36D1BC}" srcOrd="1" destOrd="0" presId="urn:microsoft.com/office/officeart/2005/8/layout/hProcess9"/>
    <dgm:cxn modelId="{AA217855-8A37-1A44-887D-041E38BF24D8}" type="presParOf" srcId="{37733249-3230-E846-9876-A3C529EB3EC9}" destId="{840C71F7-0B3D-874A-9482-4B2DC1371EC0}" srcOrd="2" destOrd="0" presId="urn:microsoft.com/office/officeart/2005/8/layout/hProcess9"/>
    <dgm:cxn modelId="{BE322EFF-8F46-454C-A20A-5B75DFCF834E}" type="presParOf" srcId="{37733249-3230-E846-9876-A3C529EB3EC9}" destId="{DA17FC71-6119-0D4D-B53B-469009C16C5C}" srcOrd="3" destOrd="0" presId="urn:microsoft.com/office/officeart/2005/8/layout/hProcess9"/>
    <dgm:cxn modelId="{5F494E5F-EF7E-0442-9610-129B8135AD0A}" type="presParOf" srcId="{37733249-3230-E846-9876-A3C529EB3EC9}" destId="{435F7CA0-4614-344E-A2B0-0B61345A2721}" srcOrd="4"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1EAA58-1A6C-4640-A912-26319FE8FBB8}" type="doc">
      <dgm:prSet loTypeId="urn:microsoft.com/office/officeart/2008/layout/AlternatingPictureCircles" loCatId="process" qsTypeId="urn:microsoft.com/office/officeart/2005/8/quickstyle/simple1" qsCatId="simple" csTypeId="urn:microsoft.com/office/officeart/2005/8/colors/accent5_2" csCatId="accent5" phldr="1"/>
      <dgm:spPr/>
      <dgm:t>
        <a:bodyPr/>
        <a:lstStyle/>
        <a:p>
          <a:endParaRPr lang="it-IT"/>
        </a:p>
      </dgm:t>
    </dgm:pt>
    <dgm:pt modelId="{C95B70AB-2696-FA42-9F0A-F90174D0039C}">
      <dgm:prSet/>
      <dgm:spPr/>
      <dgm:t>
        <a:bodyPr/>
        <a:lstStyle/>
        <a:p>
          <a:r>
            <a:rPr lang="it-IT" dirty="0"/>
            <a:t>La cura della relazione medico-paziente e la costruzione di una buona comunicazione sono parte integrante delle competenze e degli strumenti a disposizione del clinico</a:t>
          </a:r>
        </a:p>
      </dgm:t>
    </dgm:pt>
    <dgm:pt modelId="{6B049959-5043-F74D-B39B-6AA5E009AFC7}" type="parTrans" cxnId="{C13D44D9-1E0A-5E43-9B56-D121ACB2BF33}">
      <dgm:prSet/>
      <dgm:spPr/>
      <dgm:t>
        <a:bodyPr/>
        <a:lstStyle/>
        <a:p>
          <a:endParaRPr lang="it-IT"/>
        </a:p>
      </dgm:t>
    </dgm:pt>
    <dgm:pt modelId="{83C95B71-5BCF-6244-8F1A-9B1D702B26B8}" type="sibTrans" cxnId="{C13D44D9-1E0A-5E43-9B56-D121ACB2BF33}">
      <dgm:prSet/>
      <dgm:spPr/>
      <dgm:t>
        <a:bodyPr/>
        <a:lstStyle/>
        <a:p>
          <a:endParaRPr lang="it-IT"/>
        </a:p>
      </dgm:t>
    </dgm:pt>
    <dgm:pt modelId="{F483A5C6-CC40-004E-A610-6CF31A9D30E8}" type="pres">
      <dgm:prSet presAssocID="{121EAA58-1A6C-4640-A912-26319FE8FBB8}" presName="Name0" presStyleCnt="0">
        <dgm:presLayoutVars>
          <dgm:chMax/>
          <dgm:chPref/>
          <dgm:dir/>
        </dgm:presLayoutVars>
      </dgm:prSet>
      <dgm:spPr/>
      <dgm:t>
        <a:bodyPr/>
        <a:lstStyle/>
        <a:p>
          <a:endParaRPr lang="it-IT"/>
        </a:p>
      </dgm:t>
    </dgm:pt>
    <dgm:pt modelId="{6E9F734B-5582-DB41-B6A4-652AA7D8C2AF}" type="pres">
      <dgm:prSet presAssocID="{C95B70AB-2696-FA42-9F0A-F90174D0039C}" presName="composite" presStyleCnt="0"/>
      <dgm:spPr/>
    </dgm:pt>
    <dgm:pt modelId="{C0D4D3C0-56BE-FC40-926B-4A5846B585CD}" type="pres">
      <dgm:prSet presAssocID="{C95B70AB-2696-FA42-9F0A-F90174D0039C}" presName="Accent" presStyleLbl="alignNode1" presStyleIdx="0" presStyleCnt="1">
        <dgm:presLayoutVars>
          <dgm:chMax val="0"/>
          <dgm:chPref val="0"/>
        </dgm:presLayoutVars>
      </dgm:prSet>
      <dgm:spPr/>
    </dgm:pt>
    <dgm:pt modelId="{45BF388C-51F8-FA47-BE87-908C9CF8CC85}" type="pres">
      <dgm:prSet presAssocID="{C95B70AB-2696-FA42-9F0A-F90174D0039C}" presName="Image" presStyleLbl="bgImgPlace1" presStyleIdx="0" presStyleCnt="1" custLinFactNeighborX="461" custLinFactNeighborY="-609">
        <dgm:presLayoutVars>
          <dgm:chMax val="0"/>
          <dgm:chPref val="0"/>
          <dgm:bulletEnabled val="1"/>
        </dgm:presLayoutVars>
      </dgm:prSet>
      <dgm:spPr>
        <a:blipFill rotWithShape="1">
          <a:blip xmlns:r="http://schemas.openxmlformats.org/officeDocument/2006/relationships" r:embed="rId1"/>
          <a:srcRect/>
          <a:stretch>
            <a:fillRect t="-22000" b="-22000"/>
          </a:stretch>
        </a:blipFill>
      </dgm:spPr>
    </dgm:pt>
    <dgm:pt modelId="{25BDD825-A059-804E-8569-D2E90722B6CC}" type="pres">
      <dgm:prSet presAssocID="{C95B70AB-2696-FA42-9F0A-F90174D0039C}" presName="Parent" presStyleLbl="fgAccFollowNode1" presStyleIdx="0" presStyleCnt="1">
        <dgm:presLayoutVars>
          <dgm:chMax val="0"/>
          <dgm:chPref val="0"/>
          <dgm:bulletEnabled val="1"/>
        </dgm:presLayoutVars>
      </dgm:prSet>
      <dgm:spPr/>
      <dgm:t>
        <a:bodyPr/>
        <a:lstStyle/>
        <a:p>
          <a:endParaRPr lang="it-IT"/>
        </a:p>
      </dgm:t>
    </dgm:pt>
    <dgm:pt modelId="{D7C3AF3C-5F30-DC40-B69A-D4825855EF13}" type="pres">
      <dgm:prSet presAssocID="{C95B70AB-2696-FA42-9F0A-F90174D0039C}" presName="Space" presStyleCnt="0">
        <dgm:presLayoutVars>
          <dgm:chMax val="0"/>
          <dgm:chPref val="0"/>
        </dgm:presLayoutVars>
      </dgm:prSet>
      <dgm:spPr/>
    </dgm:pt>
  </dgm:ptLst>
  <dgm:cxnLst>
    <dgm:cxn modelId="{70242346-61DE-364B-BE2B-431C519F39D2}" type="presOf" srcId="{C95B70AB-2696-FA42-9F0A-F90174D0039C}" destId="{25BDD825-A059-804E-8569-D2E90722B6CC}" srcOrd="0" destOrd="0" presId="urn:microsoft.com/office/officeart/2008/layout/AlternatingPictureCircles"/>
    <dgm:cxn modelId="{C13D44D9-1E0A-5E43-9B56-D121ACB2BF33}" srcId="{121EAA58-1A6C-4640-A912-26319FE8FBB8}" destId="{C95B70AB-2696-FA42-9F0A-F90174D0039C}" srcOrd="0" destOrd="0" parTransId="{6B049959-5043-F74D-B39B-6AA5E009AFC7}" sibTransId="{83C95B71-5BCF-6244-8F1A-9B1D702B26B8}"/>
    <dgm:cxn modelId="{B4B19BD2-FF34-9045-AF0E-E8E5564649E7}" type="presOf" srcId="{121EAA58-1A6C-4640-A912-26319FE8FBB8}" destId="{F483A5C6-CC40-004E-A610-6CF31A9D30E8}" srcOrd="0" destOrd="0" presId="urn:microsoft.com/office/officeart/2008/layout/AlternatingPictureCircles"/>
    <dgm:cxn modelId="{48AE9DF6-0C2A-9F40-9915-85C693D55DFE}" type="presParOf" srcId="{F483A5C6-CC40-004E-A610-6CF31A9D30E8}" destId="{6E9F734B-5582-DB41-B6A4-652AA7D8C2AF}" srcOrd="0" destOrd="0" presId="urn:microsoft.com/office/officeart/2008/layout/AlternatingPictureCircles"/>
    <dgm:cxn modelId="{5D71EDCF-BD05-544D-A3E0-35B013630753}" type="presParOf" srcId="{6E9F734B-5582-DB41-B6A4-652AA7D8C2AF}" destId="{C0D4D3C0-56BE-FC40-926B-4A5846B585CD}" srcOrd="0" destOrd="0" presId="urn:microsoft.com/office/officeart/2008/layout/AlternatingPictureCircles"/>
    <dgm:cxn modelId="{DB42387D-2009-A44C-881B-7EC399C7D71D}" type="presParOf" srcId="{6E9F734B-5582-DB41-B6A4-652AA7D8C2AF}" destId="{45BF388C-51F8-FA47-BE87-908C9CF8CC85}" srcOrd="1" destOrd="0" presId="urn:microsoft.com/office/officeart/2008/layout/AlternatingPictureCircles"/>
    <dgm:cxn modelId="{9F88B30A-D858-C64D-9795-0703746E0411}" type="presParOf" srcId="{6E9F734B-5582-DB41-B6A4-652AA7D8C2AF}" destId="{25BDD825-A059-804E-8569-D2E90722B6CC}" srcOrd="2" destOrd="0" presId="urn:microsoft.com/office/officeart/2008/layout/AlternatingPictureCircles"/>
    <dgm:cxn modelId="{0A0A60E9-63B6-D34A-8083-33FF7F9AD012}" type="presParOf" srcId="{6E9F734B-5582-DB41-B6A4-652AA7D8C2AF}" destId="{D7C3AF3C-5F30-DC40-B69A-D4825855EF13}" srcOrd="3" destOrd="0" presId="urn:microsoft.com/office/officeart/2008/layout/AlternatingPictureCircl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92F0A-7A54-4941-B079-6154507B40E1}">
      <dsp:nvSpPr>
        <dsp:cNvPr id="0" name=""/>
        <dsp:cNvSpPr/>
      </dsp:nvSpPr>
      <dsp:spPr>
        <a:xfrm>
          <a:off x="916038" y="271"/>
          <a:ext cx="3664155" cy="150122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095" tIns="381311" rIns="71095" bIns="381311" numCol="1" spcCol="1270" anchor="ctr" anchorCtr="0">
          <a:noAutofit/>
        </a:bodyPr>
        <a:lstStyle/>
        <a:p>
          <a:pPr lvl="0" algn="l" defTabSz="444500">
            <a:lnSpc>
              <a:spcPct val="90000"/>
            </a:lnSpc>
            <a:spcBef>
              <a:spcPct val="0"/>
            </a:spcBef>
            <a:spcAft>
              <a:spcPct val="35000"/>
            </a:spcAft>
            <a:buNone/>
          </a:pPr>
          <a:r>
            <a:rPr lang="it-IT" sz="1000" kern="1200"/>
            <a:t>Inizialmente, i ricercatori hanno proposto un modello teorico secondo cui l’essere umano è razionale: il processo decisionale si conclude scegliendo l’opzione che garantisce i maggior vantaggio (utilità attesa) (Von Neumann, J., &amp; Morgenstern, O., 2007)</a:t>
          </a:r>
        </a:p>
        <a:p>
          <a:pPr lvl="0" algn="l" defTabSz="444500">
            <a:lnSpc>
              <a:spcPct val="90000"/>
            </a:lnSpc>
            <a:spcBef>
              <a:spcPct val="0"/>
            </a:spcBef>
            <a:spcAft>
              <a:spcPct val="35000"/>
            </a:spcAft>
            <a:buNone/>
          </a:pPr>
          <a:endParaRPr lang="it-IT" sz="1000" kern="1200"/>
        </a:p>
        <a:p>
          <a:pPr lvl="0" algn="l" defTabSz="444500">
            <a:lnSpc>
              <a:spcPct val="90000"/>
            </a:lnSpc>
            <a:spcBef>
              <a:spcPct val="0"/>
            </a:spcBef>
            <a:spcAft>
              <a:spcPct val="35000"/>
            </a:spcAft>
            <a:buNone/>
          </a:pPr>
          <a:endParaRPr lang="it-IT" sz="1000" kern="1200"/>
        </a:p>
      </dsp:txBody>
      <dsp:txXfrm>
        <a:off x="916038" y="271"/>
        <a:ext cx="3664155" cy="1501223"/>
      </dsp:txXfrm>
    </dsp:sp>
    <dsp:sp modelId="{7A3FF3F8-50F4-7143-89AD-1568691B1EB5}">
      <dsp:nvSpPr>
        <dsp:cNvPr id="0" name=""/>
        <dsp:cNvSpPr/>
      </dsp:nvSpPr>
      <dsp:spPr>
        <a:xfrm>
          <a:off x="0" y="271"/>
          <a:ext cx="916038" cy="1501223"/>
        </a:xfrm>
        <a:prstGeom prst="rect">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w="6350" cap="flat" cmpd="sng" algn="ctr">
          <a:solidFill>
            <a:schemeClr val="accent5">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8474" tIns="148288" rIns="48474" bIns="148288" numCol="1" spcCol="1270" anchor="ctr" anchorCtr="0">
          <a:noAutofit/>
        </a:bodyPr>
        <a:lstStyle/>
        <a:p>
          <a:pPr lvl="0" algn="ctr" defTabSz="444500">
            <a:lnSpc>
              <a:spcPct val="90000"/>
            </a:lnSpc>
            <a:spcBef>
              <a:spcPct val="0"/>
            </a:spcBef>
            <a:spcAft>
              <a:spcPct val="35000"/>
            </a:spcAft>
          </a:pPr>
          <a:r>
            <a:rPr lang="it-IT" sz="1000" kern="1200" dirty="0"/>
            <a:t>Teorie della decisone razionale</a:t>
          </a:r>
        </a:p>
      </dsp:txBody>
      <dsp:txXfrm>
        <a:off x="0" y="271"/>
        <a:ext cx="916038" cy="1501223"/>
      </dsp:txXfrm>
    </dsp:sp>
    <dsp:sp modelId="{BE625876-70DE-954B-AD79-3C90D9688987}">
      <dsp:nvSpPr>
        <dsp:cNvPr id="0" name=""/>
        <dsp:cNvSpPr/>
      </dsp:nvSpPr>
      <dsp:spPr>
        <a:xfrm>
          <a:off x="916038" y="1591568"/>
          <a:ext cx="3664155" cy="1501223"/>
        </a:xfrm>
        <a:prstGeom prst="rect">
          <a:avLst/>
        </a:prstGeom>
        <a:solidFill>
          <a:schemeClr val="accent5">
            <a:tint val="40000"/>
            <a:alpha val="90000"/>
            <a:hueOff val="2605345"/>
            <a:satOff val="4796"/>
            <a:lumOff val="2125"/>
            <a:alphaOff val="0"/>
          </a:schemeClr>
        </a:solidFill>
        <a:ln w="6350" cap="flat" cmpd="sng" algn="ctr">
          <a:solidFill>
            <a:schemeClr val="accent5">
              <a:tint val="40000"/>
              <a:alpha val="90000"/>
              <a:hueOff val="2605345"/>
              <a:satOff val="4796"/>
              <a:lumOff val="21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095" tIns="381311" rIns="71095" bIns="381311" numCol="1" spcCol="1270" anchor="ctr" anchorCtr="0">
          <a:noAutofit/>
        </a:bodyPr>
        <a:lstStyle/>
        <a:p>
          <a:pPr lvl="0" algn="l" defTabSz="444500">
            <a:lnSpc>
              <a:spcPct val="90000"/>
            </a:lnSpc>
            <a:spcBef>
              <a:spcPct val="0"/>
            </a:spcBef>
            <a:spcAft>
              <a:spcPct val="35000"/>
            </a:spcAft>
            <a:buNone/>
          </a:pPr>
          <a:r>
            <a:rPr lang="it-IT" sz="1000" kern="1200"/>
            <a:t>Le persone non dispongono di informazioni complete o di un sistema di preferenze stabile (Simon, H. A., 1978).</a:t>
          </a:r>
        </a:p>
        <a:p>
          <a:pPr lvl="0" algn="l" defTabSz="444500">
            <a:lnSpc>
              <a:spcPct val="90000"/>
            </a:lnSpc>
            <a:spcBef>
              <a:spcPct val="0"/>
            </a:spcBef>
            <a:spcAft>
              <a:spcPct val="35000"/>
            </a:spcAft>
            <a:buNone/>
          </a:pPr>
          <a:r>
            <a:rPr lang="it-IT" sz="1000" kern="1200"/>
            <a:t>Studi successivi hanno messo in luce come alla base dei processi decisionali e valutatavi vi siano bias cognitivi, frutto dalle limitate risorse cognitive possedute dalle persone e dalle emozioni vissute da quest’ultime (Shefrin, H., &amp; Statman, M., 2003; Zajonc, R.B., 1998; Tversky, A., &amp; Kahneman, D., 1992).</a:t>
          </a:r>
        </a:p>
      </dsp:txBody>
      <dsp:txXfrm>
        <a:off x="916038" y="1591568"/>
        <a:ext cx="3664155" cy="1501223"/>
      </dsp:txXfrm>
    </dsp:sp>
    <dsp:sp modelId="{598FBA21-2382-4C4E-BEAE-A71635782231}">
      <dsp:nvSpPr>
        <dsp:cNvPr id="0" name=""/>
        <dsp:cNvSpPr/>
      </dsp:nvSpPr>
      <dsp:spPr>
        <a:xfrm>
          <a:off x="0" y="1591568"/>
          <a:ext cx="916038" cy="1501223"/>
        </a:xfrm>
        <a:prstGeom prst="rect">
          <a:avLst/>
        </a:prstGeom>
        <a:gradFill rotWithShape="0">
          <a:gsLst>
            <a:gs pos="0">
              <a:schemeClr val="accent5">
                <a:hueOff val="2356783"/>
                <a:satOff val="-11270"/>
                <a:lumOff val="12353"/>
                <a:alphaOff val="0"/>
                <a:satMod val="100000"/>
                <a:lumMod val="100000"/>
              </a:schemeClr>
            </a:gs>
            <a:gs pos="50000">
              <a:schemeClr val="accent5">
                <a:hueOff val="2356783"/>
                <a:satOff val="-11270"/>
                <a:lumOff val="12353"/>
                <a:alphaOff val="0"/>
                <a:shade val="99000"/>
                <a:satMod val="105000"/>
                <a:lumMod val="100000"/>
              </a:schemeClr>
            </a:gs>
            <a:gs pos="100000">
              <a:schemeClr val="accent5">
                <a:hueOff val="2356783"/>
                <a:satOff val="-11270"/>
                <a:lumOff val="12353"/>
                <a:alphaOff val="0"/>
                <a:shade val="98000"/>
                <a:satMod val="105000"/>
                <a:lumMod val="100000"/>
              </a:schemeClr>
            </a:gs>
          </a:gsLst>
          <a:lin ang="5400000" scaled="0"/>
        </a:gradFill>
        <a:ln w="6350" cap="flat" cmpd="sng" algn="ctr">
          <a:solidFill>
            <a:schemeClr val="accent5">
              <a:hueOff val="2356783"/>
              <a:satOff val="-11270"/>
              <a:lumOff val="12353"/>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8474" tIns="148288" rIns="48474" bIns="148288" numCol="1" spcCol="1270" anchor="ctr" anchorCtr="0">
          <a:noAutofit/>
        </a:bodyPr>
        <a:lstStyle/>
        <a:p>
          <a:pPr lvl="0" algn="ctr" defTabSz="444500">
            <a:lnSpc>
              <a:spcPct val="90000"/>
            </a:lnSpc>
            <a:spcBef>
              <a:spcPct val="0"/>
            </a:spcBef>
            <a:spcAft>
              <a:spcPct val="35000"/>
            </a:spcAft>
          </a:pPr>
          <a:r>
            <a:rPr lang="it-IT" sz="1000" kern="1200" dirty="0"/>
            <a:t>Teorie della razionalità limitata</a:t>
          </a:r>
        </a:p>
      </dsp:txBody>
      <dsp:txXfrm>
        <a:off x="0" y="1591568"/>
        <a:ext cx="916038" cy="15012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62F145-B556-1D46-86F1-668150F42994}">
      <dsp:nvSpPr>
        <dsp:cNvPr id="0" name=""/>
        <dsp:cNvSpPr/>
      </dsp:nvSpPr>
      <dsp:spPr>
        <a:xfrm>
          <a:off x="281798" y="0"/>
          <a:ext cx="3520181" cy="352018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76FF0-4FBA-924C-B878-682ECFA91260}">
      <dsp:nvSpPr>
        <dsp:cNvPr id="0" name=""/>
        <dsp:cNvSpPr/>
      </dsp:nvSpPr>
      <dsp:spPr>
        <a:xfrm>
          <a:off x="475316" y="334417"/>
          <a:ext cx="1372870" cy="1372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Recupero di informazioni dalla memoria. </a:t>
          </a:r>
        </a:p>
      </dsp:txBody>
      <dsp:txXfrm>
        <a:off x="475316" y="334417"/>
        <a:ext cx="1372870" cy="1372870"/>
      </dsp:txXfrm>
    </dsp:sp>
    <dsp:sp modelId="{0C890B13-CCAE-0B47-A0D1-136180596AD2}">
      <dsp:nvSpPr>
        <dsp:cNvPr id="0" name=""/>
        <dsp:cNvSpPr/>
      </dsp:nvSpPr>
      <dsp:spPr>
        <a:xfrm>
          <a:off x="1953792" y="334417"/>
          <a:ext cx="1372870" cy="1372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Organizzazione di piani di azione</a:t>
          </a:r>
        </a:p>
      </dsp:txBody>
      <dsp:txXfrm>
        <a:off x="1953792" y="334417"/>
        <a:ext cx="1372870" cy="1372870"/>
      </dsp:txXfrm>
    </dsp:sp>
    <dsp:sp modelId="{098AA8CD-20FF-C048-A858-5C42BA0D1FA8}">
      <dsp:nvSpPr>
        <dsp:cNvPr id="0" name=""/>
        <dsp:cNvSpPr/>
      </dsp:nvSpPr>
      <dsp:spPr>
        <a:xfrm>
          <a:off x="405464" y="1793233"/>
          <a:ext cx="1372870" cy="1372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Strategie in caso di </a:t>
          </a:r>
          <a:r>
            <a:rPr lang="it-IT" sz="1000" kern="1200" dirty="0" err="1"/>
            <a:t>problem</a:t>
          </a:r>
          <a:r>
            <a:rPr lang="it-IT" sz="1000" kern="1200" dirty="0"/>
            <a:t> </a:t>
          </a:r>
          <a:r>
            <a:rPr lang="it-IT" sz="1000" kern="1200" dirty="0" err="1"/>
            <a:t>solving</a:t>
          </a:r>
          <a:endParaRPr lang="it-IT" sz="1000" kern="1200" dirty="0"/>
        </a:p>
      </dsp:txBody>
      <dsp:txXfrm>
        <a:off x="405464" y="1793233"/>
        <a:ext cx="1372870" cy="1372870"/>
      </dsp:txXfrm>
    </dsp:sp>
    <dsp:sp modelId="{DEB20EBB-5000-AC47-8AF1-0762F6A9B9FC}">
      <dsp:nvSpPr>
        <dsp:cNvPr id="0" name=""/>
        <dsp:cNvSpPr/>
      </dsp:nvSpPr>
      <dsp:spPr>
        <a:xfrm>
          <a:off x="1953792" y="1812893"/>
          <a:ext cx="1372870" cy="13728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Accomodamento e adattamento di fronte ad una situazione nuova</a:t>
          </a:r>
        </a:p>
      </dsp:txBody>
      <dsp:txXfrm>
        <a:off x="1953792" y="1812893"/>
        <a:ext cx="1372870" cy="13728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963E8A-1419-BE4C-A3A6-8B3D5501F086}">
      <dsp:nvSpPr>
        <dsp:cNvPr id="0" name=""/>
        <dsp:cNvSpPr/>
      </dsp:nvSpPr>
      <dsp:spPr>
        <a:xfrm>
          <a:off x="4707" y="0"/>
          <a:ext cx="1903563" cy="2907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a:t>Secondo Jean </a:t>
          </a:r>
          <a:r>
            <a:rPr lang="it-IT" sz="1400" kern="1200" dirty="0" err="1"/>
            <a:t>Piaget</a:t>
          </a:r>
          <a:r>
            <a:rPr lang="it-IT" sz="1400" kern="1200" dirty="0"/>
            <a:t> l’intelligenza è la funzione che consente l’adattamento biologico all’ambiente</a:t>
          </a:r>
        </a:p>
      </dsp:txBody>
      <dsp:txXfrm>
        <a:off x="4707" y="0"/>
        <a:ext cx="1903563" cy="2907586"/>
      </dsp:txXfrm>
    </dsp:sp>
    <dsp:sp modelId="{926C2C7C-AE77-0B47-89BA-2F6C594A5279}">
      <dsp:nvSpPr>
        <dsp:cNvPr id="0" name=""/>
        <dsp:cNvSpPr/>
      </dsp:nvSpPr>
      <dsp:spPr>
        <a:xfrm>
          <a:off x="2228069" y="0"/>
          <a:ext cx="1903563" cy="2907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a:t>L’individuo non è un passivo recettore di influenze ambientali, né un veicolo di idee innate, ma è attivo nel costruire le proprie conoscenze attraverso SCHEMI MENTALI</a:t>
          </a:r>
        </a:p>
      </dsp:txBody>
      <dsp:txXfrm>
        <a:off x="2228069" y="0"/>
        <a:ext cx="1903563" cy="2907586"/>
      </dsp:txXfrm>
    </dsp:sp>
    <dsp:sp modelId="{B4EA10EC-0E69-5840-835C-23D3DBC89BA2}">
      <dsp:nvSpPr>
        <dsp:cNvPr id="0" name=""/>
        <dsp:cNvSpPr/>
      </dsp:nvSpPr>
      <dsp:spPr>
        <a:xfrm>
          <a:off x="4441247" y="0"/>
          <a:ext cx="1903563" cy="2907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a:t>L’individuo possiede delle strutture mentali (schemi di tipo esplicativo e predittivo) che mediano le sue azioni e la sua conoscenza sul mondo</a:t>
          </a:r>
        </a:p>
      </dsp:txBody>
      <dsp:txXfrm>
        <a:off x="4441247" y="0"/>
        <a:ext cx="1903563" cy="29075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AEE973-B54E-AA49-8718-FA3E03E84183}">
      <dsp:nvSpPr>
        <dsp:cNvPr id="0" name=""/>
        <dsp:cNvSpPr/>
      </dsp:nvSpPr>
      <dsp:spPr>
        <a:xfrm>
          <a:off x="525514" y="0"/>
          <a:ext cx="5955827" cy="35248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AF7A5-A82B-934E-AB26-0CAD57DA36E6}">
      <dsp:nvSpPr>
        <dsp:cNvPr id="0" name=""/>
        <dsp:cNvSpPr/>
      </dsp:nvSpPr>
      <dsp:spPr>
        <a:xfrm>
          <a:off x="237439" y="1057451"/>
          <a:ext cx="2102056" cy="1409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a:t>Secondo Antonio Damasio, qualsiasi processo di decision making viene mediato da una reazione emotiva automatica, definita MARCATORE SOMATICO</a:t>
          </a:r>
        </a:p>
      </dsp:txBody>
      <dsp:txXfrm>
        <a:off x="237439" y="1057451"/>
        <a:ext cx="2102056" cy="1409935"/>
      </dsp:txXfrm>
    </dsp:sp>
    <dsp:sp modelId="{840C71F7-0B3D-874A-9482-4B2DC1371EC0}">
      <dsp:nvSpPr>
        <dsp:cNvPr id="0" name=""/>
        <dsp:cNvSpPr/>
      </dsp:nvSpPr>
      <dsp:spPr>
        <a:xfrm>
          <a:off x="2452399" y="1057451"/>
          <a:ext cx="2102056" cy="1409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a:t>Il marcatore somatico restringe fortemente il campo delle decisioni possibili, sulla base dell’esperienza che abbiamo fatto in situazioni analoghe</a:t>
          </a:r>
        </a:p>
      </dsp:txBody>
      <dsp:txXfrm>
        <a:off x="2452399" y="1057451"/>
        <a:ext cx="2102056" cy="1409935"/>
      </dsp:txXfrm>
    </dsp:sp>
    <dsp:sp modelId="{435F7CA0-4614-344E-A2B0-0B61345A2721}">
      <dsp:nvSpPr>
        <dsp:cNvPr id="0" name=""/>
        <dsp:cNvSpPr/>
      </dsp:nvSpPr>
      <dsp:spPr>
        <a:xfrm>
          <a:off x="4667359" y="1057451"/>
          <a:ext cx="2102056" cy="1409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a:t>Pertanto qualsiasi processo di decision making può essere influenzato da esperienze emotive pregresse</a:t>
          </a:r>
          <a:endParaRPr lang="it-IT" sz="1200" kern="1200" dirty="0"/>
        </a:p>
      </dsp:txBody>
      <dsp:txXfrm>
        <a:off x="4667359" y="1057451"/>
        <a:ext cx="2102056" cy="140993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D4D3C0-56BE-FC40-926B-4A5846B585CD}">
      <dsp:nvSpPr>
        <dsp:cNvPr id="0" name=""/>
        <dsp:cNvSpPr/>
      </dsp:nvSpPr>
      <dsp:spPr>
        <a:xfrm>
          <a:off x="2961898" y="0"/>
          <a:ext cx="2519140" cy="2519030"/>
        </a:xfrm>
        <a:prstGeom prst="donut">
          <a:avLst>
            <a:gd name="adj" fmla="val 110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F388C-51F8-FA47-BE87-908C9CF8CC85}">
      <dsp:nvSpPr>
        <dsp:cNvPr id="0" name=""/>
        <dsp:cNvSpPr/>
      </dsp:nvSpPr>
      <dsp:spPr>
        <a:xfrm>
          <a:off x="519733" y="73895"/>
          <a:ext cx="3098298" cy="2342595"/>
        </a:xfrm>
        <a:prstGeom prst="rect">
          <a:avLst/>
        </a:prstGeom>
        <a:blipFill rotWithShape="1">
          <a:blip xmlns:r="http://schemas.openxmlformats.org/officeDocument/2006/relationships" r:embed="rId1"/>
          <a:srcRect/>
          <a:stretch>
            <a:fillRect t="-22000" b="-2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BDD825-A059-804E-8569-D2E90722B6CC}">
      <dsp:nvSpPr>
        <dsp:cNvPr id="0" name=""/>
        <dsp:cNvSpPr/>
      </dsp:nvSpPr>
      <dsp:spPr>
        <a:xfrm>
          <a:off x="3239038" y="277081"/>
          <a:ext cx="1964859" cy="1964773"/>
        </a:xfrm>
        <a:prstGeom prst="ellipse">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it-IT" sz="900" kern="1200" dirty="0"/>
            <a:t>La cura della relazione medico-paziente e la costruzione di una buona comunicazione sono parte integrante delle competenze e degli strumenti a disposizione del clinico</a:t>
          </a:r>
        </a:p>
      </dsp:txBody>
      <dsp:txXfrm>
        <a:off x="3239038" y="277081"/>
        <a:ext cx="1964859" cy="196477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xmlns="" id="{F6F0785B-9F67-471D-A3F4-9EE293865C6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69" tIns="48235" rIns="96469" bIns="48235" numCol="1" anchor="t" anchorCtr="0" compatLnSpc="1">
            <a:prstTxWarp prst="textNoShape">
              <a:avLst/>
            </a:prstTxWarp>
          </a:bodyPr>
          <a:lstStyle>
            <a:lvl1pPr defTabSz="965200">
              <a:defRPr sz="1300" smtClean="0">
                <a:latin typeface="Arial" charset="0"/>
                <a:cs typeface="Arial" charset="0"/>
              </a:defRPr>
            </a:lvl1pPr>
          </a:lstStyle>
          <a:p>
            <a:pPr>
              <a:defRPr/>
            </a:pPr>
            <a:endParaRPr lang="it-IT"/>
          </a:p>
        </p:txBody>
      </p:sp>
      <p:sp>
        <p:nvSpPr>
          <p:cNvPr id="188419" name="Rectangle 3">
            <a:extLst>
              <a:ext uri="{FF2B5EF4-FFF2-40B4-BE49-F238E27FC236}">
                <a16:creationId xmlns:a16="http://schemas.microsoft.com/office/drawing/2014/main" xmlns="" id="{50615B98-6626-4BFF-846B-8F5E0B1EBDBA}"/>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469" tIns="48235" rIns="96469" bIns="48235" numCol="1" anchor="t" anchorCtr="0" compatLnSpc="1">
            <a:prstTxWarp prst="textNoShape">
              <a:avLst/>
            </a:prstTxWarp>
          </a:bodyPr>
          <a:lstStyle>
            <a:lvl1pPr algn="r" defTabSz="965200">
              <a:defRPr sz="1300" smtClean="0">
                <a:latin typeface="Arial" charset="0"/>
                <a:cs typeface="Arial" charset="0"/>
              </a:defRPr>
            </a:lvl1pPr>
          </a:lstStyle>
          <a:p>
            <a:pPr>
              <a:defRPr/>
            </a:pPr>
            <a:endParaRPr lang="it-IT"/>
          </a:p>
        </p:txBody>
      </p:sp>
      <p:sp>
        <p:nvSpPr>
          <p:cNvPr id="188420" name="Rectangle 4">
            <a:extLst>
              <a:ext uri="{FF2B5EF4-FFF2-40B4-BE49-F238E27FC236}">
                <a16:creationId xmlns:a16="http://schemas.microsoft.com/office/drawing/2014/main" xmlns="" id="{E262DB63-7520-4A1A-9815-9ADDC57466ED}"/>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469" tIns="48235" rIns="96469" bIns="48235" numCol="1" anchor="b" anchorCtr="0" compatLnSpc="1">
            <a:prstTxWarp prst="textNoShape">
              <a:avLst/>
            </a:prstTxWarp>
          </a:bodyPr>
          <a:lstStyle>
            <a:lvl1pPr defTabSz="965200">
              <a:defRPr sz="1300" smtClean="0">
                <a:latin typeface="Arial" charset="0"/>
                <a:cs typeface="Arial" charset="0"/>
              </a:defRPr>
            </a:lvl1pPr>
          </a:lstStyle>
          <a:p>
            <a:pPr>
              <a:defRPr/>
            </a:pPr>
            <a:endParaRPr lang="it-IT"/>
          </a:p>
        </p:txBody>
      </p:sp>
      <p:sp>
        <p:nvSpPr>
          <p:cNvPr id="188421" name="Rectangle 5">
            <a:extLst>
              <a:ext uri="{FF2B5EF4-FFF2-40B4-BE49-F238E27FC236}">
                <a16:creationId xmlns:a16="http://schemas.microsoft.com/office/drawing/2014/main" xmlns="" id="{B2B7634F-7917-498A-90DA-9C18A59558A0}"/>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469" tIns="48235" rIns="96469" bIns="48235" numCol="1" anchor="b" anchorCtr="0" compatLnSpc="1">
            <a:prstTxWarp prst="textNoShape">
              <a:avLst/>
            </a:prstTxWarp>
          </a:bodyPr>
          <a:lstStyle>
            <a:lvl1pPr algn="r" defTabSz="965200">
              <a:defRPr sz="1300">
                <a:latin typeface="Arial" panose="020B0604020202020204" pitchFamily="34" charset="0"/>
              </a:defRPr>
            </a:lvl1pPr>
          </a:lstStyle>
          <a:p>
            <a:fld id="{DFA123CB-C2AE-439C-A01D-C75BCF13596C}" type="slidenum">
              <a:rPr lang="it-IT" altLang="en-US"/>
              <a:pPr/>
              <a:t>‹N›</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8E81DA88-7984-4249-BDB3-5A925E8AEEC5}"/>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69" tIns="48235" rIns="96469" bIns="48235" numCol="1" anchor="t" anchorCtr="0" compatLnSpc="1">
            <a:prstTxWarp prst="textNoShape">
              <a:avLst/>
            </a:prstTxWarp>
          </a:bodyPr>
          <a:lstStyle>
            <a:lvl1pPr defTabSz="965200">
              <a:defRPr sz="1300" smtClean="0">
                <a:latin typeface="Arial" charset="0"/>
                <a:cs typeface="Arial" charset="0"/>
              </a:defRPr>
            </a:lvl1pPr>
          </a:lstStyle>
          <a:p>
            <a:pPr>
              <a:defRPr/>
            </a:pPr>
            <a:endParaRPr lang="it-IT"/>
          </a:p>
        </p:txBody>
      </p:sp>
      <p:sp>
        <p:nvSpPr>
          <p:cNvPr id="6147" name="Rectangle 3">
            <a:extLst>
              <a:ext uri="{FF2B5EF4-FFF2-40B4-BE49-F238E27FC236}">
                <a16:creationId xmlns:a16="http://schemas.microsoft.com/office/drawing/2014/main" xmlns="" id="{35616192-AF46-4A6B-A9EC-9DB92D94D76B}"/>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469" tIns="48235" rIns="96469" bIns="48235" numCol="1" anchor="t" anchorCtr="0" compatLnSpc="1">
            <a:prstTxWarp prst="textNoShape">
              <a:avLst/>
            </a:prstTxWarp>
          </a:bodyPr>
          <a:lstStyle>
            <a:lvl1pPr algn="r" defTabSz="965200">
              <a:defRPr sz="1300" smtClean="0">
                <a:latin typeface="Arial" charset="0"/>
                <a:cs typeface="Arial" charset="0"/>
              </a:defRPr>
            </a:lvl1pPr>
          </a:lstStyle>
          <a:p>
            <a:pPr>
              <a:defRPr/>
            </a:pPr>
            <a:endParaRPr lang="it-IT"/>
          </a:p>
        </p:txBody>
      </p:sp>
      <p:sp>
        <p:nvSpPr>
          <p:cNvPr id="14340" name="Rectangle 4">
            <a:extLst>
              <a:ext uri="{FF2B5EF4-FFF2-40B4-BE49-F238E27FC236}">
                <a16:creationId xmlns:a16="http://schemas.microsoft.com/office/drawing/2014/main" xmlns="" id="{5B85157F-575C-47ED-8B00-A3AC6F6402CD}"/>
              </a:ext>
            </a:extLst>
          </p:cNvPr>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a:extLst>
              <a:ext uri="{FF2B5EF4-FFF2-40B4-BE49-F238E27FC236}">
                <a16:creationId xmlns:a16="http://schemas.microsoft.com/office/drawing/2014/main" xmlns="" id="{8A853E5F-C429-4EBC-93FD-DD24338FD5AC}"/>
              </a:ext>
            </a:extLst>
          </p:cNvPr>
          <p:cNvSpPr>
            <a:spLocks noGrp="1" noChangeArrowheads="1"/>
          </p:cNvSpPr>
          <p:nvPr>
            <p:ph type="body" sz="quarter" idx="3"/>
          </p:nvPr>
        </p:nvSpPr>
        <p:spPr bwMode="auto">
          <a:xfrm>
            <a:off x="731838" y="4560888"/>
            <a:ext cx="5853112" cy="4319587"/>
          </a:xfrm>
          <a:prstGeom prst="rect">
            <a:avLst/>
          </a:prstGeom>
          <a:noFill/>
          <a:ln w="9525">
            <a:noFill/>
            <a:miter lim="800000"/>
            <a:headEnd/>
            <a:tailEnd/>
          </a:ln>
          <a:effectLst/>
        </p:spPr>
        <p:txBody>
          <a:bodyPr vert="horz" wrap="square" lIns="96469" tIns="48235" rIns="96469" bIns="48235"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50" name="Rectangle 6">
            <a:extLst>
              <a:ext uri="{FF2B5EF4-FFF2-40B4-BE49-F238E27FC236}">
                <a16:creationId xmlns:a16="http://schemas.microsoft.com/office/drawing/2014/main" xmlns="" id="{EF2BE9B1-16EF-48C4-96E7-A5E1564BC7A3}"/>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469" tIns="48235" rIns="96469" bIns="48235" numCol="1" anchor="b" anchorCtr="0" compatLnSpc="1">
            <a:prstTxWarp prst="textNoShape">
              <a:avLst/>
            </a:prstTxWarp>
          </a:bodyPr>
          <a:lstStyle>
            <a:lvl1pPr defTabSz="965200">
              <a:defRPr sz="1300" smtClean="0">
                <a:latin typeface="Arial" charset="0"/>
                <a:cs typeface="Arial" charset="0"/>
              </a:defRPr>
            </a:lvl1pPr>
          </a:lstStyle>
          <a:p>
            <a:pPr>
              <a:defRPr/>
            </a:pPr>
            <a:endParaRPr lang="it-IT"/>
          </a:p>
        </p:txBody>
      </p:sp>
      <p:sp>
        <p:nvSpPr>
          <p:cNvPr id="6151" name="Rectangle 7">
            <a:extLst>
              <a:ext uri="{FF2B5EF4-FFF2-40B4-BE49-F238E27FC236}">
                <a16:creationId xmlns:a16="http://schemas.microsoft.com/office/drawing/2014/main" xmlns="" id="{CC653BB1-7E33-45E6-A448-DCE09E1EC72A}"/>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469" tIns="48235" rIns="96469" bIns="48235" numCol="1" anchor="b" anchorCtr="0" compatLnSpc="1">
            <a:prstTxWarp prst="textNoShape">
              <a:avLst/>
            </a:prstTxWarp>
          </a:bodyPr>
          <a:lstStyle>
            <a:lvl1pPr algn="r" defTabSz="965200">
              <a:defRPr sz="1300">
                <a:latin typeface="Arial" panose="020B0604020202020204" pitchFamily="34" charset="0"/>
              </a:defRPr>
            </a:lvl1pPr>
          </a:lstStyle>
          <a:p>
            <a:fld id="{0989A8C3-912A-4DF9-A44E-0EE79EDEEC6C}" type="slidenum">
              <a:rPr lang="it-IT" altLang="en-US"/>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xmlns="" id="{E1BA1F33-A872-4DC0-8962-C81C6101F3C6}"/>
              </a:ext>
            </a:extLst>
          </p:cNvPr>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1" tIns="47781" rIns="95561" bIns="47781" anchor="b"/>
          <a:lstStyle>
            <a:lvl1pPr defTabSz="955675" eaLnBrk="0" hangingPunct="0">
              <a:defRPr>
                <a:solidFill>
                  <a:schemeClr val="tx1"/>
                </a:solidFill>
                <a:latin typeface="Calibri" panose="020F0502020204030204" pitchFamily="34" charset="0"/>
                <a:cs typeface="Arial" panose="020B0604020202020204" pitchFamily="34" charset="0"/>
              </a:defRPr>
            </a:lvl1pPr>
            <a:lvl2pPr marL="742950" indent="-285750" defTabSz="955675" eaLnBrk="0" hangingPunct="0">
              <a:defRPr>
                <a:solidFill>
                  <a:schemeClr val="tx1"/>
                </a:solidFill>
                <a:latin typeface="Calibri" panose="020F0502020204030204" pitchFamily="34" charset="0"/>
                <a:cs typeface="Arial" panose="020B0604020202020204" pitchFamily="34" charset="0"/>
              </a:defRPr>
            </a:lvl2pPr>
            <a:lvl3pPr marL="1143000" indent="-228600" defTabSz="955675" eaLnBrk="0" hangingPunct="0">
              <a:defRPr>
                <a:solidFill>
                  <a:schemeClr val="tx1"/>
                </a:solidFill>
                <a:latin typeface="Calibri" panose="020F0502020204030204" pitchFamily="34" charset="0"/>
                <a:cs typeface="Arial" panose="020B0604020202020204" pitchFamily="34" charset="0"/>
              </a:defRPr>
            </a:lvl3pPr>
            <a:lvl4pPr marL="1600200" indent="-228600" defTabSz="955675" eaLnBrk="0" hangingPunct="0">
              <a:defRPr>
                <a:solidFill>
                  <a:schemeClr val="tx1"/>
                </a:solidFill>
                <a:latin typeface="Calibri" panose="020F0502020204030204" pitchFamily="34" charset="0"/>
                <a:cs typeface="Arial" panose="020B0604020202020204" pitchFamily="34" charset="0"/>
              </a:defRPr>
            </a:lvl4pPr>
            <a:lvl5pPr marL="2057400" indent="-228600" defTabSz="955675" eaLnBrk="0" hangingPunct="0">
              <a:defRPr>
                <a:solidFill>
                  <a:schemeClr val="tx1"/>
                </a:solidFill>
                <a:latin typeface="Calibri" panose="020F050202020403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D71578D-A55E-44F7-A58E-99BE4F89FF46}" type="slidenum">
              <a:rPr lang="it-IT" altLang="en-US" sz="1300">
                <a:latin typeface="Arial" panose="020B0604020202020204" pitchFamily="34" charset="0"/>
              </a:rPr>
              <a:pPr algn="r" eaLnBrk="1" hangingPunct="1"/>
              <a:t>1</a:t>
            </a:fld>
            <a:endParaRPr lang="it-IT" altLang="en-US" sz="1300">
              <a:latin typeface="Arial" panose="020B0604020202020204" pitchFamily="34" charset="0"/>
            </a:endParaRPr>
          </a:p>
        </p:txBody>
      </p:sp>
      <p:sp>
        <p:nvSpPr>
          <p:cNvPr id="52227" name="Rectangle 2">
            <a:extLst>
              <a:ext uri="{FF2B5EF4-FFF2-40B4-BE49-F238E27FC236}">
                <a16:creationId xmlns:a16="http://schemas.microsoft.com/office/drawing/2014/main" xmlns="" id="{49ADC5BC-9A99-4CFC-A5A3-3643C19893C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xmlns="" id="{0A317FD8-BE8A-474D-A1F2-30FEE2A61C44}"/>
              </a:ext>
            </a:extLst>
          </p:cNvPr>
          <p:cNvSpPr>
            <a:spLocks noGrp="1" noChangeArrowheads="1"/>
          </p:cNvSpPr>
          <p:nvPr>
            <p:ph type="body" idx="1"/>
          </p:nvPr>
        </p:nvSpPr>
        <p:spPr>
          <a:xfrm>
            <a:off x="733425" y="4560888"/>
            <a:ext cx="5849938"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1" tIns="47781" rIns="95561" bIns="47781"/>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A325202C-3ABB-B84E-B368-BCBF71B2A357}"/>
              </a:ext>
            </a:extLst>
          </p:cNvPr>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05A4EF6-572A-174D-B301-4A2A30258EC7}" type="slidenum">
              <a:rPr lang="it-IT" altLang="it-IT" sz="1400" smtClean="0"/>
              <a:pPr>
                <a:spcBef>
                  <a:spcPct val="0"/>
                </a:spcBef>
                <a:buClrTx/>
                <a:buFontTx/>
                <a:buNone/>
              </a:pPr>
              <a:t>29</a:t>
            </a:fld>
            <a:endParaRPr lang="it-IT" altLang="it-IT" sz="1400"/>
          </a:p>
        </p:txBody>
      </p:sp>
      <p:sp>
        <p:nvSpPr>
          <p:cNvPr id="51203" name="Text Box 1">
            <a:extLst>
              <a:ext uri="{FF2B5EF4-FFF2-40B4-BE49-F238E27FC236}">
                <a16:creationId xmlns:a16="http://schemas.microsoft.com/office/drawing/2014/main" xmlns="" id="{89394136-F1FF-4A43-9390-5A0CD501A6EB}"/>
              </a:ext>
            </a:extLst>
          </p:cNvPr>
          <p:cNvSpPr>
            <a:spLocks noGrp="1" noRot="1" noChangeAspect="1" noChangeArrowheads="1" noTextEdit="1"/>
          </p:cNvSpPr>
          <p:nvPr>
            <p:ph type="sldImg"/>
          </p:nvPr>
        </p:nvSpPr>
        <p:spPr>
          <a:xfrm>
            <a:off x="1108075" y="812800"/>
            <a:ext cx="5343525"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04" name="Text Box 2">
            <a:extLst>
              <a:ext uri="{FF2B5EF4-FFF2-40B4-BE49-F238E27FC236}">
                <a16:creationId xmlns:a16="http://schemas.microsoft.com/office/drawing/2014/main" xmlns="" id="{B0079A7F-8DD2-5D40-A427-383AC8C29F35}"/>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xmlns="" val="28750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92C92708-AD59-604A-B9CC-B7C871CDE543}"/>
              </a:ext>
            </a:extLst>
          </p:cNvPr>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481B16A-3D1F-2842-8752-271E5E131C1E}" type="slidenum">
              <a:rPr lang="it-IT" altLang="it-IT" sz="1400" smtClean="0"/>
              <a:pPr>
                <a:spcBef>
                  <a:spcPct val="0"/>
                </a:spcBef>
                <a:buClrTx/>
                <a:buFontTx/>
                <a:buNone/>
              </a:pPr>
              <a:t>30</a:t>
            </a:fld>
            <a:endParaRPr lang="it-IT" altLang="it-IT" sz="1400"/>
          </a:p>
        </p:txBody>
      </p:sp>
      <p:sp>
        <p:nvSpPr>
          <p:cNvPr id="53251" name="Text Box 1">
            <a:extLst>
              <a:ext uri="{FF2B5EF4-FFF2-40B4-BE49-F238E27FC236}">
                <a16:creationId xmlns:a16="http://schemas.microsoft.com/office/drawing/2014/main" xmlns="" id="{2E2894AC-580C-2C4B-9A71-2310CB7CB3D7}"/>
              </a:ext>
            </a:extLst>
          </p:cNvPr>
          <p:cNvSpPr>
            <a:spLocks noGrp="1" noRot="1" noChangeAspect="1" noChangeArrowheads="1" noTextEdit="1"/>
          </p:cNvSpPr>
          <p:nvPr>
            <p:ph type="sldImg"/>
          </p:nvPr>
        </p:nvSpPr>
        <p:spPr>
          <a:xfrm>
            <a:off x="1108075" y="812800"/>
            <a:ext cx="5343525"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3252" name="Text Box 2">
            <a:extLst>
              <a:ext uri="{FF2B5EF4-FFF2-40B4-BE49-F238E27FC236}">
                <a16:creationId xmlns:a16="http://schemas.microsoft.com/office/drawing/2014/main" xmlns="" id="{D84FCFB3-A869-3F4A-BD4E-AEC7B84C9C97}"/>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xmlns="" val="371721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C4FF14E1-E06B-4D27-9128-0E9177D9877B}"/>
              </a:ext>
            </a:extLst>
          </p:cNvPr>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1" tIns="47781" rIns="95561" bIns="47781" anchor="b"/>
          <a:lstStyle>
            <a:lvl1pPr defTabSz="955675" eaLnBrk="0" hangingPunct="0">
              <a:defRPr>
                <a:solidFill>
                  <a:schemeClr val="tx1"/>
                </a:solidFill>
                <a:latin typeface="Calibri" panose="020F0502020204030204" pitchFamily="34" charset="0"/>
                <a:cs typeface="Arial" panose="020B0604020202020204" pitchFamily="34" charset="0"/>
              </a:defRPr>
            </a:lvl1pPr>
            <a:lvl2pPr marL="742950" indent="-285750" defTabSz="955675" eaLnBrk="0" hangingPunct="0">
              <a:defRPr>
                <a:solidFill>
                  <a:schemeClr val="tx1"/>
                </a:solidFill>
                <a:latin typeface="Calibri" panose="020F0502020204030204" pitchFamily="34" charset="0"/>
                <a:cs typeface="Arial" panose="020B0604020202020204" pitchFamily="34" charset="0"/>
              </a:defRPr>
            </a:lvl2pPr>
            <a:lvl3pPr marL="1143000" indent="-228600" defTabSz="955675" eaLnBrk="0" hangingPunct="0">
              <a:defRPr>
                <a:solidFill>
                  <a:schemeClr val="tx1"/>
                </a:solidFill>
                <a:latin typeface="Calibri" panose="020F0502020204030204" pitchFamily="34" charset="0"/>
                <a:cs typeface="Arial" panose="020B0604020202020204" pitchFamily="34" charset="0"/>
              </a:defRPr>
            </a:lvl3pPr>
            <a:lvl4pPr marL="1600200" indent="-228600" defTabSz="955675" eaLnBrk="0" hangingPunct="0">
              <a:defRPr>
                <a:solidFill>
                  <a:schemeClr val="tx1"/>
                </a:solidFill>
                <a:latin typeface="Calibri" panose="020F0502020204030204" pitchFamily="34" charset="0"/>
                <a:cs typeface="Arial" panose="020B0604020202020204" pitchFamily="34" charset="0"/>
              </a:defRPr>
            </a:lvl4pPr>
            <a:lvl5pPr marL="2057400" indent="-228600" defTabSz="955675" eaLnBrk="0" hangingPunct="0">
              <a:defRPr>
                <a:solidFill>
                  <a:schemeClr val="tx1"/>
                </a:solidFill>
                <a:latin typeface="Calibri" panose="020F050202020403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BCE03F4-3EE1-4277-8AE7-C7D09C8BED9E}" type="slidenum">
              <a:rPr lang="it-IT" altLang="en-US" sz="1300">
                <a:latin typeface="Arial" panose="020B0604020202020204" pitchFamily="34" charset="0"/>
              </a:rPr>
              <a:pPr algn="r" eaLnBrk="1" hangingPunct="1"/>
              <a:t>5</a:t>
            </a:fld>
            <a:endParaRPr lang="it-IT" altLang="en-US" sz="1300">
              <a:latin typeface="Arial" panose="020B0604020202020204" pitchFamily="34" charset="0"/>
            </a:endParaRPr>
          </a:p>
        </p:txBody>
      </p:sp>
      <p:sp>
        <p:nvSpPr>
          <p:cNvPr id="56323" name="Rectangle 2">
            <a:extLst>
              <a:ext uri="{FF2B5EF4-FFF2-40B4-BE49-F238E27FC236}">
                <a16:creationId xmlns:a16="http://schemas.microsoft.com/office/drawing/2014/main" xmlns="" id="{B9465F7C-1269-4B63-A1DE-D3E4C0DAC2D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xmlns="" id="{AD04BD95-0F5D-4291-8036-8204FC00625A}"/>
              </a:ext>
            </a:extLst>
          </p:cNvPr>
          <p:cNvSpPr>
            <a:spLocks noGrp="1" noChangeArrowheads="1"/>
          </p:cNvSpPr>
          <p:nvPr>
            <p:ph type="body" idx="1"/>
          </p:nvPr>
        </p:nvSpPr>
        <p:spPr>
          <a:xfrm>
            <a:off x="733425" y="4560888"/>
            <a:ext cx="5849938"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1" tIns="47781" rIns="95561" bIns="47781"/>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FBAAA2CE-7ACE-4A8D-AA0E-7B1598EF248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a:solidFill>
                  <a:schemeClr val="tx1"/>
                </a:solidFill>
                <a:latin typeface="Calibri" panose="020F0502020204030204" pitchFamily="34" charset="0"/>
                <a:cs typeface="Arial" panose="020B0604020202020204" pitchFamily="34" charset="0"/>
              </a:defRPr>
            </a:lvl1pPr>
            <a:lvl2pPr marL="742950" indent="-285750" defTabSz="965200" eaLnBrk="0" hangingPunct="0">
              <a:defRPr>
                <a:solidFill>
                  <a:schemeClr val="tx1"/>
                </a:solidFill>
                <a:latin typeface="Calibri" panose="020F0502020204030204" pitchFamily="34" charset="0"/>
                <a:cs typeface="Arial" panose="020B0604020202020204" pitchFamily="34" charset="0"/>
              </a:defRPr>
            </a:lvl2pPr>
            <a:lvl3pPr marL="1143000" indent="-228600" defTabSz="965200" eaLnBrk="0" hangingPunct="0">
              <a:defRPr>
                <a:solidFill>
                  <a:schemeClr val="tx1"/>
                </a:solidFill>
                <a:latin typeface="Calibri" panose="020F0502020204030204" pitchFamily="34" charset="0"/>
                <a:cs typeface="Arial" panose="020B0604020202020204" pitchFamily="34" charset="0"/>
              </a:defRPr>
            </a:lvl3pPr>
            <a:lvl4pPr marL="1600200" indent="-228600" defTabSz="965200" eaLnBrk="0" hangingPunct="0">
              <a:defRPr>
                <a:solidFill>
                  <a:schemeClr val="tx1"/>
                </a:solidFill>
                <a:latin typeface="Calibri" panose="020F0502020204030204" pitchFamily="34" charset="0"/>
                <a:cs typeface="Arial" panose="020B0604020202020204" pitchFamily="34" charset="0"/>
              </a:defRPr>
            </a:lvl4pPr>
            <a:lvl5pPr marL="2057400" indent="-228600" defTabSz="965200" eaLnBrk="0" hangingPunct="0">
              <a:defRPr>
                <a:solidFill>
                  <a:schemeClr val="tx1"/>
                </a:solidFill>
                <a:latin typeface="Calibri" panose="020F050202020403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028C411-F94F-495D-ACC4-F8B0E09F413F}" type="slidenum">
              <a:rPr lang="it-IT" altLang="en-US">
                <a:latin typeface="Arial" panose="020B0604020202020204" pitchFamily="34" charset="0"/>
              </a:rPr>
              <a:pPr eaLnBrk="1" hangingPunct="1"/>
              <a:t>6</a:t>
            </a:fld>
            <a:endParaRPr lang="it-IT" altLang="en-US">
              <a:latin typeface="Arial" panose="020B0604020202020204" pitchFamily="34" charset="0"/>
            </a:endParaRPr>
          </a:p>
        </p:txBody>
      </p:sp>
      <p:sp>
        <p:nvSpPr>
          <p:cNvPr id="17411" name="Rectangle 2">
            <a:extLst>
              <a:ext uri="{FF2B5EF4-FFF2-40B4-BE49-F238E27FC236}">
                <a16:creationId xmlns:a16="http://schemas.microsoft.com/office/drawing/2014/main" xmlns="" id="{055597DB-D6E9-4BFD-8182-765FF297886F}"/>
              </a:ext>
            </a:extLst>
          </p:cNvPr>
          <p:cNvSpPr>
            <a:spLocks noGrp="1" noRot="1" noChangeAspect="1" noChangeArrowheads="1" noTextEdit="1"/>
          </p:cNvSpPr>
          <p:nvPr>
            <p:ph type="sldImg"/>
          </p:nvPr>
        </p:nvSpPr>
        <p:spPr>
          <a:xfrm>
            <a:off x="1262063" y="720725"/>
            <a:ext cx="4795837" cy="3597275"/>
          </a:xfrm>
          <a:ln/>
        </p:spPr>
      </p:sp>
      <p:sp>
        <p:nvSpPr>
          <p:cNvPr id="17412" name="Rectangle 3">
            <a:extLst>
              <a:ext uri="{FF2B5EF4-FFF2-40B4-BE49-F238E27FC236}">
                <a16:creationId xmlns:a16="http://schemas.microsoft.com/office/drawing/2014/main" xmlns="" id="{9209C4FF-0FF2-4236-A85C-7954C1410517}"/>
              </a:ext>
            </a:extLst>
          </p:cNvPr>
          <p:cNvSpPr>
            <a:spLocks noGrp="1" noChangeArrowheads="1"/>
          </p:cNvSpPr>
          <p:nvPr>
            <p:ph type="body" idx="1"/>
          </p:nvPr>
        </p:nvSpPr>
        <p:spPr>
          <a:xfrm>
            <a:off x="733425"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B6831FD8-01E7-4834-8461-8C48DBB767F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a:solidFill>
                  <a:schemeClr val="tx1"/>
                </a:solidFill>
                <a:latin typeface="Calibri" panose="020F0502020204030204" pitchFamily="34" charset="0"/>
                <a:cs typeface="Arial" panose="020B0604020202020204" pitchFamily="34" charset="0"/>
              </a:defRPr>
            </a:lvl1pPr>
            <a:lvl2pPr marL="742950" indent="-285750" defTabSz="965200" eaLnBrk="0" hangingPunct="0">
              <a:defRPr>
                <a:solidFill>
                  <a:schemeClr val="tx1"/>
                </a:solidFill>
                <a:latin typeface="Calibri" panose="020F0502020204030204" pitchFamily="34" charset="0"/>
                <a:cs typeface="Arial" panose="020B0604020202020204" pitchFamily="34" charset="0"/>
              </a:defRPr>
            </a:lvl2pPr>
            <a:lvl3pPr marL="1143000" indent="-228600" defTabSz="965200" eaLnBrk="0" hangingPunct="0">
              <a:defRPr>
                <a:solidFill>
                  <a:schemeClr val="tx1"/>
                </a:solidFill>
                <a:latin typeface="Calibri" panose="020F0502020204030204" pitchFamily="34" charset="0"/>
                <a:cs typeface="Arial" panose="020B0604020202020204" pitchFamily="34" charset="0"/>
              </a:defRPr>
            </a:lvl3pPr>
            <a:lvl4pPr marL="1600200" indent="-228600" defTabSz="965200" eaLnBrk="0" hangingPunct="0">
              <a:defRPr>
                <a:solidFill>
                  <a:schemeClr val="tx1"/>
                </a:solidFill>
                <a:latin typeface="Calibri" panose="020F0502020204030204" pitchFamily="34" charset="0"/>
                <a:cs typeface="Arial" panose="020B0604020202020204" pitchFamily="34" charset="0"/>
              </a:defRPr>
            </a:lvl4pPr>
            <a:lvl5pPr marL="2057400" indent="-228600" defTabSz="965200" eaLnBrk="0" hangingPunct="0">
              <a:defRPr>
                <a:solidFill>
                  <a:schemeClr val="tx1"/>
                </a:solidFill>
                <a:latin typeface="Calibri" panose="020F050202020403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2EA7A91-5E8E-427E-8F13-FF14FA5812F3}" type="slidenum">
              <a:rPr lang="it-IT" altLang="en-US">
                <a:latin typeface="Arial" panose="020B0604020202020204" pitchFamily="34" charset="0"/>
              </a:rPr>
              <a:pPr eaLnBrk="1" hangingPunct="1"/>
              <a:t>8</a:t>
            </a:fld>
            <a:endParaRPr lang="it-IT" altLang="en-US">
              <a:latin typeface="Arial" panose="020B0604020202020204" pitchFamily="34" charset="0"/>
            </a:endParaRPr>
          </a:p>
        </p:txBody>
      </p:sp>
      <p:sp>
        <p:nvSpPr>
          <p:cNvPr id="21507" name="Rectangle 2">
            <a:extLst>
              <a:ext uri="{FF2B5EF4-FFF2-40B4-BE49-F238E27FC236}">
                <a16:creationId xmlns:a16="http://schemas.microsoft.com/office/drawing/2014/main" xmlns="" id="{D4CCAA7F-41E0-4771-80A9-F7D4BBFB91AF}"/>
              </a:ext>
            </a:extLst>
          </p:cNvPr>
          <p:cNvSpPr>
            <a:spLocks noGrp="1" noRot="1" noChangeAspect="1" noChangeArrowheads="1" noTextEdit="1"/>
          </p:cNvSpPr>
          <p:nvPr>
            <p:ph type="sldImg"/>
          </p:nvPr>
        </p:nvSpPr>
        <p:spPr>
          <a:xfrm>
            <a:off x="1262063" y="720725"/>
            <a:ext cx="4795837" cy="3597275"/>
          </a:xfrm>
          <a:ln/>
        </p:spPr>
      </p:sp>
      <p:sp>
        <p:nvSpPr>
          <p:cNvPr id="21508" name="Rectangle 3">
            <a:extLst>
              <a:ext uri="{FF2B5EF4-FFF2-40B4-BE49-F238E27FC236}">
                <a16:creationId xmlns:a16="http://schemas.microsoft.com/office/drawing/2014/main" xmlns="" id="{F288764B-A825-45B3-95A8-387E9F0325AF}"/>
              </a:ext>
            </a:extLst>
          </p:cNvPr>
          <p:cNvSpPr>
            <a:spLocks noGrp="1" noChangeArrowheads="1"/>
          </p:cNvSpPr>
          <p:nvPr>
            <p:ph type="body" idx="1"/>
          </p:nvPr>
        </p:nvSpPr>
        <p:spPr>
          <a:xfrm>
            <a:off x="733425"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FBAAA2CE-7ACE-4A8D-AA0E-7B1598EF248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a:solidFill>
                  <a:schemeClr val="tx1"/>
                </a:solidFill>
                <a:latin typeface="Calibri" panose="020F0502020204030204" pitchFamily="34" charset="0"/>
                <a:cs typeface="Arial" panose="020B0604020202020204" pitchFamily="34" charset="0"/>
              </a:defRPr>
            </a:lvl1pPr>
            <a:lvl2pPr marL="742950" indent="-285750" defTabSz="965200" eaLnBrk="0" hangingPunct="0">
              <a:defRPr>
                <a:solidFill>
                  <a:schemeClr val="tx1"/>
                </a:solidFill>
                <a:latin typeface="Calibri" panose="020F0502020204030204" pitchFamily="34" charset="0"/>
                <a:cs typeface="Arial" panose="020B0604020202020204" pitchFamily="34" charset="0"/>
              </a:defRPr>
            </a:lvl2pPr>
            <a:lvl3pPr marL="1143000" indent="-228600" defTabSz="965200" eaLnBrk="0" hangingPunct="0">
              <a:defRPr>
                <a:solidFill>
                  <a:schemeClr val="tx1"/>
                </a:solidFill>
                <a:latin typeface="Calibri" panose="020F0502020204030204" pitchFamily="34" charset="0"/>
                <a:cs typeface="Arial" panose="020B0604020202020204" pitchFamily="34" charset="0"/>
              </a:defRPr>
            </a:lvl3pPr>
            <a:lvl4pPr marL="1600200" indent="-228600" defTabSz="965200" eaLnBrk="0" hangingPunct="0">
              <a:defRPr>
                <a:solidFill>
                  <a:schemeClr val="tx1"/>
                </a:solidFill>
                <a:latin typeface="Calibri" panose="020F0502020204030204" pitchFamily="34" charset="0"/>
                <a:cs typeface="Arial" panose="020B0604020202020204" pitchFamily="34" charset="0"/>
              </a:defRPr>
            </a:lvl4pPr>
            <a:lvl5pPr marL="2057400" indent="-228600" defTabSz="965200" eaLnBrk="0" hangingPunct="0">
              <a:defRPr>
                <a:solidFill>
                  <a:schemeClr val="tx1"/>
                </a:solidFill>
                <a:latin typeface="Calibri" panose="020F050202020403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028C411-F94F-495D-ACC4-F8B0E09F413F}" type="slidenum">
              <a:rPr lang="it-IT" altLang="en-US">
                <a:latin typeface="Arial" panose="020B0604020202020204" pitchFamily="34" charset="0"/>
              </a:rPr>
              <a:pPr eaLnBrk="1" hangingPunct="1"/>
              <a:t>9</a:t>
            </a:fld>
            <a:endParaRPr lang="it-IT" altLang="en-US">
              <a:latin typeface="Arial" panose="020B0604020202020204" pitchFamily="34" charset="0"/>
            </a:endParaRPr>
          </a:p>
        </p:txBody>
      </p:sp>
      <p:sp>
        <p:nvSpPr>
          <p:cNvPr id="17411" name="Rectangle 2">
            <a:extLst>
              <a:ext uri="{FF2B5EF4-FFF2-40B4-BE49-F238E27FC236}">
                <a16:creationId xmlns:a16="http://schemas.microsoft.com/office/drawing/2014/main" xmlns="" id="{055597DB-D6E9-4BFD-8182-765FF297886F}"/>
              </a:ext>
            </a:extLst>
          </p:cNvPr>
          <p:cNvSpPr>
            <a:spLocks noGrp="1" noRot="1" noChangeAspect="1" noChangeArrowheads="1" noTextEdit="1"/>
          </p:cNvSpPr>
          <p:nvPr>
            <p:ph type="sldImg"/>
          </p:nvPr>
        </p:nvSpPr>
        <p:spPr>
          <a:xfrm>
            <a:off x="1262063" y="720725"/>
            <a:ext cx="4795837" cy="3597275"/>
          </a:xfrm>
          <a:ln/>
        </p:spPr>
      </p:sp>
      <p:sp>
        <p:nvSpPr>
          <p:cNvPr id="17412" name="Rectangle 3">
            <a:extLst>
              <a:ext uri="{FF2B5EF4-FFF2-40B4-BE49-F238E27FC236}">
                <a16:creationId xmlns:a16="http://schemas.microsoft.com/office/drawing/2014/main" xmlns="" id="{9209C4FF-0FF2-4236-A85C-7954C1410517}"/>
              </a:ext>
            </a:extLst>
          </p:cNvPr>
          <p:cNvSpPr>
            <a:spLocks noGrp="1" noChangeArrowheads="1"/>
          </p:cNvSpPr>
          <p:nvPr>
            <p:ph type="body" idx="1"/>
          </p:nvPr>
        </p:nvSpPr>
        <p:spPr>
          <a:xfrm>
            <a:off x="733425"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D6851D1B-7F67-4BE2-BB58-D7D5DF042BEF}"/>
              </a:ext>
            </a:extLst>
          </p:cNvPr>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1" tIns="47781" rIns="95561" bIns="47781" anchor="b"/>
          <a:lstStyle>
            <a:lvl1pPr defTabSz="955675" eaLnBrk="0" hangingPunct="0">
              <a:defRPr>
                <a:solidFill>
                  <a:schemeClr val="tx1"/>
                </a:solidFill>
                <a:latin typeface="Calibri" panose="020F0502020204030204" pitchFamily="34" charset="0"/>
                <a:cs typeface="Arial" panose="020B0604020202020204" pitchFamily="34" charset="0"/>
              </a:defRPr>
            </a:lvl1pPr>
            <a:lvl2pPr marL="742950" indent="-285750" defTabSz="955675" eaLnBrk="0" hangingPunct="0">
              <a:defRPr>
                <a:solidFill>
                  <a:schemeClr val="tx1"/>
                </a:solidFill>
                <a:latin typeface="Calibri" panose="020F0502020204030204" pitchFamily="34" charset="0"/>
                <a:cs typeface="Arial" panose="020B0604020202020204" pitchFamily="34" charset="0"/>
              </a:defRPr>
            </a:lvl2pPr>
            <a:lvl3pPr marL="1143000" indent="-228600" defTabSz="955675" eaLnBrk="0" hangingPunct="0">
              <a:defRPr>
                <a:solidFill>
                  <a:schemeClr val="tx1"/>
                </a:solidFill>
                <a:latin typeface="Calibri" panose="020F0502020204030204" pitchFamily="34" charset="0"/>
                <a:cs typeface="Arial" panose="020B0604020202020204" pitchFamily="34" charset="0"/>
              </a:defRPr>
            </a:lvl3pPr>
            <a:lvl4pPr marL="1600200" indent="-228600" defTabSz="955675" eaLnBrk="0" hangingPunct="0">
              <a:defRPr>
                <a:solidFill>
                  <a:schemeClr val="tx1"/>
                </a:solidFill>
                <a:latin typeface="Calibri" panose="020F0502020204030204" pitchFamily="34" charset="0"/>
                <a:cs typeface="Arial" panose="020B0604020202020204" pitchFamily="34" charset="0"/>
              </a:defRPr>
            </a:lvl4pPr>
            <a:lvl5pPr marL="2057400" indent="-228600" defTabSz="955675" eaLnBrk="0" hangingPunct="0">
              <a:defRPr>
                <a:solidFill>
                  <a:schemeClr val="tx1"/>
                </a:solidFill>
                <a:latin typeface="Calibri" panose="020F050202020403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1BC93A5-1190-441F-9A27-2A0B47C840FC}" type="slidenum">
              <a:rPr lang="it-IT" altLang="en-US" sz="1300">
                <a:latin typeface="Arial" panose="020B0604020202020204" pitchFamily="34" charset="0"/>
              </a:rPr>
              <a:pPr algn="r" eaLnBrk="1" hangingPunct="1"/>
              <a:t>10</a:t>
            </a:fld>
            <a:endParaRPr lang="it-IT" altLang="en-US" sz="1300">
              <a:latin typeface="Arial" panose="020B0604020202020204" pitchFamily="34" charset="0"/>
            </a:endParaRPr>
          </a:p>
        </p:txBody>
      </p:sp>
      <p:sp>
        <p:nvSpPr>
          <p:cNvPr id="62467" name="Rectangle 2">
            <a:extLst>
              <a:ext uri="{FF2B5EF4-FFF2-40B4-BE49-F238E27FC236}">
                <a16:creationId xmlns:a16="http://schemas.microsoft.com/office/drawing/2014/main" xmlns="" id="{FF742DD8-31D0-4520-8B46-72405CC2EDB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xmlns="" id="{02AC6F0B-E376-4169-8070-54C7F7F5B0C3}"/>
              </a:ext>
            </a:extLst>
          </p:cNvPr>
          <p:cNvSpPr>
            <a:spLocks noGrp="1" noChangeArrowheads="1"/>
          </p:cNvSpPr>
          <p:nvPr>
            <p:ph type="body" idx="1"/>
          </p:nvPr>
        </p:nvSpPr>
        <p:spPr>
          <a:xfrm>
            <a:off x="733425" y="4560888"/>
            <a:ext cx="5849938"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561" tIns="47781" rIns="95561" bIns="47781"/>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FBAAA2CE-7ACE-4A8D-AA0E-7B1598EF248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200" eaLnBrk="0" hangingPunct="0">
              <a:defRPr>
                <a:solidFill>
                  <a:schemeClr val="tx1"/>
                </a:solidFill>
                <a:latin typeface="Calibri" panose="020F0502020204030204" pitchFamily="34" charset="0"/>
                <a:cs typeface="Arial" panose="020B0604020202020204" pitchFamily="34" charset="0"/>
              </a:defRPr>
            </a:lvl1pPr>
            <a:lvl2pPr marL="742950" indent="-285750" defTabSz="965200" eaLnBrk="0" hangingPunct="0">
              <a:defRPr>
                <a:solidFill>
                  <a:schemeClr val="tx1"/>
                </a:solidFill>
                <a:latin typeface="Calibri" panose="020F0502020204030204" pitchFamily="34" charset="0"/>
                <a:cs typeface="Arial" panose="020B0604020202020204" pitchFamily="34" charset="0"/>
              </a:defRPr>
            </a:lvl2pPr>
            <a:lvl3pPr marL="1143000" indent="-228600" defTabSz="965200" eaLnBrk="0" hangingPunct="0">
              <a:defRPr>
                <a:solidFill>
                  <a:schemeClr val="tx1"/>
                </a:solidFill>
                <a:latin typeface="Calibri" panose="020F0502020204030204" pitchFamily="34" charset="0"/>
                <a:cs typeface="Arial" panose="020B0604020202020204" pitchFamily="34" charset="0"/>
              </a:defRPr>
            </a:lvl3pPr>
            <a:lvl4pPr marL="1600200" indent="-228600" defTabSz="965200" eaLnBrk="0" hangingPunct="0">
              <a:defRPr>
                <a:solidFill>
                  <a:schemeClr val="tx1"/>
                </a:solidFill>
                <a:latin typeface="Calibri" panose="020F0502020204030204" pitchFamily="34" charset="0"/>
                <a:cs typeface="Arial" panose="020B0604020202020204" pitchFamily="34" charset="0"/>
              </a:defRPr>
            </a:lvl4pPr>
            <a:lvl5pPr marL="2057400" indent="-228600" defTabSz="965200" eaLnBrk="0" hangingPunct="0">
              <a:defRPr>
                <a:solidFill>
                  <a:schemeClr val="tx1"/>
                </a:solidFill>
                <a:latin typeface="Calibri" panose="020F050202020403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028C411-F94F-495D-ACC4-F8B0E09F413F}" type="slidenum">
              <a:rPr lang="it-IT" altLang="en-US">
                <a:latin typeface="Arial" panose="020B0604020202020204" pitchFamily="34" charset="0"/>
              </a:rPr>
              <a:pPr eaLnBrk="1" hangingPunct="1"/>
              <a:t>13</a:t>
            </a:fld>
            <a:endParaRPr lang="it-IT" altLang="en-US">
              <a:latin typeface="Arial" panose="020B0604020202020204" pitchFamily="34" charset="0"/>
            </a:endParaRPr>
          </a:p>
        </p:txBody>
      </p:sp>
      <p:sp>
        <p:nvSpPr>
          <p:cNvPr id="17411" name="Rectangle 2">
            <a:extLst>
              <a:ext uri="{FF2B5EF4-FFF2-40B4-BE49-F238E27FC236}">
                <a16:creationId xmlns:a16="http://schemas.microsoft.com/office/drawing/2014/main" xmlns="" id="{055597DB-D6E9-4BFD-8182-765FF297886F}"/>
              </a:ext>
            </a:extLst>
          </p:cNvPr>
          <p:cNvSpPr>
            <a:spLocks noGrp="1" noRot="1" noChangeAspect="1" noChangeArrowheads="1" noTextEdit="1"/>
          </p:cNvSpPr>
          <p:nvPr>
            <p:ph type="sldImg"/>
          </p:nvPr>
        </p:nvSpPr>
        <p:spPr>
          <a:xfrm>
            <a:off x="1262063" y="720725"/>
            <a:ext cx="4795837" cy="3597275"/>
          </a:xfrm>
          <a:ln/>
        </p:spPr>
      </p:sp>
      <p:sp>
        <p:nvSpPr>
          <p:cNvPr id="17412" name="Rectangle 3">
            <a:extLst>
              <a:ext uri="{FF2B5EF4-FFF2-40B4-BE49-F238E27FC236}">
                <a16:creationId xmlns:a16="http://schemas.microsoft.com/office/drawing/2014/main" xmlns="" id="{9209C4FF-0FF2-4236-A85C-7954C1410517}"/>
              </a:ext>
            </a:extLst>
          </p:cNvPr>
          <p:cNvSpPr>
            <a:spLocks noGrp="1" noChangeArrowheads="1"/>
          </p:cNvSpPr>
          <p:nvPr>
            <p:ph type="body" idx="1"/>
          </p:nvPr>
        </p:nvSpPr>
        <p:spPr>
          <a:xfrm>
            <a:off x="733425"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3772496-BF84-45D6-B46C-BB3D69C0A1E2}" type="slidenum">
              <a:rPr lang="it-IT"/>
              <a:pPr/>
              <a:t>27</a:t>
            </a:fld>
            <a:endParaRPr lang="it-IT"/>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xmlns="" val="1576630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361D8292-7A5A-44EB-ADEC-AA767D00200F}" type="datetimeFigureOut">
              <a:rPr lang="en-US" dirty="0"/>
              <a:pPr/>
              <a:t>9/27/2019</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38044710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296435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dirty="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5920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DBADEACD-722F-4835-8C36-350D1156C46F}" type="datetimeFigureOut">
              <a:rPr lang="en-US" dirty="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83400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DC829D4D-0BFC-4907-B876-8D0F29D25B8B}" type="datetimeFigureOut">
              <a:rPr lang="en-US" dirty="0"/>
              <a:pPr/>
              <a:t>9/27/2019</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13125276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dirty="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79982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dirty="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303910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dirty="0"/>
              <a:pPr/>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235614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dirty="0"/>
              <a:pPr/>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218873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8" name="Date Placeholder 7"/>
          <p:cNvSpPr>
            <a:spLocks noGrp="1"/>
          </p:cNvSpPr>
          <p:nvPr>
            <p:ph type="dt" sz="half" idx="10"/>
          </p:nvPr>
        </p:nvSpPr>
        <p:spPr/>
        <p:txBody>
          <a:bodyPr/>
          <a:lstStyle/>
          <a:p>
            <a:fld id="{E5F43E8C-8E71-4ACB-A6F3-3C86F80AFB02}" type="datetimeFigureOut">
              <a:rPr lang="en-US" dirty="0"/>
              <a:pPr/>
              <a:t>9/27/2019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25504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5ABCC35-AE37-4B74-AFDC-2B5B2D807A04}" type="datetimeFigureOut">
              <a:rPr lang="en-US" dirty="0"/>
              <a:pPr/>
              <a:t>9/27/2019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86892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89D66BB5-FA43-4133-A57F-33DEFA0D4249}" type="datetimeFigureOut">
              <a:rPr lang="en-US" dirty="0"/>
              <a:pPr/>
              <a:t>9/27/2019</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xmlns="" val="10598540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t.m.wikiquote.org/wiki/Corpo"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it.m.wikiquote.org/wiki/Ment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www.stateofmind.it/tag/decision-making/" TargetMode="Externa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tif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tif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tiff"/><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hyperlink" Target="mailto:Claudia.finocchiaro@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xmlns="" id="{C48F70D4-7A4B-1E48-99DD-3892209E976F}"/>
              </a:ext>
            </a:extLst>
          </p:cNvPr>
          <p:cNvSpPr>
            <a:spLocks noGrp="1"/>
          </p:cNvSpPr>
          <p:nvPr>
            <p:ph type="subTitle" idx="1"/>
          </p:nvPr>
        </p:nvSpPr>
        <p:spPr/>
        <p:txBody>
          <a:bodyPr/>
          <a:lstStyle/>
          <a:p>
            <a:endParaRPr lang="it-IT"/>
          </a:p>
        </p:txBody>
      </p:sp>
      <p:sp>
        <p:nvSpPr>
          <p:cNvPr id="4" name="Titolo 3">
            <a:extLst>
              <a:ext uri="{FF2B5EF4-FFF2-40B4-BE49-F238E27FC236}">
                <a16:creationId xmlns:a16="http://schemas.microsoft.com/office/drawing/2014/main" xmlns="" id="{786387F5-41BD-AE44-A950-D7A84BD5C12B}"/>
              </a:ext>
            </a:extLst>
          </p:cNvPr>
          <p:cNvSpPr>
            <a:spLocks noGrp="1"/>
          </p:cNvSpPr>
          <p:nvPr>
            <p:ph type="ctrTitle"/>
          </p:nvPr>
        </p:nvSpPr>
        <p:spPr/>
        <p:txBody>
          <a:bodyPr/>
          <a:lstStyle/>
          <a:p>
            <a:endParaRPr lang="it-IT"/>
          </a:p>
        </p:txBody>
      </p:sp>
      <p:pic>
        <p:nvPicPr>
          <p:cNvPr id="7" name="Immagine 7">
            <a:extLst>
              <a:ext uri="{FF2B5EF4-FFF2-40B4-BE49-F238E27FC236}">
                <a16:creationId xmlns:a16="http://schemas.microsoft.com/office/drawing/2014/main" xmlns="" id="{8FEFED70-6C8C-A247-B4D8-4E92CA7B0ED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3361" y="422443"/>
            <a:ext cx="8025983" cy="59620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8303D7EF-8037-4B27-8551-9080281C8948}"/>
              </a:ext>
            </a:extLst>
          </p:cNvPr>
          <p:cNvSpPr>
            <a:spLocks noGrp="1" noChangeArrowheads="1"/>
          </p:cNvSpPr>
          <p:nvPr>
            <p:ph type="body" idx="4294967295"/>
          </p:nvPr>
        </p:nvSpPr>
        <p:spPr>
          <a:xfrm>
            <a:off x="4105381" y="2285999"/>
            <a:ext cx="4752378" cy="3708339"/>
          </a:xfrm>
        </p:spPr>
        <p:txBody>
          <a:bodyPr>
            <a:noAutofit/>
          </a:bodyPr>
          <a:lstStyle/>
          <a:p>
            <a:pPr marL="0" indent="0" algn="just" eaLnBrk="1" hangingPunct="1">
              <a:lnSpc>
                <a:spcPct val="80000"/>
              </a:lnSpc>
              <a:spcBef>
                <a:spcPct val="0"/>
              </a:spcBef>
              <a:buClrTx/>
              <a:buSzTx/>
              <a:buNone/>
            </a:pPr>
            <a:r>
              <a:rPr lang="it-IT" altLang="en-US" sz="1600" dirty="0">
                <a:latin typeface="Calibri" panose="020F0502020204030204" pitchFamily="34" charset="0"/>
              </a:rPr>
              <a:t>Le caratteristiche fondamentali di una madre sufficientemente buona favoriscono lo sviluppo di un Sé allo stesso tempo psichico e somatico – un’integrazione psicosomatica</a:t>
            </a:r>
          </a:p>
          <a:p>
            <a:pPr algn="just" eaLnBrk="1" hangingPunct="1">
              <a:lnSpc>
                <a:spcPct val="80000"/>
              </a:lnSpc>
              <a:spcBef>
                <a:spcPct val="0"/>
              </a:spcBef>
              <a:buClrTx/>
              <a:buSzTx/>
              <a:buFontTx/>
              <a:buChar char="•"/>
            </a:pPr>
            <a:endParaRPr lang="it-IT" altLang="en-US" sz="1600" dirty="0">
              <a:latin typeface="Calibri" panose="020F0502020204030204" pitchFamily="34" charset="0"/>
            </a:endParaRPr>
          </a:p>
          <a:p>
            <a:pPr algn="just"/>
            <a:r>
              <a:rPr lang="it-IT" altLang="en-US" sz="1600" dirty="0">
                <a:latin typeface="Calibri" panose="020F0502020204030204" pitchFamily="34" charset="0"/>
              </a:rPr>
              <a:t>“</a:t>
            </a:r>
            <a:r>
              <a:rPr lang="it-IT" altLang="en-US" sz="1600" i="1" dirty="0">
                <a:latin typeface="Calibri" panose="020F0502020204030204" pitchFamily="34" charset="0"/>
              </a:rPr>
              <a:t>Disturbi psicosomatici: la malattia </a:t>
            </a:r>
            <a:r>
              <a:rPr lang="it-IT" altLang="en-US" sz="1600" i="1" dirty="0" err="1">
                <a:latin typeface="Calibri" panose="020F0502020204030204" pitchFamily="34" charset="0"/>
              </a:rPr>
              <a:t>psico-somatica:aspetti</a:t>
            </a:r>
            <a:r>
              <a:rPr lang="it-IT" altLang="en-US" sz="1600" i="1" dirty="0">
                <a:latin typeface="Calibri" panose="020F0502020204030204" pitchFamily="34" charset="0"/>
              </a:rPr>
              <a:t> positivi e negativi</a:t>
            </a:r>
            <a:r>
              <a:rPr lang="it-IT" altLang="en-US" sz="1600" dirty="0">
                <a:latin typeface="Calibri" panose="020F0502020204030204" pitchFamily="34" charset="0"/>
              </a:rPr>
              <a:t>” 1964                                        </a:t>
            </a:r>
          </a:p>
          <a:p>
            <a:pPr algn="just"/>
            <a:r>
              <a:rPr lang="it-IT" altLang="en-US" sz="1600" dirty="0">
                <a:latin typeface="Calibri" panose="020F0502020204030204" pitchFamily="34" charset="0"/>
              </a:rPr>
              <a:t>“</a:t>
            </a:r>
            <a:r>
              <a:rPr lang="it-IT" altLang="en-US" sz="1600" i="1" dirty="0">
                <a:latin typeface="Calibri" panose="020F0502020204030204" pitchFamily="34" charset="0"/>
              </a:rPr>
              <a:t>Sulle basi di sé nel corpo</a:t>
            </a:r>
            <a:r>
              <a:rPr lang="it-IT" altLang="en-US" sz="1600" dirty="0">
                <a:latin typeface="Calibri" panose="020F0502020204030204" pitchFamily="34" charset="0"/>
              </a:rPr>
              <a:t>” 1970 Esplorazioni Psicoanalitiche Cortina</a:t>
            </a:r>
          </a:p>
          <a:p>
            <a:pPr algn="just" eaLnBrk="1" hangingPunct="1">
              <a:lnSpc>
                <a:spcPct val="80000"/>
              </a:lnSpc>
              <a:spcBef>
                <a:spcPct val="0"/>
              </a:spcBef>
              <a:buClrTx/>
              <a:buSzTx/>
              <a:buFontTx/>
              <a:buChar char="•"/>
            </a:pPr>
            <a:endParaRPr lang="it-IT" altLang="en-US" sz="1600" dirty="0">
              <a:latin typeface="Calibri" panose="020F0502020204030204" pitchFamily="34" charset="0"/>
            </a:endParaRPr>
          </a:p>
          <a:p>
            <a:pPr algn="just" eaLnBrk="1" hangingPunct="1">
              <a:lnSpc>
                <a:spcPct val="80000"/>
              </a:lnSpc>
              <a:spcBef>
                <a:spcPct val="0"/>
              </a:spcBef>
              <a:buClrTx/>
              <a:buSzTx/>
              <a:buFontTx/>
              <a:buNone/>
            </a:pPr>
            <a:endParaRPr lang="it-IT" altLang="en-US" sz="1600" dirty="0"/>
          </a:p>
          <a:p>
            <a:pPr algn="just" eaLnBrk="1" hangingPunct="1">
              <a:lnSpc>
                <a:spcPct val="80000"/>
              </a:lnSpc>
              <a:spcBef>
                <a:spcPct val="0"/>
              </a:spcBef>
              <a:buClrTx/>
              <a:buSzTx/>
              <a:buFontTx/>
              <a:buNone/>
            </a:pPr>
            <a:r>
              <a:rPr lang="it-IT" altLang="en-US" sz="1600" dirty="0"/>
              <a:t>   </a:t>
            </a:r>
          </a:p>
          <a:p>
            <a:pPr algn="just" eaLnBrk="1" hangingPunct="1">
              <a:lnSpc>
                <a:spcPct val="80000"/>
              </a:lnSpc>
              <a:spcBef>
                <a:spcPct val="0"/>
              </a:spcBef>
              <a:buClrTx/>
              <a:buSzTx/>
              <a:buFontTx/>
              <a:buNone/>
            </a:pPr>
            <a:endParaRPr lang="it-IT" altLang="en-US" sz="1600" dirty="0"/>
          </a:p>
          <a:p>
            <a:pPr algn="just" eaLnBrk="1" hangingPunct="1">
              <a:lnSpc>
                <a:spcPct val="80000"/>
              </a:lnSpc>
            </a:pPr>
            <a:endParaRPr lang="it-IT" altLang="en-US" sz="1600" dirty="0"/>
          </a:p>
        </p:txBody>
      </p:sp>
      <p:pic>
        <p:nvPicPr>
          <p:cNvPr id="2" name="Picture 7" descr="donald%20winnicott">
            <a:extLst>
              <a:ext uri="{FF2B5EF4-FFF2-40B4-BE49-F238E27FC236}">
                <a16:creationId xmlns:a16="http://schemas.microsoft.com/office/drawing/2014/main" xmlns="" id="{FDFBDF43-2137-5044-AC59-1BEEAB46CE6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338" y="2170912"/>
            <a:ext cx="3460023" cy="2516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6CBD9508-6982-1749-8EC3-BAA20C3B37FE}"/>
              </a:ext>
            </a:extLst>
          </p:cNvPr>
          <p:cNvSpPr/>
          <p:nvPr/>
        </p:nvSpPr>
        <p:spPr>
          <a:xfrm>
            <a:off x="419099" y="609124"/>
            <a:ext cx="8305800" cy="1427442"/>
          </a:xfrm>
          <a:prstGeom prst="rect">
            <a:avLst/>
          </a:prstGeom>
        </p:spPr>
        <p:txBody>
          <a:bodyPr wrap="square">
            <a:spAutoFit/>
          </a:bodyPr>
          <a:lstStyle/>
          <a:p>
            <a:pPr algn="just">
              <a:lnSpc>
                <a:spcPct val="80000"/>
              </a:lnSpc>
              <a:buFontTx/>
              <a:buChar char="•"/>
            </a:pPr>
            <a:r>
              <a:rPr lang="it-IT" altLang="en-US" dirty="0"/>
              <a:t>Quando l’ambiente non risulta adeguato nello svolgere queste funzioni e manca un adulto capace di adattarsi alle necessità del bambino, l’esperienza corporea non sarà sufficientemente integrata nel sé e l’individuo diverrà incapace di autentiche esperienze emotive. – questo impedisce di “appropriarsi” psicologicamente del proprio corpo favorendo la manifestazione di disturbi fisici e lo sviluppo di un </a:t>
            </a:r>
            <a:r>
              <a:rPr lang="it-IT" altLang="en-US" b="1" dirty="0"/>
              <a:t>falso sé.</a:t>
            </a:r>
          </a:p>
          <a:p>
            <a:pPr algn="just">
              <a:lnSpc>
                <a:spcPct val="80000"/>
              </a:lnSpc>
            </a:pPr>
            <a:endParaRPr lang="it-IT" altLang="en-US" dirty="0"/>
          </a:p>
        </p:txBody>
      </p:sp>
      <p:pic>
        <p:nvPicPr>
          <p:cNvPr id="4" name="Immagine 3">
            <a:extLst>
              <a:ext uri="{FF2B5EF4-FFF2-40B4-BE49-F238E27FC236}">
                <a16:creationId xmlns:a16="http://schemas.microsoft.com/office/drawing/2014/main" xmlns="" id="{E903F866-41B4-3347-A98E-B668A7207257}"/>
              </a:ext>
            </a:extLst>
          </p:cNvPr>
          <p:cNvPicPr>
            <a:picLocks noChangeAspect="1"/>
          </p:cNvPicPr>
          <p:nvPr/>
        </p:nvPicPr>
        <p:blipFill>
          <a:blip r:embed="rId2" cstate="print"/>
          <a:stretch>
            <a:fillRect/>
          </a:stretch>
        </p:blipFill>
        <p:spPr>
          <a:xfrm>
            <a:off x="2647746" y="1865327"/>
            <a:ext cx="3848507" cy="4437752"/>
          </a:xfrm>
          <a:prstGeom prst="rect">
            <a:avLst/>
          </a:prstGeom>
        </p:spPr>
      </p:pic>
    </p:spTree>
    <p:extLst>
      <p:ext uri="{BB962C8B-B14F-4D97-AF65-F5344CB8AC3E}">
        <p14:creationId xmlns:p14="http://schemas.microsoft.com/office/powerpoint/2010/main" xmlns="" val="402992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xmlns="" id="{53A09025-6747-B446-BAAA-EE250EF77DAB}"/>
              </a:ext>
            </a:extLst>
          </p:cNvPr>
          <p:cNvSpPr>
            <a:spLocks noGrp="1"/>
          </p:cNvSpPr>
          <p:nvPr>
            <p:ph type="body" idx="1"/>
          </p:nvPr>
        </p:nvSpPr>
        <p:spPr>
          <a:xfrm>
            <a:off x="731520" y="2559504"/>
            <a:ext cx="3657600" cy="640080"/>
          </a:xfrm>
        </p:spPr>
        <p:txBody>
          <a:bodyPr/>
          <a:lstStyle/>
          <a:p>
            <a:r>
              <a:rPr lang="it-IT" b="1" dirty="0"/>
              <a:t>Il vero sé</a:t>
            </a:r>
          </a:p>
        </p:txBody>
      </p:sp>
      <p:sp>
        <p:nvSpPr>
          <p:cNvPr id="6" name="Segnaposto contenuto 5">
            <a:extLst>
              <a:ext uri="{FF2B5EF4-FFF2-40B4-BE49-F238E27FC236}">
                <a16:creationId xmlns:a16="http://schemas.microsoft.com/office/drawing/2014/main" xmlns="" id="{B4B15846-82C7-D04E-924A-FB2356A60C6B}"/>
              </a:ext>
            </a:extLst>
          </p:cNvPr>
          <p:cNvSpPr>
            <a:spLocks noGrp="1"/>
          </p:cNvSpPr>
          <p:nvPr>
            <p:ph sz="half" idx="2"/>
          </p:nvPr>
        </p:nvSpPr>
        <p:spPr>
          <a:xfrm>
            <a:off x="731520" y="3082240"/>
            <a:ext cx="3840480" cy="2231916"/>
          </a:xfrm>
        </p:spPr>
        <p:txBody>
          <a:bodyPr>
            <a:normAutofit/>
          </a:bodyPr>
          <a:lstStyle/>
          <a:p>
            <a:pPr algn="just"/>
            <a:r>
              <a:rPr lang="it-IT" sz="1100" dirty="0"/>
              <a:t>Corrisponde al gesto spontaneo</a:t>
            </a:r>
          </a:p>
          <a:p>
            <a:pPr algn="just"/>
            <a:r>
              <a:rPr lang="it-IT" sz="1100" dirty="0"/>
              <a:t>Origina dalla vita corporea ed è allo stesso tempo fisico e psichico</a:t>
            </a:r>
          </a:p>
          <a:p>
            <a:pPr algn="just"/>
            <a:r>
              <a:rPr lang="it-IT" sz="1100" dirty="0"/>
              <a:t>È strettamente legato al processo primario </a:t>
            </a:r>
          </a:p>
          <a:p>
            <a:pPr algn="just"/>
            <a:r>
              <a:rPr lang="it-IT" sz="1100" dirty="0"/>
              <a:t>È legato ad un senso di esistenza nel proprio corpo</a:t>
            </a:r>
          </a:p>
          <a:p>
            <a:pPr algn="just"/>
            <a:r>
              <a:rPr lang="it-IT" sz="1100" dirty="0"/>
              <a:t>Permette di essere creativi, di sentirsi autentici, reali , presenti, di provare piacere.</a:t>
            </a:r>
          </a:p>
        </p:txBody>
      </p:sp>
      <p:sp>
        <p:nvSpPr>
          <p:cNvPr id="7" name="Segnaposto testo 6">
            <a:extLst>
              <a:ext uri="{FF2B5EF4-FFF2-40B4-BE49-F238E27FC236}">
                <a16:creationId xmlns:a16="http://schemas.microsoft.com/office/drawing/2014/main" xmlns="" id="{C9BC008B-BDF8-B947-9483-063DCCA14E5D}"/>
              </a:ext>
            </a:extLst>
          </p:cNvPr>
          <p:cNvSpPr>
            <a:spLocks noGrp="1"/>
          </p:cNvSpPr>
          <p:nvPr>
            <p:ph type="body" sz="quarter" idx="3"/>
          </p:nvPr>
        </p:nvSpPr>
        <p:spPr>
          <a:xfrm>
            <a:off x="4754880" y="2602313"/>
            <a:ext cx="3657600" cy="640080"/>
          </a:xfrm>
        </p:spPr>
        <p:txBody>
          <a:bodyPr/>
          <a:lstStyle/>
          <a:p>
            <a:r>
              <a:rPr lang="it-IT" b="1" dirty="0"/>
              <a:t>Il falso sé</a:t>
            </a:r>
          </a:p>
        </p:txBody>
      </p:sp>
      <p:sp>
        <p:nvSpPr>
          <p:cNvPr id="8" name="Segnaposto contenuto 7">
            <a:extLst>
              <a:ext uri="{FF2B5EF4-FFF2-40B4-BE49-F238E27FC236}">
                <a16:creationId xmlns:a16="http://schemas.microsoft.com/office/drawing/2014/main" xmlns="" id="{17C6839C-82F3-2A45-9BE9-7FC7D671A6ED}"/>
              </a:ext>
            </a:extLst>
          </p:cNvPr>
          <p:cNvSpPr>
            <a:spLocks noGrp="1"/>
          </p:cNvSpPr>
          <p:nvPr>
            <p:ph sz="quarter" idx="4"/>
          </p:nvPr>
        </p:nvSpPr>
        <p:spPr>
          <a:xfrm>
            <a:off x="4629677" y="3073127"/>
            <a:ext cx="4092311" cy="2232599"/>
          </a:xfrm>
        </p:spPr>
        <p:txBody>
          <a:bodyPr>
            <a:noAutofit/>
          </a:bodyPr>
          <a:lstStyle/>
          <a:p>
            <a:pPr algn="just"/>
            <a:r>
              <a:rPr lang="it-IT" sz="1100" dirty="0"/>
              <a:t>È un’organizzazione difensiva della personalità che ha la funzione di proteggere come un involucro il vero sé</a:t>
            </a:r>
          </a:p>
          <a:p>
            <a:pPr algn="just"/>
            <a:r>
              <a:rPr lang="it-IT" sz="1100" dirty="0"/>
              <a:t>Deriva da una ambiente insufficiente ed è un ultima difesa vero la depressione</a:t>
            </a:r>
          </a:p>
          <a:p>
            <a:pPr algn="just"/>
            <a:r>
              <a:rPr lang="it-IT" sz="1100" dirty="0"/>
              <a:t>È totalmente inconscio e può corrispondere a una vita apparentemente normale (anche se accompagnata da sentimenti di vuoto ed i noia)</a:t>
            </a:r>
          </a:p>
          <a:p>
            <a:pPr algn="just"/>
            <a:r>
              <a:rPr lang="it-IT" sz="1100" dirty="0"/>
              <a:t>Spesso sono stati dei bambini bravi e compiacenti, apprezzati dai propri genitori ed insegnati (dei piccoli adulti)</a:t>
            </a:r>
          </a:p>
          <a:p>
            <a:pPr algn="just"/>
            <a:r>
              <a:rPr lang="it-IT" sz="1100" dirty="0"/>
              <a:t>Nei momenti significativi della vita possono scompensarsi manifestando gravi disturbi psicologici o somatici. </a:t>
            </a:r>
          </a:p>
          <a:p>
            <a:pPr algn="just"/>
            <a:endParaRPr lang="it-IT" sz="1100" dirty="0"/>
          </a:p>
        </p:txBody>
      </p:sp>
      <p:pic>
        <p:nvPicPr>
          <p:cNvPr id="2" name="Immagine 1">
            <a:extLst>
              <a:ext uri="{FF2B5EF4-FFF2-40B4-BE49-F238E27FC236}">
                <a16:creationId xmlns:a16="http://schemas.microsoft.com/office/drawing/2014/main" xmlns="" id="{92C27F99-7BFD-394E-8191-75E206B78633}"/>
              </a:ext>
            </a:extLst>
          </p:cNvPr>
          <p:cNvPicPr>
            <a:picLocks noChangeAspect="1"/>
          </p:cNvPicPr>
          <p:nvPr/>
        </p:nvPicPr>
        <p:blipFill>
          <a:blip r:embed="rId2" cstate="print"/>
          <a:stretch>
            <a:fillRect/>
          </a:stretch>
        </p:blipFill>
        <p:spPr>
          <a:xfrm>
            <a:off x="3129280" y="300189"/>
            <a:ext cx="3251200" cy="2501900"/>
          </a:xfrm>
          <a:prstGeom prst="rect">
            <a:avLst/>
          </a:prstGeom>
        </p:spPr>
      </p:pic>
      <p:sp>
        <p:nvSpPr>
          <p:cNvPr id="11" name="CasellaDiTesto 10">
            <a:extLst>
              <a:ext uri="{FF2B5EF4-FFF2-40B4-BE49-F238E27FC236}">
                <a16:creationId xmlns:a16="http://schemas.microsoft.com/office/drawing/2014/main" xmlns="" id="{899F10EF-BCBE-9F4A-9D18-BEA1977E2E62}"/>
              </a:ext>
            </a:extLst>
          </p:cNvPr>
          <p:cNvSpPr txBox="1"/>
          <p:nvPr/>
        </p:nvSpPr>
        <p:spPr>
          <a:xfrm>
            <a:off x="456630" y="5928271"/>
            <a:ext cx="8265358" cy="640081"/>
          </a:xfrm>
          <a:prstGeom prst="rect">
            <a:avLst/>
          </a:prstGeom>
          <a:noFill/>
        </p:spPr>
        <p:txBody>
          <a:bodyPr wrap="square">
            <a:spAutoFit/>
          </a:bodyPr>
          <a:lstStyle/>
          <a:p>
            <a:r>
              <a:rPr lang="it-IT" dirty="0">
                <a:solidFill>
                  <a:srgbClr val="5E5E5E"/>
                </a:solidFill>
                <a:latin typeface="LibreFranklin-Regular"/>
              </a:rPr>
              <a:t>Naturalmente ognuno di noi ha, in misura variabile, un falso Sé, poiché, senza di esso, saremmo persone “con il cuore in mano”, troppo vulnerabili di fronte agli altri.</a:t>
            </a:r>
            <a:endParaRPr lang="it-IT" dirty="0"/>
          </a:p>
        </p:txBody>
      </p:sp>
    </p:spTree>
    <p:extLst>
      <p:ext uri="{BB962C8B-B14F-4D97-AF65-F5344CB8AC3E}">
        <p14:creationId xmlns:p14="http://schemas.microsoft.com/office/powerpoint/2010/main" xmlns="" val="291615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ANd9GcRiPUPNB9pQ6N5Y3TjvyIT1JLk8Te1oFyzGDnJHbzQUkq1kgn5hPQ">
            <a:extLst>
              <a:ext uri="{FF2B5EF4-FFF2-40B4-BE49-F238E27FC236}">
                <a16:creationId xmlns:a16="http://schemas.microsoft.com/office/drawing/2014/main" xmlns="" id="{C50E4744-E06D-E941-9C86-06FDE47E28D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561" r="13448" b="-1"/>
          <a:stretch/>
        </p:blipFill>
        <p:spPr bwMode="auto">
          <a:xfrm>
            <a:off x="5878028" y="237744"/>
            <a:ext cx="3093312" cy="63825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 name="Rectangle 255">
            <a:extLst>
              <a:ext uri="{FF2B5EF4-FFF2-40B4-BE49-F238E27FC236}">
                <a16:creationId xmlns:a16="http://schemas.microsoft.com/office/drawing/2014/main" xmlns=""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08" y="237744"/>
            <a:ext cx="573973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3">
            <a:extLst>
              <a:ext uri="{FF2B5EF4-FFF2-40B4-BE49-F238E27FC236}">
                <a16:creationId xmlns:a16="http://schemas.microsoft.com/office/drawing/2014/main" xmlns="" id="{06C659A3-22E2-EF49-85F5-C3AE0C8A4F4A}"/>
              </a:ext>
            </a:extLst>
          </p:cNvPr>
          <p:cNvSpPr txBox="1">
            <a:spLocks noChangeArrowheads="1"/>
          </p:cNvSpPr>
          <p:nvPr/>
        </p:nvSpPr>
        <p:spPr>
          <a:xfrm>
            <a:off x="310628" y="381000"/>
            <a:ext cx="822960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fontAlgn="auto">
              <a:spcAft>
                <a:spcPts val="0"/>
              </a:spcAft>
              <a:defRPr/>
            </a:pPr>
            <a:r>
              <a:rPr lang="it-IT" b="1">
                <a:solidFill>
                  <a:schemeClr val="tx1"/>
                </a:solidFill>
                <a:effectLst>
                  <a:outerShdw blurRad="38100" dist="38100" dir="2700000" algn="tl">
                    <a:srgbClr val="C0C0C0"/>
                  </a:outerShdw>
                </a:effectLst>
                <a:latin typeface="Calibri" pitchFamily="34" charset="0"/>
              </a:rPr>
              <a:t>Wilfred </a:t>
            </a:r>
            <a:r>
              <a:rPr lang="it-IT" b="1" err="1">
                <a:solidFill>
                  <a:schemeClr val="tx1"/>
                </a:solidFill>
                <a:effectLst>
                  <a:outerShdw blurRad="38100" dist="38100" dir="2700000" algn="tl">
                    <a:srgbClr val="C0C0C0"/>
                  </a:outerShdw>
                </a:effectLst>
                <a:latin typeface="Calibri" pitchFamily="34" charset="0"/>
              </a:rPr>
              <a:t>Bion</a:t>
            </a:r>
            <a:r>
              <a:rPr lang="it-IT" b="1">
                <a:solidFill>
                  <a:schemeClr val="tx1"/>
                </a:solidFill>
                <a:effectLst>
                  <a:outerShdw blurRad="38100" dist="38100" dir="2700000" algn="tl">
                    <a:srgbClr val="C0C0C0"/>
                  </a:outerShdw>
                </a:effectLst>
                <a:latin typeface="Calibri" pitchFamily="34" charset="0"/>
              </a:rPr>
              <a:t> (1897-1979)</a:t>
            </a:r>
            <a:r>
              <a:rPr lang="it-IT">
                <a:solidFill>
                  <a:schemeClr val="tx1"/>
                </a:solidFill>
              </a:rPr>
              <a:t>  </a:t>
            </a:r>
          </a:p>
        </p:txBody>
      </p:sp>
      <p:sp>
        <p:nvSpPr>
          <p:cNvPr id="12" name="Rectangle 4">
            <a:extLst>
              <a:ext uri="{FF2B5EF4-FFF2-40B4-BE49-F238E27FC236}">
                <a16:creationId xmlns:a16="http://schemas.microsoft.com/office/drawing/2014/main" xmlns="" id="{38BA5075-A35A-A949-8325-030B1289F99E}"/>
              </a:ext>
            </a:extLst>
          </p:cNvPr>
          <p:cNvSpPr txBox="1">
            <a:spLocks noChangeArrowheads="1"/>
          </p:cNvSpPr>
          <p:nvPr/>
        </p:nvSpPr>
        <p:spPr>
          <a:xfrm>
            <a:off x="1447800" y="2209799"/>
            <a:ext cx="3806825" cy="3098515"/>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fontAlgn="auto">
              <a:lnSpc>
                <a:spcPct val="80000"/>
              </a:lnSpc>
            </a:pPr>
            <a:r>
              <a:rPr lang="it-IT" altLang="en-US" sz="2400" dirty="0">
                <a:latin typeface="Calibri" panose="020F0502020204030204" pitchFamily="34" charset="0"/>
              </a:rPr>
              <a:t>Identificazione proiettiva “normale”</a:t>
            </a:r>
          </a:p>
          <a:p>
            <a:pPr fontAlgn="auto">
              <a:lnSpc>
                <a:spcPct val="80000"/>
              </a:lnSpc>
            </a:pPr>
            <a:r>
              <a:rPr lang="it-IT" altLang="en-US" sz="2400" dirty="0">
                <a:latin typeface="Calibri" panose="020F0502020204030204" pitchFamily="34" charset="0"/>
              </a:rPr>
              <a:t>Facoltà di </a:t>
            </a:r>
            <a:r>
              <a:rPr lang="it-IT" altLang="en-US" sz="2400" dirty="0" err="1">
                <a:latin typeface="Calibri" panose="020F0502020204030204" pitchFamily="34" charset="0"/>
              </a:rPr>
              <a:t>rêverie</a:t>
            </a:r>
            <a:r>
              <a:rPr lang="it-IT" altLang="en-US" sz="2400" dirty="0">
                <a:latin typeface="Calibri" panose="020F0502020204030204" pitchFamily="34" charset="0"/>
              </a:rPr>
              <a:t> della madre</a:t>
            </a:r>
          </a:p>
          <a:p>
            <a:pPr fontAlgn="auto">
              <a:lnSpc>
                <a:spcPct val="80000"/>
              </a:lnSpc>
            </a:pPr>
            <a:r>
              <a:rPr lang="it-IT" altLang="en-US" sz="2400" dirty="0">
                <a:latin typeface="Calibri" panose="020F0502020204030204" pitchFamily="34" charset="0"/>
              </a:rPr>
              <a:t>Elementi Beta </a:t>
            </a:r>
          </a:p>
          <a:p>
            <a:pPr fontAlgn="auto">
              <a:lnSpc>
                <a:spcPct val="80000"/>
              </a:lnSpc>
            </a:pPr>
            <a:endParaRPr lang="it-IT" altLang="en-US" sz="2400" dirty="0">
              <a:latin typeface="Calibri" panose="020F0502020204030204" pitchFamily="34" charset="0"/>
            </a:endParaRPr>
          </a:p>
          <a:p>
            <a:pPr fontAlgn="auto">
              <a:lnSpc>
                <a:spcPct val="80000"/>
              </a:lnSpc>
            </a:pPr>
            <a:endParaRPr lang="it-IT" altLang="en-US" sz="2400" dirty="0">
              <a:latin typeface="Calibri" panose="020F0502020204030204" pitchFamily="34" charset="0"/>
            </a:endParaRPr>
          </a:p>
          <a:p>
            <a:pPr fontAlgn="auto">
              <a:lnSpc>
                <a:spcPct val="80000"/>
              </a:lnSpc>
            </a:pPr>
            <a:endParaRPr lang="it-IT" altLang="en-US" sz="2400" dirty="0">
              <a:latin typeface="Calibri" panose="020F0502020204030204" pitchFamily="34" charset="0"/>
            </a:endParaRPr>
          </a:p>
          <a:p>
            <a:pPr fontAlgn="auto">
              <a:lnSpc>
                <a:spcPct val="80000"/>
              </a:lnSpc>
            </a:pPr>
            <a:endParaRPr lang="it-IT" altLang="en-US" sz="2400" dirty="0">
              <a:latin typeface="Calibri" panose="020F0502020204030204" pitchFamily="34" charset="0"/>
            </a:endParaRPr>
          </a:p>
          <a:p>
            <a:pPr fontAlgn="auto">
              <a:lnSpc>
                <a:spcPct val="80000"/>
              </a:lnSpc>
            </a:pPr>
            <a:r>
              <a:rPr lang="it-IT" altLang="en-US" sz="2400" dirty="0">
                <a:latin typeface="Calibri" panose="020F0502020204030204" pitchFamily="34" charset="0"/>
              </a:rPr>
              <a:t>Elementi Alfa</a:t>
            </a:r>
          </a:p>
          <a:p>
            <a:pPr fontAlgn="auto">
              <a:lnSpc>
                <a:spcPct val="80000"/>
              </a:lnSpc>
            </a:pPr>
            <a:endParaRPr lang="it-IT" altLang="en-US" sz="2400" dirty="0">
              <a:latin typeface="Calibri" panose="020F0502020204030204" pitchFamily="34" charset="0"/>
            </a:endParaRPr>
          </a:p>
        </p:txBody>
      </p:sp>
      <p:sp>
        <p:nvSpPr>
          <p:cNvPr id="13" name="AutoShape 6">
            <a:extLst>
              <a:ext uri="{FF2B5EF4-FFF2-40B4-BE49-F238E27FC236}">
                <a16:creationId xmlns:a16="http://schemas.microsoft.com/office/drawing/2014/main" xmlns="" id="{30E3A7C2-F317-7742-9199-3D844E0ABC52}"/>
              </a:ext>
            </a:extLst>
          </p:cNvPr>
          <p:cNvSpPr>
            <a:spLocks noChangeArrowheads="1"/>
          </p:cNvSpPr>
          <p:nvPr/>
        </p:nvSpPr>
        <p:spPr bwMode="auto">
          <a:xfrm>
            <a:off x="1950718" y="3853401"/>
            <a:ext cx="874010" cy="679786"/>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xmlns="" val="196971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5371" y="5065883"/>
            <a:ext cx="8533258" cy="1569660"/>
          </a:xfrm>
          <a:prstGeom prst="rect">
            <a:avLst/>
          </a:prstGeom>
        </p:spPr>
        <p:txBody>
          <a:bodyPr wrap="square">
            <a:spAutoFit/>
          </a:bodyPr>
          <a:lstStyle/>
          <a:p>
            <a:pPr algn="just"/>
            <a:r>
              <a:rPr lang="it-IT" sz="2400" i="1" dirty="0"/>
              <a:t>La concezione del proprio corpo va quindi considerata il risultato di una elaborazione specifica </a:t>
            </a:r>
            <a:r>
              <a:rPr lang="it-IT" sz="2400" dirty="0"/>
              <a:t>che ha comportato – attraverso l’azione catalizzante della </a:t>
            </a:r>
            <a:r>
              <a:rPr lang="it-IT" sz="2400" dirty="0" err="1"/>
              <a:t>reverie</a:t>
            </a:r>
            <a:r>
              <a:rPr lang="it-IT" sz="2400" dirty="0"/>
              <a:t> materna -  una tolleranza della frustrazione. </a:t>
            </a:r>
          </a:p>
        </p:txBody>
      </p:sp>
      <p:sp>
        <p:nvSpPr>
          <p:cNvPr id="5" name="Rettangolo 4"/>
          <p:cNvSpPr/>
          <p:nvPr/>
        </p:nvSpPr>
        <p:spPr>
          <a:xfrm>
            <a:off x="457892" y="794027"/>
            <a:ext cx="4764804" cy="4154984"/>
          </a:xfrm>
          <a:prstGeom prst="rect">
            <a:avLst/>
          </a:prstGeom>
        </p:spPr>
        <p:txBody>
          <a:bodyPr wrap="square">
            <a:spAutoFit/>
          </a:bodyPr>
          <a:lstStyle/>
          <a:p>
            <a:pPr algn="just"/>
            <a:r>
              <a:rPr lang="it-IT" sz="2400" b="1" cap="small" dirty="0"/>
              <a:t>La funzione di </a:t>
            </a:r>
            <a:r>
              <a:rPr lang="it-IT" sz="2400" b="1" cap="small" dirty="0" err="1"/>
              <a:t>reverie</a:t>
            </a:r>
            <a:r>
              <a:rPr lang="it-IT" sz="2400" b="1" cap="small" dirty="0"/>
              <a:t> </a:t>
            </a:r>
            <a:r>
              <a:rPr lang="it-IT" sz="2400" dirty="0"/>
              <a:t>indica la capacità della madre di interpretare l’angoscia del neonato.</a:t>
            </a:r>
          </a:p>
          <a:p>
            <a:pPr marL="457200" indent="-457200" algn="just">
              <a:buFont typeface="+mj-lt"/>
              <a:buAutoNum type="arabicPeriod"/>
            </a:pPr>
            <a:r>
              <a:rPr lang="it-IT" sz="2400" dirty="0"/>
              <a:t>È accoglimento dell’angoscia del neonato </a:t>
            </a:r>
          </a:p>
          <a:p>
            <a:pPr marL="457200" indent="-457200" algn="just">
              <a:buFont typeface="+mj-lt"/>
              <a:buAutoNum type="arabicPeriod"/>
            </a:pPr>
            <a:r>
              <a:rPr lang="it-IT" sz="2400" dirty="0"/>
              <a:t>È elaborazione dell’angoscia del neonato </a:t>
            </a:r>
          </a:p>
          <a:p>
            <a:pPr marL="342900" indent="-342900" algn="just">
              <a:buFont typeface="Wingdings" panose="05000000000000000000" pitchFamily="2" charset="2"/>
              <a:buChar char="à"/>
            </a:pPr>
            <a:r>
              <a:rPr lang="it-IT" sz="2400" dirty="0"/>
              <a:t> solo dopo aver accolto e rielaborato l’angoscia del neonato la madre può restituirgli l’angoscia bonificata.</a:t>
            </a:r>
          </a:p>
        </p:txBody>
      </p:sp>
      <p:pic>
        <p:nvPicPr>
          <p:cNvPr id="8" name="Immagine 7">
            <a:extLst>
              <a:ext uri="{FF2B5EF4-FFF2-40B4-BE49-F238E27FC236}">
                <a16:creationId xmlns:a16="http://schemas.microsoft.com/office/drawing/2014/main" xmlns="" id="{328AE0F4-714E-4F4B-BF63-68955666B0FC}"/>
              </a:ext>
            </a:extLst>
          </p:cNvPr>
          <p:cNvPicPr>
            <a:picLocks noChangeAspect="1"/>
          </p:cNvPicPr>
          <p:nvPr/>
        </p:nvPicPr>
        <p:blipFill>
          <a:blip r:embed="rId2" cstate="print"/>
          <a:stretch>
            <a:fillRect/>
          </a:stretch>
        </p:blipFill>
        <p:spPr>
          <a:xfrm>
            <a:off x="5384127" y="1445954"/>
            <a:ext cx="3454502" cy="2834945"/>
          </a:xfrm>
          <a:prstGeom prst="rect">
            <a:avLst/>
          </a:prstGeom>
        </p:spPr>
      </p:pic>
    </p:spTree>
    <p:extLst>
      <p:ext uri="{BB962C8B-B14F-4D97-AF65-F5344CB8AC3E}">
        <p14:creationId xmlns:p14="http://schemas.microsoft.com/office/powerpoint/2010/main" xmlns="" val="70550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E6ACC9E9-C96E-DD4A-8E3F-5AE037D390BE}"/>
              </a:ext>
            </a:extLst>
          </p:cNvPr>
          <p:cNvPicPr>
            <a:picLocks noChangeAspect="1"/>
          </p:cNvPicPr>
          <p:nvPr/>
        </p:nvPicPr>
        <p:blipFill rotWithShape="1">
          <a:blip r:embed="rId2" cstate="print"/>
          <a:srcRect l="17608" r="11051" b="-1"/>
          <a:stretch/>
        </p:blipFill>
        <p:spPr>
          <a:xfrm>
            <a:off x="143134" y="237744"/>
            <a:ext cx="3030025" cy="6382512"/>
          </a:xfrm>
          <a:prstGeom prst="rect">
            <a:avLst/>
          </a:prstGeom>
        </p:spPr>
      </p:pic>
      <p:sp>
        <p:nvSpPr>
          <p:cNvPr id="11" name="Rectangle 10">
            <a:extLst>
              <a:ext uri="{FF2B5EF4-FFF2-40B4-BE49-F238E27FC236}">
                <a16:creationId xmlns:a16="http://schemas.microsoft.com/office/drawing/2014/main" xmlns="" id="{BE7270DF-375F-4ECC-989A-D033E481AE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098" y="237744"/>
            <a:ext cx="573973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xmlns="" id="{50BD6A51-CE13-784E-8EE3-A00D5F757416}"/>
              </a:ext>
            </a:extLst>
          </p:cNvPr>
          <p:cNvSpPr>
            <a:spLocks noGrp="1"/>
          </p:cNvSpPr>
          <p:nvPr>
            <p:ph idx="1"/>
          </p:nvPr>
        </p:nvSpPr>
        <p:spPr>
          <a:xfrm>
            <a:off x="3731654" y="822375"/>
            <a:ext cx="4710619" cy="4371979"/>
          </a:xfrm>
        </p:spPr>
        <p:txBody>
          <a:bodyPr>
            <a:noAutofit/>
          </a:bodyPr>
          <a:lstStyle/>
          <a:p>
            <a:pPr algn="just">
              <a:lnSpc>
                <a:spcPct val="90000"/>
              </a:lnSpc>
            </a:pPr>
            <a:r>
              <a:rPr lang="it-IT" sz="1500" dirty="0">
                <a:latin typeface="HelveticaNeue"/>
              </a:rPr>
              <a:t>Ho perso un po' la vista, molto l'udito. Alle conferenze non vedo le proiezioni e non sento bene. Ma penso più adesso di quando avevo vent'anni. Il </a:t>
            </a:r>
            <a:r>
              <a:rPr lang="it-IT" sz="1500" dirty="0">
                <a:latin typeface="HelveticaNeue"/>
                <a:hlinkClick r:id="rId3">
                  <a:extLst>
                    <a:ext uri="{A12FA001-AC4F-418D-AE19-62706E023703}">
                      <ahyp:hlinkClr xmlns:ahyp="http://schemas.microsoft.com/office/drawing/2018/hyperlinkcolor" xmlns="" val="tx"/>
                    </a:ext>
                  </a:extLst>
                </a:hlinkClick>
              </a:rPr>
              <a:t>corpo faccia quello che vuole. Io non sono il corpo: io sono la </a:t>
            </a:r>
            <a:r>
              <a:rPr lang="it-IT" sz="1500" dirty="0">
                <a:latin typeface="HelveticaNeue"/>
                <a:hlinkClick r:id="rId4">
                  <a:extLst>
                    <a:ext uri="{A12FA001-AC4F-418D-AE19-62706E023703}">
                      <ahyp:hlinkClr xmlns:ahyp="http://schemas.microsoft.com/office/drawing/2018/hyperlinkcolor" xmlns="" val="tx"/>
                    </a:ext>
                  </a:extLst>
                </a:hlinkClick>
              </a:rPr>
              <a:t>mente</a:t>
            </a:r>
            <a:endParaRPr lang="it-IT" sz="1500" dirty="0">
              <a:latin typeface="HelveticaNeue"/>
            </a:endParaRPr>
          </a:p>
          <a:p>
            <a:pPr marL="0" indent="0" algn="just">
              <a:lnSpc>
                <a:spcPct val="90000"/>
              </a:lnSpc>
              <a:buNone/>
            </a:pPr>
            <a:r>
              <a:rPr lang="it-IT" sz="1500" dirty="0">
                <a:latin typeface="HelveticaNeue"/>
              </a:rPr>
              <a:t>RITA LEVI MONTALCINI 1909 – 2012 (intervista Marzo 2009)</a:t>
            </a:r>
          </a:p>
          <a:p>
            <a:pPr algn="just">
              <a:lnSpc>
                <a:spcPct val="90000"/>
              </a:lnSpc>
            </a:pPr>
            <a:endParaRPr lang="it-IT" sz="1500" dirty="0">
              <a:latin typeface="HelveticaNeue"/>
            </a:endParaRPr>
          </a:p>
          <a:p>
            <a:pPr algn="just">
              <a:lnSpc>
                <a:spcPct val="90000"/>
              </a:lnSpc>
            </a:pPr>
            <a:r>
              <a:rPr lang="it-IT" sz="1500" dirty="0">
                <a:latin typeface="HelveticaNeue"/>
              </a:rPr>
              <a:t>Purtroppo, buona parte del nostro comportamento è ancora guidata dal cervello arcaico. Tutte le grandi tragedie – la Shoah, le guerre, il nazismo, il razzismo – sono dovute alla prevalenza della componente emotiva su quella cognitiva. E il cervello arcaico è così abile da indurci a pensare che tutto questo sia controllato dal nostro pensiero, quando non è così. </a:t>
            </a:r>
          </a:p>
          <a:p>
            <a:pPr algn="just">
              <a:lnSpc>
                <a:spcPct val="90000"/>
              </a:lnSpc>
            </a:pPr>
            <a:endParaRPr lang="it-IT" sz="1500" dirty="0">
              <a:latin typeface="HelveticaNeue"/>
            </a:endParaRPr>
          </a:p>
          <a:p>
            <a:pPr algn="just">
              <a:lnSpc>
                <a:spcPct val="90000"/>
              </a:lnSpc>
            </a:pPr>
            <a:r>
              <a:rPr lang="it-IT" sz="1500" dirty="0">
                <a:latin typeface="HelveticaNeue"/>
              </a:rPr>
              <a:t>Tutti dicono che il cervello sia l'organo più complesso del corpo umano, da medico potrei anche acconsentire. Ma come donna vi assicuro che non vi è niente di più complesso del cuore. Ancora oggi non si conoscono i suoi meccanismi. </a:t>
            </a:r>
            <a:endParaRPr lang="it-IT" sz="1500" dirty="0"/>
          </a:p>
        </p:txBody>
      </p:sp>
    </p:spTree>
    <p:extLst>
      <p:ext uri="{BB962C8B-B14F-4D97-AF65-F5344CB8AC3E}">
        <p14:creationId xmlns:p14="http://schemas.microsoft.com/office/powerpoint/2010/main" xmlns="" val="4220192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CD48794-6916-F448-AEFC-F6A239D9CFE0}"/>
              </a:ext>
            </a:extLst>
          </p:cNvPr>
          <p:cNvSpPr>
            <a:spLocks noGrp="1"/>
          </p:cNvSpPr>
          <p:nvPr>
            <p:ph type="title"/>
          </p:nvPr>
        </p:nvSpPr>
        <p:spPr/>
        <p:txBody>
          <a:bodyPr/>
          <a:lstStyle/>
          <a:p>
            <a:pPr algn="ctr"/>
            <a:r>
              <a:rPr lang="it-IT" dirty="0"/>
              <a:t>Attenzione alle emozioni!</a:t>
            </a:r>
          </a:p>
        </p:txBody>
      </p:sp>
      <p:sp>
        <p:nvSpPr>
          <p:cNvPr id="3" name="Segnaposto contenuto 2">
            <a:extLst>
              <a:ext uri="{FF2B5EF4-FFF2-40B4-BE49-F238E27FC236}">
                <a16:creationId xmlns:a16="http://schemas.microsoft.com/office/drawing/2014/main" xmlns="" id="{393814DF-6E38-914E-9F97-746330569635}"/>
              </a:ext>
            </a:extLst>
          </p:cNvPr>
          <p:cNvSpPr>
            <a:spLocks noGrp="1"/>
          </p:cNvSpPr>
          <p:nvPr>
            <p:ph idx="1"/>
          </p:nvPr>
        </p:nvSpPr>
        <p:spPr/>
        <p:txBody>
          <a:bodyPr/>
          <a:lstStyle/>
          <a:p>
            <a:endParaRPr lang="it-IT"/>
          </a:p>
        </p:txBody>
      </p:sp>
      <p:pic>
        <p:nvPicPr>
          <p:cNvPr id="9" name="Immagine 8">
            <a:extLst>
              <a:ext uri="{FF2B5EF4-FFF2-40B4-BE49-F238E27FC236}">
                <a16:creationId xmlns:a16="http://schemas.microsoft.com/office/drawing/2014/main" xmlns="" id="{27DE3172-1F18-1348-9967-523B8BBD8DE2}"/>
              </a:ext>
            </a:extLst>
          </p:cNvPr>
          <p:cNvPicPr>
            <a:picLocks noChangeAspect="1"/>
          </p:cNvPicPr>
          <p:nvPr/>
        </p:nvPicPr>
        <p:blipFill>
          <a:blip r:embed="rId2" cstate="print"/>
          <a:stretch>
            <a:fillRect/>
          </a:stretch>
        </p:blipFill>
        <p:spPr>
          <a:xfrm>
            <a:off x="1868782" y="2057401"/>
            <a:ext cx="5778500" cy="3149600"/>
          </a:xfrm>
          <a:prstGeom prst="rect">
            <a:avLst/>
          </a:prstGeom>
        </p:spPr>
      </p:pic>
    </p:spTree>
    <p:extLst>
      <p:ext uri="{BB962C8B-B14F-4D97-AF65-F5344CB8AC3E}">
        <p14:creationId xmlns:p14="http://schemas.microsoft.com/office/powerpoint/2010/main" xmlns="" val="1432229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400A98-59AC-FD4C-839C-42DADFC4D9A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54ADD991-A9E8-4F40-9985-0BD5F9449F2C}"/>
              </a:ext>
            </a:extLst>
          </p:cNvPr>
          <p:cNvSpPr>
            <a:spLocks noGrp="1"/>
          </p:cNvSpPr>
          <p:nvPr>
            <p:ph idx="1"/>
          </p:nvPr>
        </p:nvSpPr>
        <p:spPr/>
        <p:txBody>
          <a:bodyPr/>
          <a:lstStyle/>
          <a:p>
            <a:endParaRPr lang="it-IT" dirty="0"/>
          </a:p>
        </p:txBody>
      </p:sp>
      <p:pic>
        <p:nvPicPr>
          <p:cNvPr id="6" name="Immagine 5">
            <a:extLst>
              <a:ext uri="{FF2B5EF4-FFF2-40B4-BE49-F238E27FC236}">
                <a16:creationId xmlns:a16="http://schemas.microsoft.com/office/drawing/2014/main" xmlns="" id="{1A384550-7012-104C-BE48-6FC876175F42}"/>
              </a:ext>
            </a:extLst>
          </p:cNvPr>
          <p:cNvPicPr>
            <a:picLocks noChangeAspect="1"/>
          </p:cNvPicPr>
          <p:nvPr/>
        </p:nvPicPr>
        <p:blipFill>
          <a:blip r:embed="rId2" cstate="print"/>
          <a:stretch>
            <a:fillRect/>
          </a:stretch>
        </p:blipFill>
        <p:spPr>
          <a:xfrm>
            <a:off x="457200" y="1406128"/>
            <a:ext cx="3669314" cy="3421781"/>
          </a:xfrm>
          <a:prstGeom prst="rect">
            <a:avLst/>
          </a:prstGeom>
        </p:spPr>
      </p:pic>
      <p:pic>
        <p:nvPicPr>
          <p:cNvPr id="9" name="Immagine 8">
            <a:extLst>
              <a:ext uri="{FF2B5EF4-FFF2-40B4-BE49-F238E27FC236}">
                <a16:creationId xmlns:a16="http://schemas.microsoft.com/office/drawing/2014/main" xmlns="" id="{E6B7C8F5-83F2-BD4E-817F-B78B574EF0C3}"/>
              </a:ext>
            </a:extLst>
          </p:cNvPr>
          <p:cNvPicPr>
            <a:picLocks noChangeAspect="1"/>
          </p:cNvPicPr>
          <p:nvPr/>
        </p:nvPicPr>
        <p:blipFill>
          <a:blip r:embed="rId3" cstate="print"/>
          <a:stretch>
            <a:fillRect/>
          </a:stretch>
        </p:blipFill>
        <p:spPr>
          <a:xfrm>
            <a:off x="4572001" y="1491855"/>
            <a:ext cx="4094211" cy="3394473"/>
          </a:xfrm>
          <a:prstGeom prst="rect">
            <a:avLst/>
          </a:prstGeom>
        </p:spPr>
      </p:pic>
    </p:spTree>
    <p:extLst>
      <p:ext uri="{BB962C8B-B14F-4D97-AF65-F5344CB8AC3E}">
        <p14:creationId xmlns:p14="http://schemas.microsoft.com/office/powerpoint/2010/main" xmlns="" val="2517251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982FD3C-E9D4-B545-AF35-0A7468B3A7A5}"/>
              </a:ext>
            </a:extLst>
          </p:cNvPr>
          <p:cNvSpPr>
            <a:spLocks noGrp="1"/>
          </p:cNvSpPr>
          <p:nvPr>
            <p:ph type="title"/>
          </p:nvPr>
        </p:nvSpPr>
        <p:spPr/>
        <p:txBody>
          <a:bodyPr/>
          <a:lstStyle/>
          <a:p>
            <a:pPr algn="ctr"/>
            <a:r>
              <a:rPr lang="it-IT"/>
              <a:t>S. Freud</a:t>
            </a:r>
          </a:p>
        </p:txBody>
      </p:sp>
      <p:pic>
        <p:nvPicPr>
          <p:cNvPr id="6" name="Immagine 5">
            <a:extLst>
              <a:ext uri="{FF2B5EF4-FFF2-40B4-BE49-F238E27FC236}">
                <a16:creationId xmlns:a16="http://schemas.microsoft.com/office/drawing/2014/main" xmlns="" id="{18D6597C-4679-614F-8D15-56484E5290E9}"/>
              </a:ext>
            </a:extLst>
          </p:cNvPr>
          <p:cNvPicPr>
            <a:picLocks noChangeAspect="1"/>
          </p:cNvPicPr>
          <p:nvPr/>
        </p:nvPicPr>
        <p:blipFill>
          <a:blip r:embed="rId2" cstate="print"/>
          <a:stretch>
            <a:fillRect/>
          </a:stretch>
        </p:blipFill>
        <p:spPr>
          <a:xfrm>
            <a:off x="635267" y="2014194"/>
            <a:ext cx="5023086" cy="3486172"/>
          </a:xfrm>
          <a:prstGeom prst="rect">
            <a:avLst/>
          </a:prstGeom>
        </p:spPr>
      </p:pic>
      <p:pic>
        <p:nvPicPr>
          <p:cNvPr id="5" name="Segnaposto contenuto 4">
            <a:extLst>
              <a:ext uri="{FF2B5EF4-FFF2-40B4-BE49-F238E27FC236}">
                <a16:creationId xmlns:a16="http://schemas.microsoft.com/office/drawing/2014/main" xmlns="" id="{40221FC0-342D-4142-994A-F77F895B32B1}"/>
              </a:ext>
            </a:extLst>
          </p:cNvPr>
          <p:cNvPicPr>
            <a:picLocks noGrp="1" noChangeAspect="1"/>
          </p:cNvPicPr>
          <p:nvPr>
            <p:ph idx="1"/>
          </p:nvPr>
        </p:nvPicPr>
        <p:blipFill>
          <a:blip r:embed="rId3" cstate="print"/>
          <a:stretch>
            <a:fillRect/>
          </a:stretch>
        </p:blipFill>
        <p:spPr>
          <a:xfrm>
            <a:off x="6028361" y="2014195"/>
            <a:ext cx="2463911" cy="3486172"/>
          </a:xfrm>
          <a:prstGeom prst="rect">
            <a:avLst/>
          </a:prstGeom>
        </p:spPr>
      </p:pic>
    </p:spTree>
    <p:extLst>
      <p:ext uri="{BB962C8B-B14F-4D97-AF65-F5344CB8AC3E}">
        <p14:creationId xmlns:p14="http://schemas.microsoft.com/office/powerpoint/2010/main" xmlns="" val="3311277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AB8624-BA15-494D-8293-1B77BE1BEDB4}"/>
              </a:ext>
            </a:extLst>
          </p:cNvPr>
          <p:cNvSpPr>
            <a:spLocks noGrp="1"/>
          </p:cNvSpPr>
          <p:nvPr>
            <p:ph type="title"/>
          </p:nvPr>
        </p:nvSpPr>
        <p:spPr>
          <a:xfrm>
            <a:off x="537519" y="774474"/>
            <a:ext cx="8229600" cy="857250"/>
          </a:xfrm>
        </p:spPr>
        <p:txBody>
          <a:bodyPr>
            <a:normAutofit fontScale="90000"/>
          </a:bodyPr>
          <a:lstStyle/>
          <a:p>
            <a:pPr algn="ctr"/>
            <a:r>
              <a:rPr lang="it-IT" dirty="0"/>
              <a:t>Il </a:t>
            </a:r>
            <a:r>
              <a:rPr lang="it-IT" dirty="0" err="1"/>
              <a:t>decision</a:t>
            </a:r>
            <a:r>
              <a:rPr lang="it-IT" dirty="0"/>
              <a:t> </a:t>
            </a:r>
            <a:r>
              <a:rPr lang="it-IT" dirty="0" err="1"/>
              <a:t>making</a:t>
            </a:r>
            <a:r>
              <a:rPr lang="it-IT" dirty="0"/>
              <a:t> nella comunicazione</a:t>
            </a:r>
          </a:p>
        </p:txBody>
      </p:sp>
      <p:sp>
        <p:nvSpPr>
          <p:cNvPr id="4" name="CasellaDiTesto 3">
            <a:extLst>
              <a:ext uri="{FF2B5EF4-FFF2-40B4-BE49-F238E27FC236}">
                <a16:creationId xmlns:a16="http://schemas.microsoft.com/office/drawing/2014/main" xmlns="" id="{75B73480-4BD5-0142-96AE-EC71F849E0CC}"/>
              </a:ext>
            </a:extLst>
          </p:cNvPr>
          <p:cNvSpPr txBox="1"/>
          <p:nvPr/>
        </p:nvSpPr>
        <p:spPr>
          <a:xfrm>
            <a:off x="4826643" y="2368196"/>
            <a:ext cx="3476592" cy="2554545"/>
          </a:xfrm>
          <a:prstGeom prst="rect">
            <a:avLst/>
          </a:prstGeom>
          <a:solidFill>
            <a:schemeClr val="accent1"/>
          </a:solidFill>
          <a:ln>
            <a:solidFill>
              <a:schemeClr val="tx2"/>
            </a:solidFill>
          </a:ln>
          <a:scene3d>
            <a:camera prst="orthographicFront"/>
            <a:lightRig rig="threePt" dir="t"/>
          </a:scene3d>
          <a:sp3d>
            <a:bevelT prst="relaxedInset"/>
          </a:sp3d>
        </p:spPr>
        <p:txBody>
          <a:bodyPr wrap="square" rtlCol="0">
            <a:spAutoFit/>
          </a:bodyPr>
          <a:lstStyle/>
          <a:p>
            <a:pPr algn="ctr">
              <a:spcBef>
                <a:spcPct val="20000"/>
              </a:spcBef>
            </a:pPr>
            <a:r>
              <a:rPr lang="it-IT" sz="2000" dirty="0">
                <a:solidFill>
                  <a:schemeClr val="bg1"/>
                </a:solidFill>
              </a:rPr>
              <a:t>In generale, una </a:t>
            </a:r>
            <a:r>
              <a:rPr lang="it-IT" sz="2000" u="sng" dirty="0">
                <a:solidFill>
                  <a:schemeClr val="bg1"/>
                </a:solidFill>
                <a:hlinkClick r:id="rId2">
                  <a:extLst>
                    <a:ext uri="{A12FA001-AC4F-418D-AE19-62706E023703}">
                      <ahyp:hlinkClr xmlns:ahyp="http://schemas.microsoft.com/office/drawing/2018/hyperlinkcolor" xmlns="" val="tx"/>
                    </a:ext>
                  </a:extLst>
                </a:hlinkClick>
              </a:rPr>
              <a:t>decisione</a:t>
            </a:r>
            <a:r>
              <a:rPr lang="it-IT" sz="2000" dirty="0">
                <a:solidFill>
                  <a:schemeClr val="bg1"/>
                </a:solidFill>
              </a:rPr>
              <a:t> può essere definita come una risposta a una situazione nella quale sono presenti comportamenti alternativi che, conducendo a esiti diversi, determinano conseguenze differenti</a:t>
            </a:r>
          </a:p>
        </p:txBody>
      </p:sp>
      <p:pic>
        <p:nvPicPr>
          <p:cNvPr id="8" name="Segnaposto contenuto 3">
            <a:extLst>
              <a:ext uri="{FF2B5EF4-FFF2-40B4-BE49-F238E27FC236}">
                <a16:creationId xmlns:a16="http://schemas.microsoft.com/office/drawing/2014/main" xmlns="" id="{09163136-E435-AC47-8FB1-711102077A9B}"/>
              </a:ext>
            </a:extLst>
          </p:cNvPr>
          <p:cNvPicPr>
            <a:picLocks noChangeAspect="1"/>
          </p:cNvPicPr>
          <p:nvPr/>
        </p:nvPicPr>
        <p:blipFill rotWithShape="1">
          <a:blip r:embed="rId3" cstate="print"/>
          <a:srcRect r="1" b="29238"/>
          <a:stretch/>
        </p:blipFill>
        <p:spPr>
          <a:xfrm>
            <a:off x="315587" y="1631724"/>
            <a:ext cx="4309419" cy="2103285"/>
          </a:xfrm>
          <a:prstGeom prst="rect">
            <a:avLst/>
          </a:prstGeom>
          <a:effectLst/>
        </p:spPr>
      </p:pic>
      <p:pic>
        <p:nvPicPr>
          <p:cNvPr id="9" name="Immagine 8">
            <a:extLst>
              <a:ext uri="{FF2B5EF4-FFF2-40B4-BE49-F238E27FC236}">
                <a16:creationId xmlns:a16="http://schemas.microsoft.com/office/drawing/2014/main" xmlns="" id="{24BCAB2D-44C1-8544-BCB4-75FFE422B0E2}"/>
              </a:ext>
            </a:extLst>
          </p:cNvPr>
          <p:cNvPicPr>
            <a:picLocks noChangeAspect="1"/>
          </p:cNvPicPr>
          <p:nvPr/>
        </p:nvPicPr>
        <p:blipFill>
          <a:blip r:embed="rId4" cstate="print"/>
          <a:stretch>
            <a:fillRect/>
          </a:stretch>
        </p:blipFill>
        <p:spPr>
          <a:xfrm>
            <a:off x="332470" y="3845151"/>
            <a:ext cx="4275653" cy="1786656"/>
          </a:xfrm>
          <a:prstGeom prst="rect">
            <a:avLst/>
          </a:prstGeom>
        </p:spPr>
      </p:pic>
    </p:spTree>
    <p:extLst>
      <p:ext uri="{BB962C8B-B14F-4D97-AF65-F5344CB8AC3E}">
        <p14:creationId xmlns:p14="http://schemas.microsoft.com/office/powerpoint/2010/main" xmlns="" val="3571813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xmlns="" id="{FB0492F1-4372-6442-B00B-54AA613D1D50}"/>
              </a:ext>
            </a:extLst>
          </p:cNvPr>
          <p:cNvPicPr>
            <a:picLocks noChangeAspect="1"/>
          </p:cNvPicPr>
          <p:nvPr/>
        </p:nvPicPr>
        <p:blipFill>
          <a:blip r:embed="rId2" cstate="print"/>
          <a:stretch>
            <a:fillRect/>
          </a:stretch>
        </p:blipFill>
        <p:spPr>
          <a:xfrm>
            <a:off x="836712" y="1493373"/>
            <a:ext cx="2469393" cy="1323465"/>
          </a:xfrm>
          <a:prstGeom prst="rect">
            <a:avLst/>
          </a:prstGeom>
        </p:spPr>
      </p:pic>
      <p:cxnSp>
        <p:nvCxnSpPr>
          <p:cNvPr id="26" name="Straight Connector 25">
            <a:extLst>
              <a:ext uri="{FF2B5EF4-FFF2-40B4-BE49-F238E27FC236}">
                <a16:creationId xmlns:a16="http://schemas.microsoft.com/office/drawing/2014/main" xmlns="" id="{D4BDCD00-BA97-40D8-93CD-0A9CA931BE1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51560" y="3429000"/>
            <a:ext cx="197739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1" name="Immagine 20">
            <a:extLst>
              <a:ext uri="{FF2B5EF4-FFF2-40B4-BE49-F238E27FC236}">
                <a16:creationId xmlns:a16="http://schemas.microsoft.com/office/drawing/2014/main" xmlns="" id="{56A53382-3D4A-B64C-A39B-F281D732E1F8}"/>
              </a:ext>
            </a:extLst>
          </p:cNvPr>
          <p:cNvPicPr>
            <a:picLocks noChangeAspect="1"/>
          </p:cNvPicPr>
          <p:nvPr/>
        </p:nvPicPr>
        <p:blipFill>
          <a:blip r:embed="rId3" cstate="print"/>
          <a:stretch>
            <a:fillRect/>
          </a:stretch>
        </p:blipFill>
        <p:spPr>
          <a:xfrm>
            <a:off x="846836" y="3955233"/>
            <a:ext cx="2459269" cy="1489176"/>
          </a:xfrm>
          <a:prstGeom prst="rect">
            <a:avLst/>
          </a:prstGeom>
        </p:spPr>
      </p:pic>
      <p:cxnSp>
        <p:nvCxnSpPr>
          <p:cNvPr id="28" name="Straight Connector 27">
            <a:extLst>
              <a:ext uri="{FF2B5EF4-FFF2-40B4-BE49-F238E27FC236}">
                <a16:creationId xmlns:a16="http://schemas.microsoft.com/office/drawing/2014/main" xmlns="" id="{2D631E40-F51C-4828-B23B-DF9035132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xmlns="" id="{E5F00728-DE57-A44B-86ED-03417B581CCB}"/>
              </a:ext>
            </a:extLst>
          </p:cNvPr>
          <p:cNvPicPr>
            <a:picLocks noChangeAspect="1"/>
          </p:cNvPicPr>
          <p:nvPr/>
        </p:nvPicPr>
        <p:blipFill>
          <a:blip r:embed="rId4" cstate="print"/>
          <a:stretch>
            <a:fillRect/>
          </a:stretch>
        </p:blipFill>
        <p:spPr>
          <a:xfrm>
            <a:off x="3665007" y="1695434"/>
            <a:ext cx="4638435" cy="3460986"/>
          </a:xfrm>
          <a:prstGeom prst="rect">
            <a:avLst/>
          </a:prstGeom>
        </p:spPr>
      </p:pic>
    </p:spTree>
    <p:extLst>
      <p:ext uri="{BB962C8B-B14F-4D97-AF65-F5344CB8AC3E}">
        <p14:creationId xmlns:p14="http://schemas.microsoft.com/office/powerpoint/2010/main" xmlns="" val="84424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339D7E87-60F0-3048-B4F9-209F2FA9B948}"/>
              </a:ext>
            </a:extLst>
          </p:cNvPr>
          <p:cNvPicPr>
            <a:picLocks noChangeAspect="1"/>
          </p:cNvPicPr>
          <p:nvPr/>
        </p:nvPicPr>
        <p:blipFill rotWithShape="1">
          <a:blip r:embed="rId2" cstate="print"/>
          <a:srcRect l="2146" r="1620" b="-2"/>
          <a:stretch/>
        </p:blipFill>
        <p:spPr>
          <a:xfrm>
            <a:off x="5062606" y="857249"/>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16" name="Segnaposto contenuto 15">
            <a:extLst>
              <a:ext uri="{FF2B5EF4-FFF2-40B4-BE49-F238E27FC236}">
                <a16:creationId xmlns:a16="http://schemas.microsoft.com/office/drawing/2014/main" xmlns="" id="{4C652732-BC83-8342-877B-018D8A7197CF}"/>
              </a:ext>
            </a:extLst>
          </p:cNvPr>
          <p:cNvGraphicFramePr>
            <a:graphicFrameLocks noGrp="1"/>
          </p:cNvGraphicFramePr>
          <p:nvPr>
            <p:ph idx="1"/>
            <p:extLst>
              <p:ext uri="{D42A27DB-BD31-4B8C-83A1-F6EECF244321}">
                <p14:modId xmlns:p14="http://schemas.microsoft.com/office/powerpoint/2010/main" xmlns="" val="709291915"/>
              </p:ext>
            </p:extLst>
          </p:nvPr>
        </p:nvGraphicFramePr>
        <p:xfrm>
          <a:off x="223275" y="2639347"/>
          <a:ext cx="4580194" cy="3093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54609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45AE7A8-D00C-F148-A3D4-0C8F8C64BCC9}"/>
              </a:ext>
            </a:extLst>
          </p:cNvPr>
          <p:cNvSpPr>
            <a:spLocks noGrp="1"/>
          </p:cNvSpPr>
          <p:nvPr>
            <p:ph type="title"/>
          </p:nvPr>
        </p:nvSpPr>
        <p:spPr/>
        <p:txBody>
          <a:bodyPr/>
          <a:lstStyle/>
          <a:p>
            <a:pPr algn="ctr"/>
            <a:r>
              <a:rPr lang="it-IT" dirty="0"/>
              <a:t>Gli schemi mentali</a:t>
            </a:r>
          </a:p>
        </p:txBody>
      </p:sp>
      <p:sp>
        <p:nvSpPr>
          <p:cNvPr id="3" name="Segnaposto contenuto 2">
            <a:extLst>
              <a:ext uri="{FF2B5EF4-FFF2-40B4-BE49-F238E27FC236}">
                <a16:creationId xmlns:a16="http://schemas.microsoft.com/office/drawing/2014/main" xmlns="" id="{646E8B15-18F1-E347-81C5-BAB00F5F5C08}"/>
              </a:ext>
            </a:extLst>
          </p:cNvPr>
          <p:cNvSpPr>
            <a:spLocks noGrp="1"/>
          </p:cNvSpPr>
          <p:nvPr>
            <p:ph idx="1"/>
          </p:nvPr>
        </p:nvSpPr>
        <p:spPr>
          <a:xfrm>
            <a:off x="755368" y="2263675"/>
            <a:ext cx="3551723" cy="2688458"/>
          </a:xfrm>
        </p:spPr>
        <p:txBody>
          <a:bodyPr>
            <a:normAutofit fontScale="92500" lnSpcReduction="20000"/>
          </a:bodyPr>
          <a:lstStyle/>
          <a:p>
            <a:pPr marL="0" indent="0" algn="just">
              <a:buNone/>
            </a:pPr>
            <a:r>
              <a:rPr lang="it-IT" dirty="0"/>
              <a:t>La nozione di schema viene definita per la prima volta come “blocco di costruzione della conoscenza” </a:t>
            </a:r>
          </a:p>
          <a:p>
            <a:pPr marL="0" indent="0" algn="just">
              <a:buNone/>
            </a:pPr>
            <a:r>
              <a:rPr lang="it-IT" b="1" dirty="0"/>
              <a:t>Bartlett</a:t>
            </a:r>
            <a:r>
              <a:rPr lang="it-IT" dirty="0"/>
              <a:t>, 1932.</a:t>
            </a:r>
          </a:p>
          <a:p>
            <a:pPr marL="0" indent="0" algn="just">
              <a:buNone/>
            </a:pPr>
            <a:endParaRPr lang="it-IT" dirty="0"/>
          </a:p>
          <a:p>
            <a:pPr marL="0" indent="0" algn="just">
              <a:buNone/>
            </a:pPr>
            <a:r>
              <a:rPr lang="it-IT" dirty="0"/>
              <a:t>Gli schemi sono, dunque, elementi fondamentali che la nostra mente utilizza in diverse situazioni.</a:t>
            </a:r>
          </a:p>
          <a:p>
            <a:endParaRPr lang="it-IT" dirty="0"/>
          </a:p>
        </p:txBody>
      </p:sp>
      <p:graphicFrame>
        <p:nvGraphicFramePr>
          <p:cNvPr id="6" name="Diagramma 5">
            <a:extLst>
              <a:ext uri="{FF2B5EF4-FFF2-40B4-BE49-F238E27FC236}">
                <a16:creationId xmlns:a16="http://schemas.microsoft.com/office/drawing/2014/main" xmlns="" id="{B788CEF6-151D-3442-B8DE-16A0F1A71EC7}"/>
              </a:ext>
            </a:extLst>
          </p:cNvPr>
          <p:cNvGraphicFramePr/>
          <p:nvPr/>
        </p:nvGraphicFramePr>
        <p:xfrm>
          <a:off x="4389120" y="1782942"/>
          <a:ext cx="3801979" cy="352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74038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019536-F598-0D48-B9B2-56025F51B632}"/>
              </a:ext>
            </a:extLst>
          </p:cNvPr>
          <p:cNvSpPr>
            <a:spLocks noGrp="1"/>
          </p:cNvSpPr>
          <p:nvPr>
            <p:ph type="title"/>
          </p:nvPr>
        </p:nvSpPr>
        <p:spPr/>
        <p:txBody>
          <a:bodyPr/>
          <a:lstStyle/>
          <a:p>
            <a:pPr algn="ctr"/>
            <a:r>
              <a:rPr lang="it-IT" dirty="0"/>
              <a:t>Gli schemi mentali</a:t>
            </a:r>
          </a:p>
        </p:txBody>
      </p:sp>
      <p:graphicFrame>
        <p:nvGraphicFramePr>
          <p:cNvPr id="4" name="Segnaposto contenuto 3">
            <a:extLst>
              <a:ext uri="{FF2B5EF4-FFF2-40B4-BE49-F238E27FC236}">
                <a16:creationId xmlns:a16="http://schemas.microsoft.com/office/drawing/2014/main" xmlns="" id="{F90E4F06-EA55-EA41-B935-592DE9FCFF56}"/>
              </a:ext>
            </a:extLst>
          </p:cNvPr>
          <p:cNvGraphicFramePr>
            <a:graphicFrameLocks noGrp="1"/>
          </p:cNvGraphicFramePr>
          <p:nvPr>
            <p:ph idx="1"/>
          </p:nvPr>
        </p:nvGraphicFramePr>
        <p:xfrm>
          <a:off x="2327098" y="2151794"/>
          <a:ext cx="6359703" cy="290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a:extLst>
              <a:ext uri="{FF2B5EF4-FFF2-40B4-BE49-F238E27FC236}">
                <a16:creationId xmlns:a16="http://schemas.microsoft.com/office/drawing/2014/main" xmlns="" id="{05192B8D-D28A-3D40-818A-9947D6FBD49E}"/>
              </a:ext>
            </a:extLst>
          </p:cNvPr>
          <p:cNvPicPr>
            <a:picLocks noChangeAspect="1"/>
          </p:cNvPicPr>
          <p:nvPr/>
        </p:nvPicPr>
        <p:blipFill>
          <a:blip r:embed="rId7" cstate="print"/>
          <a:stretch>
            <a:fillRect/>
          </a:stretch>
        </p:blipFill>
        <p:spPr>
          <a:xfrm>
            <a:off x="302028" y="2316282"/>
            <a:ext cx="1808875" cy="2578609"/>
          </a:xfrm>
          <a:prstGeom prst="rect">
            <a:avLst/>
          </a:prstGeom>
        </p:spPr>
      </p:pic>
    </p:spTree>
    <p:extLst>
      <p:ext uri="{BB962C8B-B14F-4D97-AF65-F5344CB8AC3E}">
        <p14:creationId xmlns:p14="http://schemas.microsoft.com/office/powerpoint/2010/main" xmlns="" val="4255231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078CA3-F4D9-7645-B659-C40B5D941A1C}"/>
              </a:ext>
            </a:extLst>
          </p:cNvPr>
          <p:cNvSpPr>
            <a:spLocks noGrp="1"/>
          </p:cNvSpPr>
          <p:nvPr>
            <p:ph type="title"/>
          </p:nvPr>
        </p:nvSpPr>
        <p:spPr>
          <a:xfrm>
            <a:off x="628650" y="749699"/>
            <a:ext cx="7886700" cy="994172"/>
          </a:xfrm>
        </p:spPr>
        <p:txBody>
          <a:bodyPr/>
          <a:lstStyle/>
          <a:p>
            <a:pPr algn="ctr"/>
            <a:r>
              <a:rPr lang="it-IT"/>
              <a:t>Le Emozioni</a:t>
            </a:r>
            <a:endParaRPr lang="it-IT" dirty="0"/>
          </a:p>
        </p:txBody>
      </p:sp>
      <p:pic>
        <p:nvPicPr>
          <p:cNvPr id="5" name="Immagine 4">
            <a:extLst>
              <a:ext uri="{FF2B5EF4-FFF2-40B4-BE49-F238E27FC236}">
                <a16:creationId xmlns:a16="http://schemas.microsoft.com/office/drawing/2014/main" xmlns="" id="{7C77D6DA-8075-9446-9614-DAB285AF0F6E}"/>
              </a:ext>
            </a:extLst>
          </p:cNvPr>
          <p:cNvPicPr>
            <a:picLocks noChangeAspect="1"/>
          </p:cNvPicPr>
          <p:nvPr/>
        </p:nvPicPr>
        <p:blipFill>
          <a:blip r:embed="rId2" cstate="print"/>
          <a:stretch>
            <a:fillRect/>
          </a:stretch>
        </p:blipFill>
        <p:spPr>
          <a:xfrm>
            <a:off x="341683" y="1346349"/>
            <a:ext cx="2388818" cy="3750044"/>
          </a:xfrm>
          <a:prstGeom prst="rect">
            <a:avLst/>
          </a:prstGeom>
        </p:spPr>
      </p:pic>
      <p:graphicFrame>
        <p:nvGraphicFramePr>
          <p:cNvPr id="4" name="Segnaposto contenuto 3">
            <a:extLst>
              <a:ext uri="{FF2B5EF4-FFF2-40B4-BE49-F238E27FC236}">
                <a16:creationId xmlns:a16="http://schemas.microsoft.com/office/drawing/2014/main" xmlns="" id="{44B250E4-4C8E-9149-824C-FB279D1D7489}"/>
              </a:ext>
            </a:extLst>
          </p:cNvPr>
          <p:cNvGraphicFramePr>
            <a:graphicFrameLocks noGrp="1"/>
          </p:cNvGraphicFramePr>
          <p:nvPr>
            <p:ph idx="1"/>
          </p:nvPr>
        </p:nvGraphicFramePr>
        <p:xfrm>
          <a:off x="1869891" y="1920480"/>
          <a:ext cx="7006856" cy="352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a:extLst>
              <a:ext uri="{FF2B5EF4-FFF2-40B4-BE49-F238E27FC236}">
                <a16:creationId xmlns:a16="http://schemas.microsoft.com/office/drawing/2014/main" xmlns="" id="{253195E7-6666-764E-9B1D-E3C67B45FF93}"/>
              </a:ext>
            </a:extLst>
          </p:cNvPr>
          <p:cNvPicPr>
            <a:picLocks noChangeAspect="1"/>
          </p:cNvPicPr>
          <p:nvPr/>
        </p:nvPicPr>
        <p:blipFill>
          <a:blip r:embed="rId8" cstate="print"/>
          <a:stretch>
            <a:fillRect/>
          </a:stretch>
        </p:blipFill>
        <p:spPr>
          <a:xfrm>
            <a:off x="628650" y="3033221"/>
            <a:ext cx="1202021" cy="1869810"/>
          </a:xfrm>
          <a:prstGeom prst="rect">
            <a:avLst/>
          </a:prstGeom>
        </p:spPr>
      </p:pic>
    </p:spTree>
    <p:extLst>
      <p:ext uri="{BB962C8B-B14F-4D97-AF65-F5344CB8AC3E}">
        <p14:creationId xmlns:p14="http://schemas.microsoft.com/office/powerpoint/2010/main" xmlns="" val="2222650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37215"/>
            <a:ext cx="7886700" cy="889132"/>
          </a:xfrm>
        </p:spPr>
        <p:txBody>
          <a:bodyPr/>
          <a:lstStyle/>
          <a:p>
            <a:pPr algn="ctr"/>
            <a:r>
              <a:rPr lang="it-IT" dirty="0"/>
              <a:t>INTELLIGENZA EMOTIVA</a:t>
            </a:r>
          </a:p>
        </p:txBody>
      </p:sp>
      <p:sp>
        <p:nvSpPr>
          <p:cNvPr id="3" name="Segnaposto contenuto 2"/>
          <p:cNvSpPr>
            <a:spLocks noGrp="1"/>
          </p:cNvSpPr>
          <p:nvPr>
            <p:ph idx="1"/>
          </p:nvPr>
        </p:nvSpPr>
        <p:spPr>
          <a:xfrm>
            <a:off x="3550596" y="1825625"/>
            <a:ext cx="5141617" cy="4595495"/>
          </a:xfrm>
        </p:spPr>
        <p:txBody>
          <a:bodyPr>
            <a:normAutofit/>
          </a:bodyPr>
          <a:lstStyle/>
          <a:p>
            <a:r>
              <a:rPr lang="it-IT" dirty="0"/>
              <a:t>1 - CONOSCENZA DELLE PROPRIE EMOZIONI</a:t>
            </a:r>
          </a:p>
          <a:p>
            <a:r>
              <a:rPr lang="it-IT" dirty="0"/>
              <a:t>2 - CONTROLLO DELLE EMOZIONI</a:t>
            </a:r>
          </a:p>
          <a:p>
            <a:r>
              <a:rPr lang="it-IT" dirty="0"/>
              <a:t>3 - MOTIVAZIONE DI SE STESSI = Capacità di dominare le emozioni</a:t>
            </a:r>
          </a:p>
          <a:p>
            <a:r>
              <a:rPr lang="it-IT" dirty="0"/>
              <a:t>4 - RICONOSCIMENTO DELLE EMOZIONI ALTRUI</a:t>
            </a:r>
          </a:p>
          <a:p>
            <a:r>
              <a:rPr lang="it-IT" dirty="0"/>
              <a:t>5 - GESTIONE DELLE RELAZIONI (gestione delle emozioni altrui)</a:t>
            </a:r>
          </a:p>
          <a:p>
            <a:endParaRPr lang="it-IT" dirty="0"/>
          </a:p>
          <a:p>
            <a:endParaRPr lang="it-IT" dirty="0"/>
          </a:p>
          <a:p>
            <a:pPr algn="ctr">
              <a:buNone/>
            </a:pPr>
            <a:r>
              <a:rPr lang="it-IT" dirty="0"/>
              <a:t>IL QI E L’INTELLIGENZA EMOTIVA SONO COMPETENZE SEPARATE</a:t>
            </a:r>
          </a:p>
          <a:p>
            <a:pPr>
              <a:buNone/>
            </a:pPr>
            <a:endParaRPr lang="it-IT" dirty="0"/>
          </a:p>
        </p:txBody>
      </p:sp>
      <p:pic>
        <p:nvPicPr>
          <p:cNvPr id="1026" name="Picture 2" descr="Risultati immagini per intelligenza emotiva"/>
          <p:cNvPicPr>
            <a:picLocks noChangeAspect="1" noChangeArrowheads="1"/>
          </p:cNvPicPr>
          <p:nvPr/>
        </p:nvPicPr>
        <p:blipFill>
          <a:blip r:embed="rId2" cstate="print"/>
          <a:srcRect/>
          <a:stretch>
            <a:fillRect/>
          </a:stretch>
        </p:blipFill>
        <p:spPr bwMode="auto">
          <a:xfrm>
            <a:off x="938758" y="1874517"/>
            <a:ext cx="2280229" cy="3563520"/>
          </a:xfrm>
          <a:prstGeom prst="rect">
            <a:avLst/>
          </a:prstGeom>
          <a:noFill/>
        </p:spPr>
      </p:pic>
    </p:spTree>
    <p:extLst>
      <p:ext uri="{BB962C8B-B14F-4D97-AF65-F5344CB8AC3E}">
        <p14:creationId xmlns:p14="http://schemas.microsoft.com/office/powerpoint/2010/main" xmlns="" val="225559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468" y="1104227"/>
            <a:ext cx="7886700" cy="1325563"/>
          </a:xfrm>
        </p:spPr>
        <p:txBody>
          <a:bodyPr/>
          <a:lstStyle/>
          <a:p>
            <a:pPr algn="ctr"/>
            <a:r>
              <a:rPr lang="it-IT" b="1" dirty="0"/>
              <a:t>RICORDIAMO quello che ci ha fatto EMOZIONARE!</a:t>
            </a:r>
          </a:p>
        </p:txBody>
      </p:sp>
      <p:pic>
        <p:nvPicPr>
          <p:cNvPr id="1026" name="Picture 2" descr="what-is-emotional-intelligence"/>
          <p:cNvPicPr>
            <a:picLocks noChangeAspect="1" noChangeArrowheads="1"/>
          </p:cNvPicPr>
          <p:nvPr/>
        </p:nvPicPr>
        <p:blipFill>
          <a:blip r:embed="rId2" cstate="print"/>
          <a:srcRect/>
          <a:stretch>
            <a:fillRect/>
          </a:stretch>
        </p:blipFill>
        <p:spPr bwMode="auto">
          <a:xfrm>
            <a:off x="1416587" y="2671755"/>
            <a:ext cx="6281948" cy="3534927"/>
          </a:xfrm>
          <a:prstGeom prst="rect">
            <a:avLst/>
          </a:prstGeom>
          <a:noFill/>
        </p:spPr>
      </p:pic>
    </p:spTree>
    <p:extLst>
      <p:ext uri="{BB962C8B-B14F-4D97-AF65-F5344CB8AC3E}">
        <p14:creationId xmlns:p14="http://schemas.microsoft.com/office/powerpoint/2010/main" xmlns="" val="2368798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58816"/>
            <a:ext cx="7886700" cy="1325563"/>
          </a:xfrm>
        </p:spPr>
        <p:txBody>
          <a:bodyPr>
            <a:normAutofit fontScale="90000"/>
          </a:bodyPr>
          <a:lstStyle/>
          <a:p>
            <a:pPr algn="ctr"/>
            <a:r>
              <a:rPr lang="it-IT" dirty="0"/>
              <a:t>1 - CONOSCENZA DELLE PROPRIE EMOZIONI</a:t>
            </a:r>
            <a:br>
              <a:rPr lang="it-IT" dirty="0"/>
            </a:br>
            <a:endParaRPr lang="it-IT" dirty="0"/>
          </a:p>
        </p:txBody>
      </p:sp>
      <p:sp>
        <p:nvSpPr>
          <p:cNvPr id="3" name="Segnaposto contenuto 2"/>
          <p:cNvSpPr>
            <a:spLocks noGrp="1"/>
          </p:cNvSpPr>
          <p:nvPr>
            <p:ph idx="1"/>
          </p:nvPr>
        </p:nvSpPr>
        <p:spPr>
          <a:xfrm>
            <a:off x="628650" y="1607019"/>
            <a:ext cx="7886700" cy="4351338"/>
          </a:xfrm>
        </p:spPr>
        <p:txBody>
          <a:bodyPr>
            <a:normAutofit lnSpcReduction="10000"/>
          </a:bodyPr>
          <a:lstStyle/>
          <a:p>
            <a:r>
              <a:rPr lang="it-IT" b="1" dirty="0"/>
              <a:t>AUTOCONSAPEVOLI</a:t>
            </a:r>
            <a:r>
              <a:rPr lang="it-IT" dirty="0"/>
              <a:t> (consapevoli del proprio stato d’animo quando questo si manifesta – comprende la capacità di </a:t>
            </a:r>
            <a:r>
              <a:rPr lang="it-IT" dirty="0" err="1"/>
              <a:t>metacognizione</a:t>
            </a:r>
            <a:r>
              <a:rPr lang="it-IT" dirty="0"/>
              <a:t> e </a:t>
            </a:r>
            <a:r>
              <a:rPr lang="it-IT" dirty="0" err="1"/>
              <a:t>metaemozione</a:t>
            </a:r>
            <a:r>
              <a:rPr lang="it-IT" dirty="0"/>
              <a:t>)</a:t>
            </a:r>
          </a:p>
          <a:p>
            <a:r>
              <a:rPr lang="it-IT" b="1" dirty="0"/>
              <a:t>SOPRAFFATT</a:t>
            </a:r>
            <a:r>
              <a:rPr lang="it-IT" dirty="0"/>
              <a:t>I (sono sommersi dalle proprie emozioni e sono incapaci di sfuggire loro)</a:t>
            </a:r>
          </a:p>
          <a:p>
            <a:r>
              <a:rPr lang="it-IT" b="1" dirty="0"/>
              <a:t>RASSEGNATI</a:t>
            </a:r>
            <a:r>
              <a:rPr lang="it-IT" dirty="0"/>
              <a:t> (accettano i propri sentimenti senza cercare di modificarli)</a:t>
            </a:r>
          </a:p>
          <a:p>
            <a:endParaRPr lang="it-IT" dirty="0"/>
          </a:p>
          <a:p>
            <a:pPr algn="r">
              <a:buNone/>
            </a:pPr>
            <a:r>
              <a:rPr lang="it-IT" dirty="0"/>
              <a:t>John Mayer – New Hampshire </a:t>
            </a:r>
            <a:r>
              <a:rPr lang="it-IT" dirty="0" err="1"/>
              <a:t>University</a:t>
            </a:r>
            <a:endParaRPr lang="it-IT" dirty="0"/>
          </a:p>
          <a:p>
            <a:pPr algn="r">
              <a:buNone/>
            </a:pPr>
            <a:endParaRPr lang="it-IT" dirty="0"/>
          </a:p>
          <a:p>
            <a:pPr algn="ctr">
              <a:buNone/>
            </a:pPr>
            <a:r>
              <a:rPr lang="it-IT" b="1" dirty="0"/>
              <a:t>ALESSITIMICI </a:t>
            </a:r>
          </a:p>
          <a:p>
            <a:pPr algn="ctr">
              <a:buNone/>
            </a:pPr>
            <a:r>
              <a:rPr lang="it-IT" dirty="0"/>
              <a:t>Mancanza di parole per le emozioni. Non riescono ad esprimere a parole i loro sentimenti</a:t>
            </a:r>
          </a:p>
        </p:txBody>
      </p:sp>
    </p:spTree>
    <p:extLst>
      <p:ext uri="{BB962C8B-B14F-4D97-AF65-F5344CB8AC3E}">
        <p14:creationId xmlns:p14="http://schemas.microsoft.com/office/powerpoint/2010/main" xmlns="" val="2208054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00100" y="194969"/>
            <a:ext cx="7543800" cy="1371600"/>
          </a:xfrm>
        </p:spPr>
        <p:txBody>
          <a:bodyPr>
            <a:normAutofit/>
          </a:bodyPr>
          <a:lstStyle/>
          <a:p>
            <a:pPr eaLnBrk="1" hangingPunct="1"/>
            <a:r>
              <a:rPr lang="it-IT">
                <a:latin typeface="Calibri" pitchFamily="34" charset="0"/>
              </a:rPr>
              <a:t>Criteri diagnostici per l’</a:t>
            </a:r>
            <a:r>
              <a:rPr lang="it-IT" err="1">
                <a:latin typeface="Calibri" pitchFamily="34" charset="0"/>
              </a:rPr>
              <a:t>alessitimia</a:t>
            </a:r>
            <a:r>
              <a:rPr lang="it-IT">
                <a:latin typeface="Calibri" pitchFamily="34" charset="0"/>
              </a:rPr>
              <a:t>:</a:t>
            </a:r>
          </a:p>
        </p:txBody>
      </p:sp>
      <p:sp>
        <p:nvSpPr>
          <p:cNvPr id="12291" name="Rectangle 3"/>
          <p:cNvSpPr>
            <a:spLocks noGrp="1" noChangeArrowheads="1"/>
          </p:cNvSpPr>
          <p:nvPr>
            <p:ph idx="1"/>
          </p:nvPr>
        </p:nvSpPr>
        <p:spPr>
          <a:xfrm>
            <a:off x="593361" y="1447298"/>
            <a:ext cx="5279036" cy="3931920"/>
          </a:xfrm>
        </p:spPr>
        <p:txBody>
          <a:bodyPr>
            <a:noAutofit/>
          </a:bodyPr>
          <a:lstStyle/>
          <a:p>
            <a:pPr algn="just" eaLnBrk="1" hangingPunct="1">
              <a:lnSpc>
                <a:spcPct val="90000"/>
              </a:lnSpc>
            </a:pPr>
            <a:r>
              <a:rPr lang="it-IT" sz="1300">
                <a:latin typeface="Calibri" pitchFamily="34" charset="0"/>
              </a:rPr>
              <a:t>Devono essere presenti almeno 3 delle 6 caratteristiche seguenti:</a:t>
            </a:r>
          </a:p>
          <a:p>
            <a:pPr algn="just" eaLnBrk="1" hangingPunct="1">
              <a:lnSpc>
                <a:spcPct val="90000"/>
              </a:lnSpc>
              <a:buFontTx/>
              <a:buChar char="-"/>
            </a:pPr>
            <a:r>
              <a:rPr lang="it-IT" sz="1300">
                <a:latin typeface="Calibri" pitchFamily="34" charset="0"/>
              </a:rPr>
              <a:t>Incapacità di usare parole appropriate per descrivere le emozioni</a:t>
            </a:r>
          </a:p>
          <a:p>
            <a:pPr algn="just" eaLnBrk="1" hangingPunct="1">
              <a:lnSpc>
                <a:spcPct val="90000"/>
              </a:lnSpc>
              <a:buFontTx/>
              <a:buChar char="-"/>
            </a:pPr>
            <a:r>
              <a:rPr lang="it-IT" sz="1300">
                <a:latin typeface="Calibri" pitchFamily="34" charset="0"/>
              </a:rPr>
              <a:t>Tendenza  a descrivere i dettagli più che gli stati d’animo (ad esempio: circostanze di un evento piuttosto che le sensazioni)</a:t>
            </a:r>
          </a:p>
          <a:p>
            <a:pPr algn="just" eaLnBrk="1" hangingPunct="1">
              <a:lnSpc>
                <a:spcPct val="90000"/>
              </a:lnSpc>
              <a:buFontTx/>
              <a:buChar char="-"/>
            </a:pPr>
            <a:r>
              <a:rPr lang="it-IT" sz="1300">
                <a:latin typeface="Calibri" pitchFamily="34" charset="0"/>
              </a:rPr>
              <a:t>Mancanza di un ricco mondo fantastico</a:t>
            </a:r>
          </a:p>
          <a:p>
            <a:pPr algn="just" eaLnBrk="1" hangingPunct="1">
              <a:lnSpc>
                <a:spcPct val="90000"/>
              </a:lnSpc>
              <a:buFontTx/>
              <a:buChar char="-"/>
            </a:pPr>
            <a:r>
              <a:rPr lang="it-IT" sz="1300">
                <a:latin typeface="Calibri" pitchFamily="34" charset="0"/>
              </a:rPr>
              <a:t>Il contenuto del pensiero associato più ad eventi esterni che alla fantasia o alle emozioni</a:t>
            </a:r>
          </a:p>
          <a:p>
            <a:pPr algn="just" eaLnBrk="1" hangingPunct="1">
              <a:lnSpc>
                <a:spcPct val="90000"/>
              </a:lnSpc>
              <a:buFontTx/>
              <a:buChar char="-"/>
            </a:pPr>
            <a:r>
              <a:rPr lang="it-IT" sz="1300">
                <a:latin typeface="Calibri" pitchFamily="34" charset="0"/>
              </a:rPr>
              <a:t>Inconsapevolezza delle comuni reazioni somatiche che accompagnano l’esperienza di vari stati d’animo</a:t>
            </a:r>
          </a:p>
          <a:p>
            <a:pPr algn="just" eaLnBrk="1" hangingPunct="1">
              <a:lnSpc>
                <a:spcPct val="90000"/>
              </a:lnSpc>
              <a:buFontTx/>
              <a:buChar char="-"/>
            </a:pPr>
            <a:r>
              <a:rPr lang="it-IT" sz="1300">
                <a:latin typeface="Calibri" pitchFamily="34" charset="0"/>
              </a:rPr>
              <a:t>Scoppi occasionali ma violenti e spesso inappropriati di comportamento affettivo.</a:t>
            </a:r>
          </a:p>
          <a:p>
            <a:pPr algn="just" eaLnBrk="1" hangingPunct="1">
              <a:lnSpc>
                <a:spcPct val="90000"/>
              </a:lnSpc>
              <a:buFontTx/>
              <a:buChar char="-"/>
            </a:pPr>
            <a:endParaRPr lang="it-IT" sz="1300">
              <a:latin typeface="Calibri" pitchFamily="34" charset="0"/>
            </a:endParaRPr>
          </a:p>
          <a:p>
            <a:pPr algn="just" eaLnBrk="1" hangingPunct="1">
              <a:lnSpc>
                <a:spcPct val="90000"/>
              </a:lnSpc>
            </a:pPr>
            <a:r>
              <a:rPr lang="it-IT" sz="1300">
                <a:latin typeface="Calibri" pitchFamily="34" charset="0"/>
              </a:rPr>
              <a:t>L’</a:t>
            </a:r>
            <a:r>
              <a:rPr lang="it-IT" sz="1300" err="1">
                <a:latin typeface="Calibri" pitchFamily="34" charset="0"/>
              </a:rPr>
              <a:t>alessitimia</a:t>
            </a:r>
            <a:r>
              <a:rPr lang="it-IT" sz="1300">
                <a:latin typeface="Calibri" pitchFamily="34" charset="0"/>
              </a:rPr>
              <a:t> non è presente solamente nel corso di un disturbo dell’umore, di fobia sociale o di un disturbo mentale organico</a:t>
            </a:r>
          </a:p>
          <a:p>
            <a:pPr algn="just" eaLnBrk="1" hangingPunct="1">
              <a:lnSpc>
                <a:spcPct val="90000"/>
              </a:lnSpc>
              <a:buFont typeface="Wingdings" pitchFamily="2" charset="2"/>
              <a:buNone/>
            </a:pPr>
            <a:endParaRPr lang="it-IT" sz="1300">
              <a:latin typeface="Calibri" pitchFamily="34" charset="0"/>
            </a:endParaRPr>
          </a:p>
          <a:p>
            <a:pPr algn="just" eaLnBrk="1" hangingPunct="1">
              <a:lnSpc>
                <a:spcPct val="90000"/>
              </a:lnSpc>
            </a:pPr>
            <a:r>
              <a:rPr lang="it-IT" sz="1300">
                <a:latin typeface="Calibri" pitchFamily="34" charset="0"/>
              </a:rPr>
              <a:t>Specificare il tipo:</a:t>
            </a:r>
          </a:p>
          <a:p>
            <a:pPr algn="just" eaLnBrk="1" hangingPunct="1">
              <a:lnSpc>
                <a:spcPct val="90000"/>
              </a:lnSpc>
              <a:buFontTx/>
              <a:buChar char="-"/>
            </a:pPr>
            <a:r>
              <a:rPr lang="it-IT" sz="1300">
                <a:latin typeface="Calibri" pitchFamily="34" charset="0"/>
              </a:rPr>
              <a:t>Pervasivo</a:t>
            </a:r>
          </a:p>
          <a:p>
            <a:pPr algn="just" eaLnBrk="1" hangingPunct="1">
              <a:lnSpc>
                <a:spcPct val="90000"/>
              </a:lnSpc>
              <a:buFontTx/>
              <a:buChar char="-"/>
            </a:pPr>
            <a:r>
              <a:rPr lang="it-IT" sz="1300">
                <a:latin typeface="Calibri" pitchFamily="34" charset="0"/>
              </a:rPr>
              <a:t>Situazionale (limitato all’inibizione delle rabbia e/o di un comportamento assertivo)</a:t>
            </a:r>
          </a:p>
        </p:txBody>
      </p:sp>
      <p:pic>
        <p:nvPicPr>
          <p:cNvPr id="3" name="Immagine 2">
            <a:extLst>
              <a:ext uri="{FF2B5EF4-FFF2-40B4-BE49-F238E27FC236}">
                <a16:creationId xmlns:a16="http://schemas.microsoft.com/office/drawing/2014/main" xmlns="" id="{06017FDA-0483-2549-B29A-DBDAB6A444D6}"/>
              </a:ext>
            </a:extLst>
          </p:cNvPr>
          <p:cNvPicPr>
            <a:picLocks noChangeAspect="1"/>
          </p:cNvPicPr>
          <p:nvPr/>
        </p:nvPicPr>
        <p:blipFill rotWithShape="1">
          <a:blip r:embed="rId3" cstate="print"/>
          <a:srcRect l="20835" r="34059"/>
          <a:stretch/>
        </p:blipFill>
        <p:spPr>
          <a:xfrm>
            <a:off x="5872397" y="1447298"/>
            <a:ext cx="2706084" cy="4340571"/>
          </a:xfrm>
          <a:prstGeom prst="rect">
            <a:avLst/>
          </a:prstGeom>
        </p:spPr>
      </p:pic>
    </p:spTree>
    <p:extLst>
      <p:ext uri="{BB962C8B-B14F-4D97-AF65-F5344CB8AC3E}">
        <p14:creationId xmlns:p14="http://schemas.microsoft.com/office/powerpoint/2010/main" xmlns="" val="1507086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398210"/>
            <a:ext cx="7886700" cy="884837"/>
          </a:xfrm>
        </p:spPr>
        <p:txBody>
          <a:bodyPr>
            <a:normAutofit fontScale="90000"/>
          </a:bodyPr>
          <a:lstStyle/>
          <a:p>
            <a:pPr algn="ctr"/>
            <a:r>
              <a:rPr lang="it-IT" sz="3200" dirty="0"/>
              <a:t>2 - CONTROLLO DELLE EMOZIONI</a:t>
            </a:r>
            <a:br>
              <a:rPr lang="it-IT" sz="3200" dirty="0"/>
            </a:br>
            <a:endParaRPr lang="it-IT" sz="3200" dirty="0"/>
          </a:p>
        </p:txBody>
      </p:sp>
      <p:sp>
        <p:nvSpPr>
          <p:cNvPr id="3" name="Segnaposto contenuto 2"/>
          <p:cNvSpPr>
            <a:spLocks noGrp="1"/>
          </p:cNvSpPr>
          <p:nvPr>
            <p:ph idx="1"/>
          </p:nvPr>
        </p:nvSpPr>
        <p:spPr>
          <a:xfrm>
            <a:off x="416393" y="1009753"/>
            <a:ext cx="8225163" cy="4147045"/>
          </a:xfrm>
        </p:spPr>
        <p:txBody>
          <a:bodyPr>
            <a:normAutofit/>
          </a:bodyPr>
          <a:lstStyle/>
          <a:p>
            <a:pPr algn="ctr">
              <a:buNone/>
            </a:pPr>
            <a:r>
              <a:rPr lang="it-IT" sz="1400" dirty="0"/>
              <a:t>La struttura delle nostre connessioni cerebrali non ci permette di controllare quale emozione ci coglierà in quale momento ma possiamo controllare la durata dell’emozione ed apprendere dall’esperienza </a:t>
            </a:r>
          </a:p>
          <a:p>
            <a:pPr algn="ctr">
              <a:buNone/>
            </a:pPr>
            <a:endParaRPr lang="it-IT" sz="1400" dirty="0"/>
          </a:p>
          <a:p>
            <a:pPr algn="ctr">
              <a:buNone/>
            </a:pPr>
            <a:r>
              <a:rPr lang="it-IT" sz="1400" dirty="0" err="1"/>
              <a:t>Dolf</a:t>
            </a:r>
            <a:r>
              <a:rPr lang="it-IT" sz="1400" dirty="0"/>
              <a:t> </a:t>
            </a:r>
            <a:r>
              <a:rPr lang="it-IT" sz="1400" dirty="0" err="1"/>
              <a:t>Zillman</a:t>
            </a:r>
            <a:r>
              <a:rPr lang="it-IT" sz="1400" dirty="0"/>
              <a:t> – Alabama </a:t>
            </a:r>
            <a:r>
              <a:rPr lang="it-IT" sz="1400" dirty="0" err="1"/>
              <a:t>University</a:t>
            </a:r>
            <a:r>
              <a:rPr lang="it-IT" sz="1400" dirty="0"/>
              <a:t> – strategie efficaci</a:t>
            </a:r>
          </a:p>
          <a:p>
            <a:pPr algn="ctr">
              <a:buFontTx/>
              <a:buChar char="-"/>
            </a:pPr>
            <a:r>
              <a:rPr lang="it-IT" sz="1400" dirty="0"/>
              <a:t>Emozioni forti come la collera  - stare da soli mentre l’emozione va estinguendosi o tecniche di rilassamento basate sull’autoconsapevolezza</a:t>
            </a:r>
          </a:p>
          <a:p>
            <a:pPr algn="ctr">
              <a:buFontTx/>
              <a:buChar char="-"/>
            </a:pPr>
            <a:r>
              <a:rPr lang="it-IT" sz="1400" dirty="0"/>
              <a:t>Malinconia – socializzazione e messa in discussione dei pensieri che causano la malinconia </a:t>
            </a:r>
          </a:p>
          <a:p>
            <a:pPr algn="ctr">
              <a:buFontTx/>
              <a:buChar char="-"/>
            </a:pPr>
            <a:endParaRPr lang="it-IT" sz="1400" dirty="0"/>
          </a:p>
        </p:txBody>
      </p:sp>
      <p:pic>
        <p:nvPicPr>
          <p:cNvPr id="5" name="Picture 2" descr="https://www.ttisuccessinsights.it/tti-si/uploads/2015/09/Inside_Out_EQ.png">
            <a:extLst>
              <a:ext uri="{FF2B5EF4-FFF2-40B4-BE49-F238E27FC236}">
                <a16:creationId xmlns:a16="http://schemas.microsoft.com/office/drawing/2014/main" xmlns="" id="{0B0F8E74-987D-E442-93F9-512FBE1DF8C2}"/>
              </a:ext>
            </a:extLst>
          </p:cNvPr>
          <p:cNvPicPr>
            <a:picLocks noChangeAspect="1" noChangeArrowheads="1"/>
          </p:cNvPicPr>
          <p:nvPr/>
        </p:nvPicPr>
        <p:blipFill>
          <a:blip r:embed="rId2" cstate="print"/>
          <a:stretch>
            <a:fillRect/>
          </a:stretch>
        </p:blipFill>
        <p:spPr bwMode="auto">
          <a:xfrm>
            <a:off x="1377940" y="3429000"/>
            <a:ext cx="6388120" cy="2994431"/>
          </a:xfrm>
          <a:prstGeom prst="rect">
            <a:avLst/>
          </a:prstGeom>
          <a:noFill/>
        </p:spPr>
      </p:pic>
    </p:spTree>
    <p:extLst>
      <p:ext uri="{BB962C8B-B14F-4D97-AF65-F5344CB8AC3E}">
        <p14:creationId xmlns:p14="http://schemas.microsoft.com/office/powerpoint/2010/main" xmlns="" val="695829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xmlns="" id="{9A29F2AF-00FE-B449-A637-069CA84A3C45}"/>
              </a:ext>
            </a:extLst>
          </p:cNvPr>
          <p:cNvSpPr>
            <a:spLocks noGrp="1" noChangeArrowheads="1"/>
          </p:cNvSpPr>
          <p:nvPr>
            <p:ph type="title"/>
          </p:nvPr>
        </p:nvSpPr>
        <p:spPr>
          <a:xfrm>
            <a:off x="0" y="125988"/>
            <a:ext cx="9058456" cy="864273"/>
          </a:xfrm>
        </p:spPr>
        <p:txBody>
          <a:bodyPr vert="horz" lIns="0" tIns="51293" rIns="0" bIns="0" rtlCol="0" anchor="ctr">
            <a:normAutofit/>
          </a:bodyPr>
          <a:lstStyle/>
          <a:p>
            <a:pPr algn="ctr">
              <a:lnSpc>
                <a:spcPct val="83000"/>
              </a:lnSpc>
              <a:tabLst>
                <a:tab pos="0" algn="l"/>
                <a:tab pos="335711" algn="l"/>
                <a:tab pos="672614" algn="l"/>
                <a:tab pos="1009515" algn="l"/>
                <a:tab pos="1346418" algn="l"/>
                <a:tab pos="1683319" algn="l"/>
                <a:tab pos="2020222" algn="l"/>
                <a:tab pos="2357123" algn="l"/>
                <a:tab pos="2694025" algn="l"/>
                <a:tab pos="3030927" algn="l"/>
                <a:tab pos="3367829" algn="l"/>
                <a:tab pos="3704731" algn="l"/>
                <a:tab pos="4041633" algn="l"/>
                <a:tab pos="4378535" algn="l"/>
                <a:tab pos="4715437" algn="l"/>
                <a:tab pos="5052339" algn="l"/>
                <a:tab pos="5389241" algn="l"/>
                <a:tab pos="5726143" algn="l"/>
                <a:tab pos="6063045" algn="l"/>
                <a:tab pos="6399947" algn="l"/>
                <a:tab pos="6736849" algn="l"/>
                <a:tab pos="7057084" algn="l"/>
                <a:tab pos="7599937" algn="l"/>
              </a:tabLst>
            </a:pPr>
            <a:r>
              <a:rPr lang="it-IT" altLang="it-IT" sz="2400" b="1">
                <a:latin typeface="Times New Roman" panose="02020603050405020304" pitchFamily="18" charset="0"/>
              </a:rPr>
              <a:t>COME MODERARE IL COMPORTAMENTO EMOZIONALE</a:t>
            </a:r>
          </a:p>
        </p:txBody>
      </p:sp>
      <p:sp>
        <p:nvSpPr>
          <p:cNvPr id="50179" name="Text Box 2">
            <a:extLst>
              <a:ext uri="{FF2B5EF4-FFF2-40B4-BE49-F238E27FC236}">
                <a16:creationId xmlns:a16="http://schemas.microsoft.com/office/drawing/2014/main" xmlns="" id="{7A1C77FF-0E18-C04E-87C6-352B967C599A}"/>
              </a:ext>
            </a:extLst>
          </p:cNvPr>
          <p:cNvSpPr txBox="1">
            <a:spLocks noChangeArrowheads="1"/>
          </p:cNvSpPr>
          <p:nvPr/>
        </p:nvSpPr>
        <p:spPr bwMode="auto">
          <a:xfrm>
            <a:off x="3612213" y="990261"/>
            <a:ext cx="5137088" cy="323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491" tIns="44274" rIns="67491" bIns="33746"/>
          <a:lstStyle>
            <a:lvl1pPr marL="430213" indent="-323850">
              <a:lnSpc>
                <a:spcPct val="84000"/>
              </a:lnSpc>
              <a:spcAft>
                <a:spcPts val="1425"/>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20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1pPr>
            <a:lvl2pPr marL="862013" indent="-322263">
              <a:lnSpc>
                <a:spcPct val="84000"/>
              </a:lnSpc>
              <a:spcAft>
                <a:spcPts val="1138"/>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16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2pPr>
            <a:lvl3pPr>
              <a:lnSpc>
                <a:spcPct val="84000"/>
              </a:lnSpc>
              <a:spcAft>
                <a:spcPts val="85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14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3pPr>
            <a:lvl4pPr>
              <a:lnSpc>
                <a:spcPct val="84000"/>
              </a:lnSpc>
              <a:spcAft>
                <a:spcPts val="575"/>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1400">
                <a:solidFill>
                  <a:srgbClr val="000000"/>
                </a:solidFill>
                <a:latin typeface="Century Gothic" panose="020B0502020202020204" pitchFamily="34" charset="0"/>
                <a:ea typeface="Century Gothic" panose="020B0502020202020204" pitchFamily="34" charset="0"/>
                <a:cs typeface="Century Gothic" panose="020B0502020202020204" pitchFamily="34" charset="0"/>
              </a:defRPr>
            </a:lvl4pPr>
            <a:lvl5pPr>
              <a:lnSpc>
                <a:spcPct val="84000"/>
              </a:lnSpc>
              <a:spcAft>
                <a:spcPts val="288"/>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84000"/>
              </a:lnSpc>
              <a:spcBef>
                <a:spcPct val="0"/>
              </a:spcBef>
              <a:spcAft>
                <a:spcPts val="288"/>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84000"/>
              </a:lnSpc>
              <a:spcBef>
                <a:spcPct val="0"/>
              </a:spcBef>
              <a:spcAft>
                <a:spcPts val="288"/>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84000"/>
              </a:lnSpc>
              <a:spcBef>
                <a:spcPct val="0"/>
              </a:spcBef>
              <a:spcAft>
                <a:spcPts val="288"/>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84000"/>
              </a:lnSpc>
              <a:spcBef>
                <a:spcPct val="0"/>
              </a:spcBef>
              <a:spcAft>
                <a:spcPts val="288"/>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 pos="10134600" algn="l"/>
                <a:tab pos="10858500" algn="l"/>
                <a:tab pos="11582400" algn="l"/>
              </a:tabLst>
              <a:defRPr sz="2000">
                <a:solidFill>
                  <a:srgbClr val="000000"/>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just">
              <a:lnSpc>
                <a:spcPct val="93000"/>
              </a:lnSpc>
              <a:spcAft>
                <a:spcPts val="637"/>
              </a:spcAft>
              <a:buSzPct val="45000"/>
              <a:buFont typeface="Wingdings"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Sviluppare un diverso tipo di </a:t>
            </a:r>
            <a:r>
              <a:rPr lang="it-IT" altLang="it-IT" sz="1200" i="1" dirty="0">
                <a:latin typeface="Times New Roman" panose="02020603050405020304" pitchFamily="18" charset="0"/>
                <a:ea typeface="Arial Unicode MS" panose="020B0604020202020204" pitchFamily="34" charset="-128"/>
                <a:cs typeface="Arial Unicode MS" panose="020B0604020202020204" pitchFamily="34" charset="-128"/>
              </a:rPr>
              <a:t>coscienza emozionale</a:t>
            </a: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 e </a:t>
            </a:r>
            <a:r>
              <a:rPr lang="it-IT" altLang="it-IT" sz="1200" b="1" dirty="0">
                <a:latin typeface="Times New Roman" panose="02020603050405020304" pitchFamily="18" charset="0"/>
                <a:ea typeface="Arial Unicode MS" panose="020B0604020202020204" pitchFamily="34" charset="-128"/>
                <a:cs typeface="Arial Unicode MS" panose="020B0604020202020204" pitchFamily="34" charset="-128"/>
              </a:rPr>
              <a:t>riuscire a fare un passo indietro proprio nel bel mezzo dell'emozione </a:t>
            </a: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 questa consapevolezza si avvicina a quella che i buddhisti chiamano a volte “attenzione”, a volte “presenza mentale”:</a:t>
            </a:r>
          </a:p>
          <a:p>
            <a:pPr lvl="1" algn="just">
              <a:lnSpc>
                <a:spcPct val="93000"/>
              </a:lnSpc>
              <a:spcAft>
                <a:spcPts val="637"/>
              </a:spcAft>
              <a:buSzPct val="75000"/>
              <a:buFont typeface="Symbol"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Se siamo presenti alle nostre emozioni, possiamo fare questa scelta: “vogliamo agire secondo i dettami della rabbia, o vogliamo semplicemente osservarla?”</a:t>
            </a:r>
          </a:p>
          <a:p>
            <a:pPr algn="just">
              <a:lnSpc>
                <a:spcPct val="93000"/>
              </a:lnSpc>
              <a:spcAft>
                <a:spcPts val="637"/>
              </a:spcAft>
              <a:buSzPct val="45000"/>
              <a:buFont typeface="Wingdings"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Quindi, per moderare il nostro comportamento emozionale, dobbiamo avere </a:t>
            </a:r>
            <a:r>
              <a:rPr lang="it-IT" altLang="it-IT" sz="1200" b="1" i="1" dirty="0">
                <a:latin typeface="Times New Roman" panose="02020603050405020304" pitchFamily="18" charset="0"/>
                <a:ea typeface="Arial Unicode MS" panose="020B0604020202020204" pitchFamily="34" charset="-128"/>
                <a:cs typeface="Arial Unicode MS" panose="020B0604020202020204" pitchFamily="34" charset="-128"/>
              </a:rPr>
              <a:t>Presenza mentale </a:t>
            </a:r>
            <a:r>
              <a:rPr lang="it-IT" altLang="it-IT" sz="1200" b="1" dirty="0">
                <a:latin typeface="Times New Roman" panose="02020603050405020304" pitchFamily="18" charset="0"/>
                <a:ea typeface="Arial Unicode MS" panose="020B0604020202020204" pitchFamily="34" charset="-128"/>
                <a:cs typeface="Arial Unicode MS" panose="020B0604020202020204" pitchFamily="34" charset="-128"/>
              </a:rPr>
              <a:t>(essere presenti al nostro stato emozionale) → quando siamo presenti, siamo in grado di osservarci durante un episodio emozionale, possibilmente nel giro di pochi secondi: riconosciamo che siamo in preda dell'emozione e possiamo ponderare se la nostra reazione sia o meno giustificata. </a:t>
            </a:r>
            <a:r>
              <a:rPr lang="it-IT" altLang="it-IT" sz="1200" i="1" dirty="0">
                <a:latin typeface="Times New Roman" panose="02020603050405020304" pitchFamily="18" charset="0"/>
                <a:ea typeface="Arial Unicode MS" panose="020B0604020202020204" pitchFamily="34" charset="-128"/>
                <a:cs typeface="Arial Unicode MS" panose="020B0604020202020204" pitchFamily="34" charset="-128"/>
              </a:rPr>
              <a:t>Come possiamo svilupparla?</a:t>
            </a: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a:t>
            </a:r>
          </a:p>
          <a:p>
            <a:pPr lvl="1" algn="just">
              <a:lnSpc>
                <a:spcPct val="93000"/>
              </a:lnSpc>
              <a:spcAft>
                <a:spcPts val="272"/>
              </a:spcAft>
              <a:buSzPct val="75000"/>
              <a:buFont typeface="Symbol"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Ricorrendo alle </a:t>
            </a:r>
            <a:r>
              <a:rPr lang="it-IT" altLang="it-IT" sz="1200" u="sng" dirty="0">
                <a:latin typeface="Times New Roman" panose="02020603050405020304" pitchFamily="18" charset="0"/>
                <a:ea typeface="Arial Unicode MS" panose="020B0604020202020204" pitchFamily="34" charset="-128"/>
                <a:cs typeface="Arial Unicode MS" panose="020B0604020202020204" pitchFamily="34" charset="-128"/>
              </a:rPr>
              <a:t>conoscenze sulle cause di ciascuna emozione</a:t>
            </a: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 aumentando così la nostra consapevolezza dell'insorgere di un'emozione → per questo percorso risulta fondamentale identificare i nostri pulsanti sensibili personali e di fare i passi necessari per desensibilizzarli (cambiare ciò che innesca l'emozione)</a:t>
            </a:r>
          </a:p>
          <a:p>
            <a:pPr lvl="1" algn="just">
              <a:lnSpc>
                <a:spcPct val="93000"/>
              </a:lnSpc>
              <a:spcAft>
                <a:spcPts val="272"/>
              </a:spcAft>
              <a:buSzPct val="75000"/>
              <a:buFont typeface="Symbol"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Imparando a </a:t>
            </a:r>
            <a:r>
              <a:rPr lang="it-IT" altLang="it-IT" sz="1200" u="sng" dirty="0">
                <a:latin typeface="Times New Roman" panose="02020603050405020304" pitchFamily="18" charset="0"/>
                <a:ea typeface="Arial Unicode MS" panose="020B0604020202020204" pitchFamily="34" charset="-128"/>
                <a:cs typeface="Arial Unicode MS" panose="020B0604020202020204" pitchFamily="34" charset="-128"/>
              </a:rPr>
              <a:t>conoscere le sensazioni fisiche che contraddistinguono l'insorgenza delle emozioni</a:t>
            </a:r>
          </a:p>
          <a:p>
            <a:pPr lvl="1" algn="just">
              <a:lnSpc>
                <a:spcPct val="93000"/>
              </a:lnSpc>
              <a:spcAft>
                <a:spcPts val="272"/>
              </a:spcAft>
              <a:buSzPct val="75000"/>
              <a:buFont typeface="Symbol"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Imparando a </a:t>
            </a:r>
            <a:r>
              <a:rPr lang="it-IT" altLang="it-IT" sz="1200" b="1" dirty="0">
                <a:latin typeface="Times New Roman" panose="02020603050405020304" pitchFamily="18" charset="0"/>
                <a:ea typeface="Arial Unicode MS" panose="020B0604020202020204" pitchFamily="34" charset="-128"/>
                <a:cs typeface="Arial Unicode MS" panose="020B0604020202020204" pitchFamily="34" charset="-128"/>
              </a:rPr>
              <a:t>osservare meglio gli stati emozionali delle persone legate alla nostra reazione emotiva</a:t>
            </a: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 → se sappiamo come si sentono loro, e se ciò viene registrato dalla nostra mente conscia, possiamo usarlo per capire meglio ciò che noi stessi proviamo, quindi ad essere presenti al nostro stato</a:t>
            </a:r>
          </a:p>
          <a:p>
            <a:pPr algn="just" eaLnBrk="1">
              <a:lnSpc>
                <a:spcPct val="93000"/>
              </a:lnSpc>
              <a:spcAft>
                <a:spcPct val="0"/>
              </a:spcAft>
              <a:buSzPct val="45000"/>
              <a:buFont typeface="Wingdings" pitchFamily="2" charset="2"/>
              <a:buChar char=""/>
            </a:pPr>
            <a:r>
              <a:rPr lang="it-IT" altLang="it-IT" sz="1200" dirty="0">
                <a:latin typeface="Times New Roman" panose="02020603050405020304" pitchFamily="18" charset="0"/>
                <a:ea typeface="Arial Unicode MS" panose="020B0604020202020204" pitchFamily="34" charset="-128"/>
                <a:cs typeface="Arial Unicode MS" panose="020B0604020202020204" pitchFamily="34" charset="-128"/>
              </a:rPr>
              <a:t>Imparare ad essere presenti al nostro stato emozionale non è facile, ma è possibile e a furia di provarci ci si riuscirà sempre meglio</a:t>
            </a:r>
          </a:p>
        </p:txBody>
      </p:sp>
      <p:pic>
        <p:nvPicPr>
          <p:cNvPr id="2" name="Segnaposto contenuto 3">
            <a:extLst>
              <a:ext uri="{FF2B5EF4-FFF2-40B4-BE49-F238E27FC236}">
                <a16:creationId xmlns:a16="http://schemas.microsoft.com/office/drawing/2014/main" xmlns="" id="{E5F26F77-6606-814A-8930-2F1625626580}"/>
              </a:ext>
            </a:extLst>
          </p:cNvPr>
          <p:cNvPicPr>
            <a:picLocks noGrp="1" noChangeAspect="1"/>
          </p:cNvPicPr>
          <p:nvPr>
            <p:ph idx="1"/>
          </p:nvPr>
        </p:nvPicPr>
        <p:blipFill>
          <a:blip r:embed="rId3" cstate="print"/>
          <a:stretch>
            <a:fillRect/>
          </a:stretch>
        </p:blipFill>
        <p:spPr>
          <a:xfrm>
            <a:off x="634888" y="2858542"/>
            <a:ext cx="2977325" cy="1674746"/>
          </a:xfrm>
        </p:spPr>
      </p:pic>
    </p:spTree>
    <p:extLst>
      <p:ext uri="{BB962C8B-B14F-4D97-AF65-F5344CB8AC3E}">
        <p14:creationId xmlns:p14="http://schemas.microsoft.com/office/powerpoint/2010/main" xmlns="" val="10230461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CD000060-D06D-4A48-BD8E-978966CCA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740" y="727628"/>
            <a:ext cx="4025373"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xmlns="" id="{DE4E5113-B3D0-40F8-9F39-B2C2BF92A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983" y="886862"/>
            <a:ext cx="3790888" cy="5097085"/>
          </a:xfrm>
          <a:prstGeom prst="rect">
            <a:avLst/>
          </a:prstGeom>
          <a:noFill/>
          <a:ln w="6350" cap="sq" cmpd="sng" algn="ctr">
            <a:solidFill>
              <a:schemeClr val="tx1">
                <a:lumMod val="75000"/>
                <a:lumOff val="25000"/>
              </a:schemeClr>
            </a:solidFill>
            <a:prstDash val="solid"/>
            <a:miter lim="800000"/>
          </a:ln>
          <a:effectLst/>
        </p:spPr>
      </p:sp>
      <p:pic>
        <p:nvPicPr>
          <p:cNvPr id="6" name="Immagine 5">
            <a:extLst>
              <a:ext uri="{FF2B5EF4-FFF2-40B4-BE49-F238E27FC236}">
                <a16:creationId xmlns:a16="http://schemas.microsoft.com/office/drawing/2014/main" xmlns="" id="{A92AB7C4-8B97-CE4E-A7CC-38F2140AF43C}"/>
              </a:ext>
            </a:extLst>
          </p:cNvPr>
          <p:cNvPicPr>
            <a:picLocks noChangeAspect="1"/>
          </p:cNvPicPr>
          <p:nvPr/>
        </p:nvPicPr>
        <p:blipFill>
          <a:blip r:embed="rId2" cstate="print"/>
          <a:stretch>
            <a:fillRect/>
          </a:stretch>
        </p:blipFill>
        <p:spPr>
          <a:xfrm>
            <a:off x="903012" y="1779990"/>
            <a:ext cx="3310829" cy="3310829"/>
          </a:xfrm>
          <a:prstGeom prst="rect">
            <a:avLst/>
          </a:prstGeom>
        </p:spPr>
      </p:pic>
      <p:sp>
        <p:nvSpPr>
          <p:cNvPr id="9" name="Segnaposto contenuto 8">
            <a:extLst>
              <a:ext uri="{FF2B5EF4-FFF2-40B4-BE49-F238E27FC236}">
                <a16:creationId xmlns:a16="http://schemas.microsoft.com/office/drawing/2014/main" xmlns="" id="{FB84E21B-AAE4-D941-984A-F1AE66DD45E7}"/>
              </a:ext>
            </a:extLst>
          </p:cNvPr>
          <p:cNvSpPr>
            <a:spLocks noGrp="1"/>
          </p:cNvSpPr>
          <p:nvPr>
            <p:ph idx="1"/>
          </p:nvPr>
        </p:nvSpPr>
        <p:spPr>
          <a:xfrm>
            <a:off x="4892000" y="3694545"/>
            <a:ext cx="3760753" cy="2289402"/>
          </a:xfrm>
        </p:spPr>
        <p:txBody>
          <a:bodyPr>
            <a:normAutofit/>
          </a:bodyPr>
          <a:lstStyle/>
          <a:p>
            <a:pPr marL="0" indent="0" algn="just">
              <a:buNone/>
            </a:pPr>
            <a:r>
              <a:rPr lang="it-IT">
                <a:latin typeface="Verdana" panose="020B0604030504040204" pitchFamily="34" charset="0"/>
              </a:rPr>
              <a:t>Secondo Socrate scopo della filosofia era quello di aiutare l'uomo a venire in chiaro a se stesso, portarlo al riconoscimento dei suoi limiti e renderlo giusto, cioè solidale con gli altri.</a:t>
            </a:r>
            <a:endParaRPr lang="it-IT"/>
          </a:p>
        </p:txBody>
      </p:sp>
      <p:sp>
        <p:nvSpPr>
          <p:cNvPr id="8" name="CasellaDiTesto 7">
            <a:extLst>
              <a:ext uri="{FF2B5EF4-FFF2-40B4-BE49-F238E27FC236}">
                <a16:creationId xmlns:a16="http://schemas.microsoft.com/office/drawing/2014/main" xmlns="" id="{4515DBD6-E87B-CA46-AD72-4172CB081E33}"/>
              </a:ext>
            </a:extLst>
          </p:cNvPr>
          <p:cNvSpPr txBox="1"/>
          <p:nvPr/>
        </p:nvSpPr>
        <p:spPr>
          <a:xfrm>
            <a:off x="4224020" y="4069080"/>
            <a:ext cx="4569918" cy="369332"/>
          </a:xfrm>
          <a:prstGeom prst="rect">
            <a:avLst/>
          </a:prstGeom>
          <a:noFill/>
        </p:spPr>
        <p:txBody>
          <a:bodyPr wrap="square">
            <a:spAutoFit/>
          </a:bodyPr>
          <a:lstStyle/>
          <a:p>
            <a:endParaRPr lang="it-IT" dirty="0"/>
          </a:p>
        </p:txBody>
      </p:sp>
      <p:pic>
        <p:nvPicPr>
          <p:cNvPr id="3" name="Immagine 2">
            <a:extLst>
              <a:ext uri="{FF2B5EF4-FFF2-40B4-BE49-F238E27FC236}">
                <a16:creationId xmlns:a16="http://schemas.microsoft.com/office/drawing/2014/main" xmlns="" id="{93B6AB60-9C32-254C-9C36-A059A1AA9C87}"/>
              </a:ext>
            </a:extLst>
          </p:cNvPr>
          <p:cNvPicPr>
            <a:picLocks noChangeAspect="1"/>
          </p:cNvPicPr>
          <p:nvPr/>
        </p:nvPicPr>
        <p:blipFill>
          <a:blip r:embed="rId3" cstate="print"/>
          <a:stretch>
            <a:fillRect/>
          </a:stretch>
        </p:blipFill>
        <p:spPr>
          <a:xfrm>
            <a:off x="4837507" y="1649093"/>
            <a:ext cx="3760753" cy="1646720"/>
          </a:xfrm>
          <a:prstGeom prst="rect">
            <a:avLst/>
          </a:prstGeom>
        </p:spPr>
      </p:pic>
    </p:spTree>
    <p:extLst>
      <p:ext uri="{BB962C8B-B14F-4D97-AF65-F5344CB8AC3E}">
        <p14:creationId xmlns:p14="http://schemas.microsoft.com/office/powerpoint/2010/main" xmlns="" val="1412318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xmlns="" id="{7452AF18-D454-1543-9135-5E7753212EA2}"/>
              </a:ext>
            </a:extLst>
          </p:cNvPr>
          <p:cNvSpPr>
            <a:spLocks noGrp="1" noChangeArrowheads="1"/>
          </p:cNvSpPr>
          <p:nvPr>
            <p:ph type="title"/>
          </p:nvPr>
        </p:nvSpPr>
        <p:spPr>
          <a:xfrm>
            <a:off x="598807" y="448691"/>
            <a:ext cx="7885673" cy="752377"/>
          </a:xfrm>
        </p:spPr>
        <p:txBody>
          <a:bodyPr vert="horz" lIns="0" tIns="51293" rIns="0" bIns="0" rtlCol="0" anchor="ctr">
            <a:normAutofit/>
          </a:bodyPr>
          <a:lstStyle/>
          <a:p>
            <a:pPr algn="ctr">
              <a:lnSpc>
                <a:spcPct val="83000"/>
              </a:lnSpc>
              <a:tabLst>
                <a:tab pos="0" algn="l"/>
                <a:tab pos="335711" algn="l"/>
                <a:tab pos="672614" algn="l"/>
                <a:tab pos="1009515" algn="l"/>
                <a:tab pos="1346418" algn="l"/>
                <a:tab pos="1683319" algn="l"/>
                <a:tab pos="2020222" algn="l"/>
                <a:tab pos="2357123" algn="l"/>
                <a:tab pos="2694025" algn="l"/>
                <a:tab pos="3030927" algn="l"/>
                <a:tab pos="3367829" algn="l"/>
                <a:tab pos="3704731" algn="l"/>
                <a:tab pos="4041633" algn="l"/>
                <a:tab pos="4378535" algn="l"/>
                <a:tab pos="4715437" algn="l"/>
                <a:tab pos="5052339" algn="l"/>
                <a:tab pos="5389241" algn="l"/>
                <a:tab pos="5726143" algn="l"/>
                <a:tab pos="6063045" algn="l"/>
                <a:tab pos="6399947" algn="l"/>
                <a:tab pos="6736849" algn="l"/>
                <a:tab pos="7057084" algn="l"/>
                <a:tab pos="7599937" algn="l"/>
              </a:tabLst>
            </a:pPr>
            <a:r>
              <a:rPr lang="it-IT" altLang="it-IT" sz="2400">
                <a:latin typeface="Times New Roman" panose="02020603050405020304" pitchFamily="18" charset="0"/>
              </a:rPr>
              <a:t>COME MODERARE IL COMPORTAMENTO EMOZIONALE</a:t>
            </a:r>
          </a:p>
        </p:txBody>
      </p:sp>
      <p:sp>
        <p:nvSpPr>
          <p:cNvPr id="17410" name="Text Box 2">
            <a:extLst>
              <a:ext uri="{FF2B5EF4-FFF2-40B4-BE49-F238E27FC236}">
                <a16:creationId xmlns:a16="http://schemas.microsoft.com/office/drawing/2014/main" xmlns="" id="{2512B421-D8CD-C447-A748-E80077018427}"/>
              </a:ext>
            </a:extLst>
          </p:cNvPr>
          <p:cNvSpPr txBox="1">
            <a:spLocks noChangeArrowheads="1"/>
          </p:cNvSpPr>
          <p:nvPr/>
        </p:nvSpPr>
        <p:spPr bwMode="auto">
          <a:xfrm>
            <a:off x="988934" y="1442170"/>
            <a:ext cx="7495546" cy="25857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7491" tIns="45624" rIns="67491" bIns="33746"/>
          <a:lstStyle>
            <a:lvl1pPr marL="431800" indent="-322263">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 pos="10134600" algn="l"/>
                <a:tab pos="10858500" algn="l"/>
                <a:tab pos="11582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nSpc>
                <a:spcPct val="93000"/>
              </a:lnSpc>
              <a:spcAft>
                <a:spcPts val="637"/>
              </a:spcAft>
              <a:buSzPct val="100000"/>
              <a:defRPr/>
            </a:pPr>
            <a:r>
              <a:rPr lang="it-IT" altLang="it-IT" sz="1350" dirty="0">
                <a:latin typeface="Times New Roman" panose="02020603050405020304" pitchFamily="18" charset="0"/>
              </a:rPr>
              <a:t>Una volta acquisita la </a:t>
            </a:r>
            <a:r>
              <a:rPr lang="it-IT" altLang="it-IT" sz="1350" i="1" dirty="0">
                <a:latin typeface="Times New Roman" panose="02020603050405020304" pitchFamily="18" charset="0"/>
              </a:rPr>
              <a:t>presenza mentale</a:t>
            </a:r>
            <a:r>
              <a:rPr lang="it-IT" altLang="it-IT" sz="1350" dirty="0">
                <a:latin typeface="Times New Roman" panose="02020603050405020304" pitchFamily="18" charset="0"/>
              </a:rPr>
              <a:t> è possibile moderare ulteriormente il nostro comportamento emozionale attraverso due tecniche:</a:t>
            </a:r>
          </a:p>
          <a:p>
            <a:pPr marL="322617" indent="-242855">
              <a:lnSpc>
                <a:spcPct val="93000"/>
              </a:lnSpc>
              <a:spcAft>
                <a:spcPts val="637"/>
              </a:spcAft>
              <a:buClr>
                <a:srgbClr val="000000"/>
              </a:buClr>
              <a:buSzPct val="45000"/>
              <a:buFont typeface="Wingdings" pitchFamily="2" charset="2"/>
              <a:buChar char=""/>
              <a:defRPr/>
            </a:pPr>
            <a:r>
              <a:rPr lang="it-IT" altLang="it-IT" sz="1350" b="1" i="1" dirty="0">
                <a:latin typeface="Times New Roman" panose="02020603050405020304" pitchFamily="18" charset="0"/>
              </a:rPr>
              <a:t>Reinterpretare ciò che sta accadendo</a:t>
            </a:r>
            <a:r>
              <a:rPr lang="it-IT" altLang="it-IT" sz="1350" dirty="0">
                <a:latin typeface="Times New Roman" panose="02020603050405020304" pitchFamily="18" charset="0"/>
              </a:rPr>
              <a:t> → se ci riusciamo i comportamenti emozionali in corso si interromperanno rapidamente, potrà subentrare un'altra emozione più appropriata o, se già la nostra reazione iniziale era appropriata, essa sarà confermata. Diventa molto meno difficile una volta che il periodo di refrattarietà è terminato</a:t>
            </a:r>
          </a:p>
          <a:p>
            <a:pPr marL="322617" indent="-242855">
              <a:lnSpc>
                <a:spcPct val="93000"/>
              </a:lnSpc>
              <a:buClr>
                <a:srgbClr val="000000"/>
              </a:buClr>
              <a:buSzPct val="45000"/>
              <a:buFont typeface="Wingdings" pitchFamily="2" charset="2"/>
              <a:buChar char=""/>
              <a:defRPr/>
            </a:pPr>
            <a:r>
              <a:rPr lang="it-IT" altLang="it-IT" sz="1350" b="1" i="1" dirty="0">
                <a:latin typeface="Times New Roman" panose="02020603050405020304" pitchFamily="18" charset="0"/>
              </a:rPr>
              <a:t>Interrompere le nostre azioni</a:t>
            </a:r>
            <a:r>
              <a:rPr lang="it-IT" altLang="it-IT" sz="1350" dirty="0">
                <a:latin typeface="Times New Roman" panose="02020603050405020304" pitchFamily="18" charset="0"/>
              </a:rPr>
              <a:t> → se non riusciamo a reinterpretare l'evento in corso, e siamo ancora convinti che ciò che proviamo sia giustificato, possiamo fermarci, smettere di parlare per qualche secondo, o quantomeno non dare ai nostri sentimenti totale carta bianca. Possiamo ridurre i segnali del viso e della voce, opporre resistenza a ogni impulso ad agire, e censurare quanto stiamo per dire</a:t>
            </a:r>
          </a:p>
        </p:txBody>
      </p:sp>
      <p:pic>
        <p:nvPicPr>
          <p:cNvPr id="52228" name="Picture 3">
            <a:extLst>
              <a:ext uri="{FF2B5EF4-FFF2-40B4-BE49-F238E27FC236}">
                <a16:creationId xmlns:a16="http://schemas.microsoft.com/office/drawing/2014/main" xmlns="" id="{92A93E2A-6FA2-C940-B2C8-9CE2C6D87F7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0647" y="4414709"/>
            <a:ext cx="3510996" cy="199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2229" name="Picture 4">
            <a:extLst>
              <a:ext uri="{FF2B5EF4-FFF2-40B4-BE49-F238E27FC236}">
                <a16:creationId xmlns:a16="http://schemas.microsoft.com/office/drawing/2014/main" xmlns="" id="{2D0D6ADF-46F1-2149-A80A-B087C596954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6707" y="4560446"/>
            <a:ext cx="3825171" cy="1706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08664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89263"/>
            <a:ext cx="9144000" cy="881477"/>
          </a:xfrm>
        </p:spPr>
        <p:txBody>
          <a:bodyPr>
            <a:normAutofit/>
          </a:bodyPr>
          <a:lstStyle/>
          <a:p>
            <a:pPr algn="ctr"/>
            <a:r>
              <a:rPr lang="it-IT" b="1" dirty="0"/>
              <a:t>3- MOTIVAZIONE DI SE STESSI</a:t>
            </a:r>
          </a:p>
        </p:txBody>
      </p:sp>
      <p:sp>
        <p:nvSpPr>
          <p:cNvPr id="3" name="Segnaposto contenuto 2"/>
          <p:cNvSpPr>
            <a:spLocks noGrp="1"/>
          </p:cNvSpPr>
          <p:nvPr>
            <p:ph idx="1"/>
          </p:nvPr>
        </p:nvSpPr>
        <p:spPr>
          <a:xfrm>
            <a:off x="423680" y="1780082"/>
            <a:ext cx="8296640" cy="4227090"/>
          </a:xfrm>
        </p:spPr>
        <p:txBody>
          <a:bodyPr>
            <a:normAutofit fontScale="77500" lnSpcReduction="20000"/>
          </a:bodyPr>
          <a:lstStyle/>
          <a:p>
            <a:pPr algn="ctr">
              <a:buNone/>
            </a:pPr>
            <a:r>
              <a:rPr lang="it-IT" dirty="0"/>
              <a:t>Essere ottimisti ed avere la capacità di sperare offrono possibilità in più e permettono di raggiungere obbiettivi più ambiziosi</a:t>
            </a:r>
          </a:p>
          <a:p>
            <a:pPr algn="ctr">
              <a:buNone/>
            </a:pPr>
            <a:endParaRPr lang="it-IT" dirty="0"/>
          </a:p>
          <a:p>
            <a:pPr algn="ctr">
              <a:buNone/>
            </a:pPr>
            <a:r>
              <a:rPr lang="it-IT" dirty="0"/>
              <a:t>La memoria di lavoro ( capacità di tenere a mente tutte le informazioni rilevanti per portare a termine ciò a cui ci stiamo dedicando) è fortemente compromessa dai turbamenti emotivi forti.</a:t>
            </a:r>
          </a:p>
          <a:p>
            <a:pPr algn="ctr">
              <a:buNone/>
            </a:pPr>
            <a:endParaRPr lang="it-IT" dirty="0"/>
          </a:p>
          <a:p>
            <a:pPr algn="ctr">
              <a:buNone/>
            </a:pPr>
            <a:r>
              <a:rPr lang="it-IT" dirty="0"/>
              <a:t>Speranza e Ottimismo sono la chiave del successo lavorativo e scolastico (sono alla base della </a:t>
            </a:r>
            <a:r>
              <a:rPr lang="it-IT" dirty="0" err="1"/>
              <a:t>Self-efficacy</a:t>
            </a:r>
            <a:r>
              <a:rPr lang="it-IT" dirty="0"/>
              <a:t> – la </a:t>
            </a:r>
            <a:r>
              <a:rPr lang="it-IT" dirty="0" err="1"/>
              <a:t>convizione</a:t>
            </a:r>
            <a:r>
              <a:rPr lang="it-IT" dirty="0"/>
              <a:t> di esercitare un controllo sugli eventi della propria vita)</a:t>
            </a:r>
          </a:p>
          <a:p>
            <a:pPr algn="ctr">
              <a:buNone/>
            </a:pPr>
            <a:r>
              <a:rPr lang="it-IT" dirty="0"/>
              <a:t>Il flusso rappresenta il massimo livello di controllo sulle proprie emozioni, che vengono poste al servizio delle prestazioni e dell’apprendimento. (per entrare nel flusso – stato di profonda concentrazione; - impegno in un’attività nella quale si è abili e che richiede un leggero sforzo)</a:t>
            </a:r>
          </a:p>
          <a:p>
            <a:pPr algn="ctr">
              <a:buNone/>
            </a:pPr>
            <a:endParaRPr lang="it-IT" dirty="0"/>
          </a:p>
          <a:p>
            <a:pPr algn="ctr">
              <a:buNone/>
            </a:pPr>
            <a:r>
              <a:rPr lang="it-IT" sz="2900" b="1" u="sng" dirty="0"/>
              <a:t>Quando sfuggono al controllo, le emozioni possono rendere stupidi individui intelligenti </a:t>
            </a:r>
          </a:p>
          <a:p>
            <a:pPr algn="r">
              <a:buNone/>
            </a:pPr>
            <a:r>
              <a:rPr lang="it-IT" sz="2000" dirty="0"/>
              <a:t>Daniel </a:t>
            </a:r>
            <a:r>
              <a:rPr lang="it-IT" sz="2000" dirty="0" err="1"/>
              <a:t>Goleman</a:t>
            </a:r>
            <a:endParaRPr lang="it-IT" sz="2000" dirty="0"/>
          </a:p>
          <a:p>
            <a:pPr algn="ctr">
              <a:buNone/>
            </a:pPr>
            <a:endParaRPr lang="it-IT" dirty="0"/>
          </a:p>
        </p:txBody>
      </p:sp>
    </p:spTree>
    <p:extLst>
      <p:ext uri="{BB962C8B-B14F-4D97-AF65-F5344CB8AC3E}">
        <p14:creationId xmlns:p14="http://schemas.microsoft.com/office/powerpoint/2010/main" xmlns="" val="3163209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222" y="1153051"/>
            <a:ext cx="8891105" cy="1325563"/>
          </a:xfrm>
        </p:spPr>
        <p:txBody>
          <a:bodyPr>
            <a:normAutofit fontScale="90000"/>
          </a:bodyPr>
          <a:lstStyle/>
          <a:p>
            <a:pPr algn="ctr"/>
            <a:r>
              <a:rPr lang="it-IT" b="1" dirty="0"/>
              <a:t>4 - RICONOSCIMENTO DELLE EMOZIONI ALTRUI</a:t>
            </a:r>
            <a:br>
              <a:rPr lang="it-IT" b="1" dirty="0"/>
            </a:br>
            <a:endParaRPr lang="it-IT" b="1" dirty="0"/>
          </a:p>
        </p:txBody>
      </p:sp>
      <p:sp>
        <p:nvSpPr>
          <p:cNvPr id="3" name="Segnaposto contenuto 2"/>
          <p:cNvSpPr>
            <a:spLocks noGrp="1"/>
          </p:cNvSpPr>
          <p:nvPr>
            <p:ph idx="1"/>
          </p:nvPr>
        </p:nvSpPr>
        <p:spPr>
          <a:xfrm>
            <a:off x="628650" y="2269343"/>
            <a:ext cx="7886700" cy="3907619"/>
          </a:xfrm>
        </p:spPr>
        <p:txBody>
          <a:bodyPr>
            <a:normAutofit/>
          </a:bodyPr>
          <a:lstStyle/>
          <a:p>
            <a:pPr algn="ctr"/>
            <a:r>
              <a:rPr lang="it-IT" sz="2000" dirty="0"/>
              <a:t>L’empatia è la capacità di mettersi nei pani degli altri e leggere i loro sentimenti</a:t>
            </a:r>
          </a:p>
          <a:p>
            <a:pPr algn="ctr"/>
            <a:r>
              <a:rPr lang="it-IT" sz="2000" dirty="0"/>
              <a:t>L’empatia si basa sulla capacità di cogliere ed interpretare la comunicazione non verbale </a:t>
            </a:r>
          </a:p>
        </p:txBody>
      </p:sp>
      <p:pic>
        <p:nvPicPr>
          <p:cNvPr id="5" name="Immagine 4"/>
          <p:cNvPicPr>
            <a:picLocks noChangeAspect="1"/>
          </p:cNvPicPr>
          <p:nvPr/>
        </p:nvPicPr>
        <p:blipFill>
          <a:blip r:embed="rId2" cstate="print"/>
          <a:stretch>
            <a:fillRect/>
          </a:stretch>
        </p:blipFill>
        <p:spPr>
          <a:xfrm>
            <a:off x="596266" y="3836669"/>
            <a:ext cx="3481307" cy="2524125"/>
          </a:xfrm>
          <a:prstGeom prst="rect">
            <a:avLst/>
          </a:prstGeom>
        </p:spPr>
      </p:pic>
      <p:pic>
        <p:nvPicPr>
          <p:cNvPr id="6" name="Immagine 5"/>
          <p:cNvPicPr>
            <a:picLocks noChangeAspect="1"/>
          </p:cNvPicPr>
          <p:nvPr/>
        </p:nvPicPr>
        <p:blipFill>
          <a:blip r:embed="rId3" cstate="print"/>
          <a:stretch>
            <a:fillRect/>
          </a:stretch>
        </p:blipFill>
        <p:spPr>
          <a:xfrm>
            <a:off x="4262514" y="3826465"/>
            <a:ext cx="4106152" cy="2534329"/>
          </a:xfrm>
          <a:prstGeom prst="rect">
            <a:avLst/>
          </a:prstGeom>
        </p:spPr>
      </p:pic>
    </p:spTree>
    <p:extLst>
      <p:ext uri="{BB962C8B-B14F-4D97-AF65-F5344CB8AC3E}">
        <p14:creationId xmlns:p14="http://schemas.microsoft.com/office/powerpoint/2010/main" xmlns="" val="1691298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9331" y="385942"/>
            <a:ext cx="7886700" cy="2628992"/>
          </a:xfrm>
        </p:spPr>
        <p:txBody>
          <a:bodyPr>
            <a:normAutofit/>
          </a:bodyPr>
          <a:lstStyle/>
          <a:p>
            <a:pPr algn="ctr"/>
            <a:r>
              <a:rPr lang="it-IT" dirty="0"/>
              <a:t>Stadio operatorio concreto </a:t>
            </a:r>
            <a:r>
              <a:rPr lang="it-IT" dirty="0" err="1"/>
              <a:t>Piaget</a:t>
            </a:r>
            <a:r>
              <a:rPr lang="it-IT" dirty="0"/>
              <a:t> (6-12 anni)</a:t>
            </a:r>
          </a:p>
        </p:txBody>
      </p:sp>
      <p:sp>
        <p:nvSpPr>
          <p:cNvPr id="3" name="Segnaposto contenuto 2"/>
          <p:cNvSpPr>
            <a:spLocks noGrp="1"/>
          </p:cNvSpPr>
          <p:nvPr>
            <p:ph idx="1"/>
          </p:nvPr>
        </p:nvSpPr>
        <p:spPr>
          <a:xfrm>
            <a:off x="628650" y="2529589"/>
            <a:ext cx="7886700" cy="3439173"/>
          </a:xfrm>
        </p:spPr>
        <p:txBody>
          <a:bodyPr>
            <a:normAutofit/>
          </a:bodyPr>
          <a:lstStyle/>
          <a:p>
            <a:pPr algn="ctr"/>
            <a:r>
              <a:rPr lang="it-IT" sz="2000" dirty="0"/>
              <a:t>Capacità di decentrarsi dal proprio punto di vista</a:t>
            </a:r>
          </a:p>
          <a:p>
            <a:pPr algn="ctr"/>
            <a:r>
              <a:rPr lang="it-IT" sz="2000" dirty="0"/>
              <a:t>Si acquisisce la coordinazione dei diversi punti di vista tra di loro</a:t>
            </a:r>
          </a:p>
        </p:txBody>
      </p:sp>
      <p:pic>
        <p:nvPicPr>
          <p:cNvPr id="62466" name="Picture 2" descr="Risultati immagini per stadio operatorio piaget esperimento della montagna"/>
          <p:cNvPicPr>
            <a:picLocks noChangeAspect="1" noChangeArrowheads="1"/>
          </p:cNvPicPr>
          <p:nvPr/>
        </p:nvPicPr>
        <p:blipFill>
          <a:blip r:embed="rId2" cstate="print"/>
          <a:srcRect/>
          <a:stretch>
            <a:fillRect/>
          </a:stretch>
        </p:blipFill>
        <p:spPr bwMode="auto">
          <a:xfrm>
            <a:off x="4335287" y="3744158"/>
            <a:ext cx="4578420" cy="2575362"/>
          </a:xfrm>
          <a:prstGeom prst="rect">
            <a:avLst/>
          </a:prstGeom>
          <a:noFill/>
        </p:spPr>
      </p:pic>
      <p:pic>
        <p:nvPicPr>
          <p:cNvPr id="62468" name="Picture 4" descr="Risultati immagini per stadio operatorio piaget esperimento della montagna"/>
          <p:cNvPicPr>
            <a:picLocks noChangeAspect="1" noChangeArrowheads="1"/>
          </p:cNvPicPr>
          <p:nvPr/>
        </p:nvPicPr>
        <p:blipFill>
          <a:blip r:embed="rId3" cstate="print"/>
          <a:srcRect/>
          <a:stretch>
            <a:fillRect/>
          </a:stretch>
        </p:blipFill>
        <p:spPr bwMode="auto">
          <a:xfrm>
            <a:off x="276733" y="3697922"/>
            <a:ext cx="4012410" cy="2641918"/>
          </a:xfrm>
          <a:prstGeom prst="rect">
            <a:avLst/>
          </a:prstGeom>
          <a:noFill/>
        </p:spPr>
      </p:pic>
    </p:spTree>
    <p:extLst>
      <p:ext uri="{BB962C8B-B14F-4D97-AF65-F5344CB8AC3E}">
        <p14:creationId xmlns:p14="http://schemas.microsoft.com/office/powerpoint/2010/main" xmlns="" val="3677610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7587" y="520619"/>
            <a:ext cx="7895445" cy="1492132"/>
          </a:xfrm>
        </p:spPr>
        <p:txBody>
          <a:bodyPr>
            <a:normAutofit fontScale="90000"/>
          </a:bodyPr>
          <a:lstStyle/>
          <a:p>
            <a:pPr algn="ctr"/>
            <a:r>
              <a:rPr lang="it-IT" b="1" dirty="0"/>
              <a:t>5 - GESTIONE DELLE RELAZIONI – saper controllare le emozioni altrui</a:t>
            </a:r>
            <a:br>
              <a:rPr lang="it-IT" b="1" dirty="0"/>
            </a:br>
            <a:endParaRPr lang="it-IT" b="1" dirty="0"/>
          </a:p>
        </p:txBody>
      </p:sp>
      <p:sp>
        <p:nvSpPr>
          <p:cNvPr id="3" name="Segnaposto contenuto 2"/>
          <p:cNvSpPr>
            <a:spLocks noGrp="1"/>
          </p:cNvSpPr>
          <p:nvPr>
            <p:ph idx="1"/>
          </p:nvPr>
        </p:nvSpPr>
        <p:spPr>
          <a:xfrm>
            <a:off x="156148" y="4132706"/>
            <a:ext cx="8869180" cy="2714884"/>
          </a:xfrm>
        </p:spPr>
        <p:txBody>
          <a:bodyPr>
            <a:normAutofit/>
          </a:bodyPr>
          <a:lstStyle/>
          <a:p>
            <a:pPr algn="ctr"/>
            <a:r>
              <a:rPr lang="it-IT" sz="1600" dirty="0"/>
              <a:t>L’aver successo in ambito relazionale (saper controllare le emozioni altrui) richiede la maturità di altre due capacità emozionali: l’autocontrollo e l’empatia.</a:t>
            </a:r>
          </a:p>
          <a:p>
            <a:pPr algn="ctr"/>
            <a:r>
              <a:rPr lang="it-IT" sz="1600" dirty="0"/>
              <a:t>Una delle competenza sociali fondamentali è la capacità di esprimere i propri sentimenti. Le norme di espressione indicano il consenso sociale che stabilisce quali sentimenti possono essere manifestati </a:t>
            </a:r>
          </a:p>
          <a:p>
            <a:pPr algn="ctr">
              <a:buNone/>
            </a:pPr>
            <a:r>
              <a:rPr lang="it-IT" sz="1600" dirty="0"/>
              <a:t>es. – minimizzare l’esibizione dell’espressione (cultura giapponese)</a:t>
            </a:r>
          </a:p>
          <a:p>
            <a:pPr algn="ctr">
              <a:buFontTx/>
              <a:buChar char="-"/>
            </a:pPr>
            <a:r>
              <a:rPr lang="it-IT" sz="1600" dirty="0"/>
              <a:t>Esagerare amplificando l’espressione dell’emozione (sud)</a:t>
            </a:r>
          </a:p>
          <a:p>
            <a:pPr algn="ctr">
              <a:buFontTx/>
              <a:buChar char="-"/>
            </a:pPr>
            <a:r>
              <a:rPr lang="it-IT" sz="1600" dirty="0"/>
              <a:t>sostituire un sentimento con un altro (culture asiatiche)</a:t>
            </a:r>
          </a:p>
        </p:txBody>
      </p:sp>
      <p:pic>
        <p:nvPicPr>
          <p:cNvPr id="57346" name="Picture 2" descr="Risultati immagini per intelligenza emotiva"/>
          <p:cNvPicPr>
            <a:picLocks noChangeAspect="1" noChangeArrowheads="1"/>
          </p:cNvPicPr>
          <p:nvPr/>
        </p:nvPicPr>
        <p:blipFill>
          <a:blip r:embed="rId2" cstate="print"/>
          <a:srcRect/>
          <a:stretch>
            <a:fillRect/>
          </a:stretch>
        </p:blipFill>
        <p:spPr bwMode="auto">
          <a:xfrm>
            <a:off x="2411562" y="1519837"/>
            <a:ext cx="4490161" cy="2525716"/>
          </a:xfrm>
          <a:prstGeom prst="rect">
            <a:avLst/>
          </a:prstGeom>
          <a:noFill/>
        </p:spPr>
      </p:pic>
    </p:spTree>
    <p:extLst>
      <p:ext uri="{BB962C8B-B14F-4D97-AF65-F5344CB8AC3E}">
        <p14:creationId xmlns:p14="http://schemas.microsoft.com/office/powerpoint/2010/main" xmlns="" val="2637729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094B13F5-D0B3-0A46-A09C-1EE0D7F8EE29}"/>
              </a:ext>
            </a:extLst>
          </p:cNvPr>
          <p:cNvPicPr>
            <a:picLocks noChangeAspect="1"/>
          </p:cNvPicPr>
          <p:nvPr/>
        </p:nvPicPr>
        <p:blipFill rotWithShape="1">
          <a:blip r:embed="rId2" cstate="print"/>
          <a:srcRect l="15183" r="7659"/>
          <a:stretch/>
        </p:blipFill>
        <p:spPr>
          <a:xfrm>
            <a:off x="5955101" y="687059"/>
            <a:ext cx="2702202" cy="5330259"/>
          </a:xfrm>
          <a:prstGeom prst="rect">
            <a:avLst/>
          </a:prstGeom>
          <a:effectLst/>
        </p:spPr>
      </p:pic>
      <p:sp>
        <p:nvSpPr>
          <p:cNvPr id="2" name="Titolo 1">
            <a:extLst>
              <a:ext uri="{FF2B5EF4-FFF2-40B4-BE49-F238E27FC236}">
                <a16:creationId xmlns:a16="http://schemas.microsoft.com/office/drawing/2014/main" xmlns="" id="{3ECAD40A-CC3D-7F41-957D-C839C2EE1D9E}"/>
              </a:ext>
            </a:extLst>
          </p:cNvPr>
          <p:cNvSpPr>
            <a:spLocks noGrp="1"/>
          </p:cNvSpPr>
          <p:nvPr>
            <p:ph type="title"/>
          </p:nvPr>
        </p:nvSpPr>
        <p:spPr>
          <a:xfrm>
            <a:off x="632433" y="2383852"/>
            <a:ext cx="4939869" cy="1655164"/>
          </a:xfrm>
        </p:spPr>
        <p:txBody>
          <a:bodyPr>
            <a:normAutofit/>
          </a:bodyPr>
          <a:lstStyle/>
          <a:p>
            <a:r>
              <a:rPr lang="it-IT" b="1" dirty="0"/>
              <a:t>Saper controllare le emozioni altrui</a:t>
            </a:r>
          </a:p>
        </p:txBody>
      </p:sp>
      <p:sp>
        <p:nvSpPr>
          <p:cNvPr id="3" name="Segnaposto contenuto 2">
            <a:extLst>
              <a:ext uri="{FF2B5EF4-FFF2-40B4-BE49-F238E27FC236}">
                <a16:creationId xmlns:a16="http://schemas.microsoft.com/office/drawing/2014/main" xmlns="" id="{76A1A4DA-63B1-344B-B763-278D632F6AC2}"/>
              </a:ext>
            </a:extLst>
          </p:cNvPr>
          <p:cNvSpPr>
            <a:spLocks noGrp="1"/>
          </p:cNvSpPr>
          <p:nvPr>
            <p:ph idx="1"/>
          </p:nvPr>
        </p:nvSpPr>
        <p:spPr>
          <a:xfrm>
            <a:off x="486697" y="4039016"/>
            <a:ext cx="4939867" cy="2184803"/>
          </a:xfrm>
        </p:spPr>
        <p:txBody>
          <a:bodyPr>
            <a:normAutofit/>
          </a:bodyPr>
          <a:lstStyle/>
          <a:p>
            <a:r>
              <a:rPr lang="it-IT" sz="2100" dirty="0"/>
              <a:t>Riconoscere ed accettare le emozioni alle basi dell’empatia </a:t>
            </a:r>
          </a:p>
        </p:txBody>
      </p:sp>
    </p:spTree>
    <p:extLst>
      <p:ext uri="{BB962C8B-B14F-4D97-AF65-F5344CB8AC3E}">
        <p14:creationId xmlns:p14="http://schemas.microsoft.com/office/powerpoint/2010/main" xmlns="" val="4097163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E4EBEE94-C788-3942-B356-7EE1B678EA40}"/>
              </a:ext>
            </a:extLst>
          </p:cNvPr>
          <p:cNvPicPr>
            <a:picLocks noChangeAspect="1"/>
          </p:cNvPicPr>
          <p:nvPr/>
        </p:nvPicPr>
        <p:blipFill rotWithShape="1">
          <a:blip r:embed="rId2" cstate="print"/>
          <a:srcRect l="10702" r="22588"/>
          <a:stretch/>
        </p:blipFill>
        <p:spPr>
          <a:xfrm>
            <a:off x="1085912" y="1098550"/>
            <a:ext cx="2584052" cy="2178878"/>
          </a:xfrm>
          <a:prstGeom prst="rect">
            <a:avLst/>
          </a:prstGeom>
        </p:spPr>
      </p:pic>
      <p:pic>
        <p:nvPicPr>
          <p:cNvPr id="7" name="Immagine 6">
            <a:extLst>
              <a:ext uri="{FF2B5EF4-FFF2-40B4-BE49-F238E27FC236}">
                <a16:creationId xmlns:a16="http://schemas.microsoft.com/office/drawing/2014/main" xmlns="" id="{257D96B4-A53F-A844-BD43-9617E80C6843}"/>
              </a:ext>
            </a:extLst>
          </p:cNvPr>
          <p:cNvPicPr>
            <a:picLocks noChangeAspect="1"/>
          </p:cNvPicPr>
          <p:nvPr/>
        </p:nvPicPr>
        <p:blipFill rotWithShape="1">
          <a:blip r:embed="rId3" cstate="print"/>
          <a:srcRect l="27013" r="8057" b="2"/>
          <a:stretch/>
        </p:blipFill>
        <p:spPr>
          <a:xfrm>
            <a:off x="1150220" y="3580572"/>
            <a:ext cx="2455435" cy="2070420"/>
          </a:xfrm>
          <a:prstGeom prst="rect">
            <a:avLst/>
          </a:prstGeom>
        </p:spPr>
      </p:pic>
      <p:pic>
        <p:nvPicPr>
          <p:cNvPr id="6" name="Immagine 5">
            <a:extLst>
              <a:ext uri="{FF2B5EF4-FFF2-40B4-BE49-F238E27FC236}">
                <a16:creationId xmlns:a16="http://schemas.microsoft.com/office/drawing/2014/main" xmlns="" id="{C3D8B64D-80B4-2745-8DF2-BCE7C8B63626}"/>
              </a:ext>
            </a:extLst>
          </p:cNvPr>
          <p:cNvPicPr>
            <a:picLocks noChangeAspect="1"/>
          </p:cNvPicPr>
          <p:nvPr/>
        </p:nvPicPr>
        <p:blipFill rotWithShape="1">
          <a:blip r:embed="rId4" cstate="print"/>
          <a:srcRect t="2029" b="20217"/>
          <a:stretch/>
        </p:blipFill>
        <p:spPr>
          <a:xfrm>
            <a:off x="4731026" y="1659517"/>
            <a:ext cx="4070073" cy="3430509"/>
          </a:xfrm>
          <a:prstGeom prst="rect">
            <a:avLst/>
          </a:prstGeom>
        </p:spPr>
      </p:pic>
    </p:spTree>
    <p:extLst>
      <p:ext uri="{BB962C8B-B14F-4D97-AF65-F5344CB8AC3E}">
        <p14:creationId xmlns:p14="http://schemas.microsoft.com/office/powerpoint/2010/main" xmlns="" val="673919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75EF793-DCA0-9848-81D1-B6D694020A8A}"/>
              </a:ext>
            </a:extLst>
          </p:cNvPr>
          <p:cNvSpPr>
            <a:spLocks noGrp="1"/>
          </p:cNvSpPr>
          <p:nvPr>
            <p:ph type="title"/>
          </p:nvPr>
        </p:nvSpPr>
        <p:spPr>
          <a:xfrm>
            <a:off x="731520" y="319887"/>
            <a:ext cx="7680960" cy="1371600"/>
          </a:xfrm>
        </p:spPr>
        <p:txBody>
          <a:bodyPr/>
          <a:lstStyle/>
          <a:p>
            <a:pPr algn="ctr"/>
            <a:r>
              <a:rPr lang="it-IT" dirty="0"/>
              <a:t>Il cervello vuole silenzio</a:t>
            </a:r>
          </a:p>
        </p:txBody>
      </p:sp>
      <p:pic>
        <p:nvPicPr>
          <p:cNvPr id="5" name="Immagine 11">
            <a:extLst>
              <a:ext uri="{FF2B5EF4-FFF2-40B4-BE49-F238E27FC236}">
                <a16:creationId xmlns:a16="http://schemas.microsoft.com/office/drawing/2014/main" xmlns="" id="{DB178C38-8616-3A45-BD85-28D48ACA4E52}"/>
              </a:ext>
            </a:extLst>
          </p:cNvPr>
          <p:cNvPicPr>
            <a:picLocks noGrp="1" noChangeAspect="1"/>
          </p:cNvPicPr>
          <p:nvPr>
            <p:ph idx="1"/>
          </p:nvPr>
        </p:nvPicPr>
        <p:blipFill>
          <a:blip r:embed="rId2" cstate="print"/>
          <a:stretch>
            <a:fillRect/>
          </a:stretch>
        </p:blipFill>
        <p:spPr>
          <a:xfrm>
            <a:off x="1389088" y="1519775"/>
            <a:ext cx="2369369" cy="4235982"/>
          </a:xfrm>
          <a:prstGeom prst="rect">
            <a:avLst/>
          </a:prstGeom>
        </p:spPr>
      </p:pic>
      <p:pic>
        <p:nvPicPr>
          <p:cNvPr id="7" name="Immagine 8">
            <a:extLst>
              <a:ext uri="{FF2B5EF4-FFF2-40B4-BE49-F238E27FC236}">
                <a16:creationId xmlns:a16="http://schemas.microsoft.com/office/drawing/2014/main" xmlns="" id="{8B052307-2F57-244E-B792-FDA58409DAE9}"/>
              </a:ext>
            </a:extLst>
          </p:cNvPr>
          <p:cNvPicPr>
            <a:picLocks noChangeAspect="1"/>
          </p:cNvPicPr>
          <p:nvPr/>
        </p:nvPicPr>
        <p:blipFill>
          <a:blip r:embed="rId3" cstate="print"/>
          <a:stretch>
            <a:fillRect/>
          </a:stretch>
        </p:blipFill>
        <p:spPr>
          <a:xfrm>
            <a:off x="4194507" y="1519776"/>
            <a:ext cx="3551083" cy="4201820"/>
          </a:xfrm>
          <a:prstGeom prst="rect">
            <a:avLst/>
          </a:prstGeom>
        </p:spPr>
      </p:pic>
    </p:spTree>
    <p:extLst>
      <p:ext uri="{BB962C8B-B14F-4D97-AF65-F5344CB8AC3E}">
        <p14:creationId xmlns:p14="http://schemas.microsoft.com/office/powerpoint/2010/main" xmlns="" val="3703192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6E2D9BD-E6C0-7648-A2E0-F0DFA6F1EFAC}"/>
              </a:ext>
            </a:extLst>
          </p:cNvPr>
          <p:cNvSpPr>
            <a:spLocks noGrp="1"/>
          </p:cNvSpPr>
          <p:nvPr>
            <p:ph type="title"/>
          </p:nvPr>
        </p:nvSpPr>
        <p:spPr/>
        <p:txBody>
          <a:bodyPr>
            <a:normAutofit/>
          </a:bodyPr>
          <a:lstStyle/>
          <a:p>
            <a:r>
              <a:rPr lang="it-IT" b="1" dirty="0"/>
              <a:t>La comunicazione come strumento clinico</a:t>
            </a:r>
          </a:p>
        </p:txBody>
      </p:sp>
      <p:graphicFrame>
        <p:nvGraphicFramePr>
          <p:cNvPr id="6" name="Segnaposto contenuto 5">
            <a:extLst>
              <a:ext uri="{FF2B5EF4-FFF2-40B4-BE49-F238E27FC236}">
                <a16:creationId xmlns:a16="http://schemas.microsoft.com/office/drawing/2014/main" xmlns="" id="{01968321-39BB-3C4D-A0CF-78ABEF2C7470}"/>
              </a:ext>
            </a:extLst>
          </p:cNvPr>
          <p:cNvGraphicFramePr>
            <a:graphicFrameLocks noGrp="1"/>
          </p:cNvGraphicFramePr>
          <p:nvPr>
            <p:ph idx="1"/>
          </p:nvPr>
        </p:nvGraphicFramePr>
        <p:xfrm>
          <a:off x="1578755" y="2084832"/>
          <a:ext cx="5986489" cy="2519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a:extLst>
              <a:ext uri="{FF2B5EF4-FFF2-40B4-BE49-F238E27FC236}">
                <a16:creationId xmlns:a16="http://schemas.microsoft.com/office/drawing/2014/main" xmlns="" id="{CE639646-0BB4-7C42-A4F4-770CC9D31BBC}"/>
              </a:ext>
            </a:extLst>
          </p:cNvPr>
          <p:cNvPicPr>
            <a:picLocks noChangeAspect="1"/>
          </p:cNvPicPr>
          <p:nvPr/>
        </p:nvPicPr>
        <p:blipFill>
          <a:blip r:embed="rId7" cstate="print"/>
          <a:stretch>
            <a:fillRect/>
          </a:stretch>
        </p:blipFill>
        <p:spPr>
          <a:xfrm>
            <a:off x="2930430" y="4499271"/>
            <a:ext cx="3283137" cy="2210153"/>
          </a:xfrm>
          <a:prstGeom prst="rect">
            <a:avLst/>
          </a:prstGeom>
        </p:spPr>
      </p:pic>
    </p:spTree>
    <p:extLst>
      <p:ext uri="{BB962C8B-B14F-4D97-AF65-F5344CB8AC3E}">
        <p14:creationId xmlns:p14="http://schemas.microsoft.com/office/powerpoint/2010/main" xmlns="" val="3912107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E9FDCD10-72E0-704B-A9B7-AD06F527845F}"/>
              </a:ext>
            </a:extLst>
          </p:cNvPr>
          <p:cNvPicPr>
            <a:picLocks noChangeAspect="1"/>
          </p:cNvPicPr>
          <p:nvPr/>
        </p:nvPicPr>
        <p:blipFill>
          <a:blip r:embed="rId2" cstate="print"/>
          <a:stretch>
            <a:fillRect/>
          </a:stretch>
        </p:blipFill>
        <p:spPr>
          <a:xfrm>
            <a:off x="956151" y="2338618"/>
            <a:ext cx="3540898" cy="2033624"/>
          </a:xfrm>
          <a:prstGeom prst="rect">
            <a:avLst/>
          </a:prstGeom>
        </p:spPr>
      </p:pic>
      <p:pic>
        <p:nvPicPr>
          <p:cNvPr id="8" name="Immagine 7">
            <a:extLst>
              <a:ext uri="{FF2B5EF4-FFF2-40B4-BE49-F238E27FC236}">
                <a16:creationId xmlns:a16="http://schemas.microsoft.com/office/drawing/2014/main" xmlns="" id="{B2AEAA53-9641-824C-9A01-6A902D60D6C9}"/>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0135" y="2010778"/>
            <a:ext cx="3889843" cy="2601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egnaposto contenuto 2">
            <a:extLst>
              <a:ext uri="{FF2B5EF4-FFF2-40B4-BE49-F238E27FC236}">
                <a16:creationId xmlns:a16="http://schemas.microsoft.com/office/drawing/2014/main" xmlns="" id="{34EB9719-D70A-484D-96AB-909B04172128}"/>
              </a:ext>
            </a:extLst>
          </p:cNvPr>
          <p:cNvSpPr txBox="1">
            <a:spLocks/>
          </p:cNvSpPr>
          <p:nvPr/>
        </p:nvSpPr>
        <p:spPr>
          <a:xfrm>
            <a:off x="1906876" y="940949"/>
            <a:ext cx="6172200" cy="2601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Font typeface="Arial" panose="020B0604020202020204" pitchFamily="34" charset="0"/>
              <a:buNone/>
            </a:pPr>
            <a:r>
              <a:rPr lang="it-IT" altLang="x-none" i="1" dirty="0">
                <a:latin typeface="Times New Roman" charset="0"/>
                <a:ea typeface="Times New Roman" charset="0"/>
                <a:cs typeface="Times New Roman" charset="0"/>
              </a:rPr>
              <a:t>	</a:t>
            </a:r>
            <a:r>
              <a:rPr lang="it-IT" altLang="x-none" sz="1500" dirty="0">
                <a:latin typeface="Times New Roman" charset="0"/>
                <a:ea typeface="Times New Roman" charset="0"/>
                <a:cs typeface="Times New Roman" charset="0"/>
              </a:rPr>
              <a:t> “</a:t>
            </a:r>
            <a:r>
              <a:rPr lang="it-IT" altLang="x-none" sz="1500" i="1" dirty="0">
                <a:latin typeface="Times New Roman" charset="0"/>
                <a:ea typeface="Times New Roman" charset="0"/>
                <a:cs typeface="Times New Roman" charset="0"/>
              </a:rPr>
              <a:t>C’è qualche scintilla lì sulla quale si potrebbe soffiare fino a che diventi una fiamma in modo che la persona possa vivere quella vita che ancora ha</a:t>
            </a:r>
            <a:r>
              <a:rPr lang="it-IT" altLang="x-none" sz="1500" dirty="0">
                <a:latin typeface="Times New Roman" charset="0"/>
                <a:ea typeface="Times New Roman" charset="0"/>
                <a:cs typeface="Times New Roman" charset="0"/>
              </a:rPr>
              <a:t>?” </a:t>
            </a:r>
            <a:r>
              <a:rPr lang="it-IT" altLang="x-none" sz="1500" i="1" dirty="0">
                <a:latin typeface="Times New Roman" charset="0"/>
                <a:ea typeface="Times New Roman" charset="0"/>
                <a:cs typeface="Times New Roman" charset="0"/>
              </a:rPr>
              <a:t>W. </a:t>
            </a:r>
            <a:r>
              <a:rPr lang="it-IT" altLang="x-none" sz="1500" i="1" dirty="0" err="1">
                <a:latin typeface="Times New Roman" charset="0"/>
                <a:ea typeface="Times New Roman" charset="0"/>
                <a:cs typeface="Times New Roman" charset="0"/>
              </a:rPr>
              <a:t>Bion</a:t>
            </a:r>
            <a:r>
              <a:rPr lang="it-IT" altLang="x-none" sz="1500" dirty="0">
                <a:latin typeface="Times New Roman" charset="0"/>
                <a:ea typeface="Times New Roman" charset="0"/>
                <a:cs typeface="Times New Roman" charset="0"/>
              </a:rPr>
              <a:t> </a:t>
            </a:r>
            <a:endParaRPr lang="it-IT" altLang="x-none" dirty="0">
              <a:latin typeface="Times New Roman" charset="0"/>
              <a:ea typeface="Times New Roman" charset="0"/>
              <a:cs typeface="Times New Roman" charset="0"/>
            </a:endParaRPr>
          </a:p>
        </p:txBody>
      </p:sp>
      <p:sp>
        <p:nvSpPr>
          <p:cNvPr id="14" name="Rettangolo 3">
            <a:extLst>
              <a:ext uri="{FF2B5EF4-FFF2-40B4-BE49-F238E27FC236}">
                <a16:creationId xmlns:a16="http://schemas.microsoft.com/office/drawing/2014/main" xmlns="" id="{7464E8D2-6453-0941-A84E-2D497B4B199C}"/>
              </a:ext>
            </a:extLst>
          </p:cNvPr>
          <p:cNvSpPr>
            <a:spLocks noChangeArrowheads="1"/>
          </p:cNvSpPr>
          <p:nvPr/>
        </p:nvSpPr>
        <p:spPr bwMode="auto">
          <a:xfrm>
            <a:off x="1317932" y="4891290"/>
            <a:ext cx="5971622" cy="92333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t-IT" altLang="x-none" b="1" dirty="0">
                <a:solidFill>
                  <a:schemeClr val="bg1"/>
                </a:solidFill>
                <a:latin typeface="Book Antiqua" charset="0"/>
              </a:rPr>
              <a:t>Dott.ssa </a:t>
            </a:r>
            <a:r>
              <a:rPr lang="en-US" altLang="x-none" b="1" dirty="0">
                <a:solidFill>
                  <a:schemeClr val="bg1"/>
                </a:solidFill>
                <a:latin typeface="Book Antiqua" charset="0"/>
              </a:rPr>
              <a:t>C</a:t>
            </a:r>
            <a:r>
              <a:rPr lang="it-IT" altLang="x-none" b="1" dirty="0" err="1">
                <a:solidFill>
                  <a:schemeClr val="bg1"/>
                </a:solidFill>
                <a:latin typeface="Book Antiqua" charset="0"/>
              </a:rPr>
              <a:t>laudia</a:t>
            </a:r>
            <a:r>
              <a:rPr lang="it-IT" altLang="x-none" b="1" dirty="0">
                <a:solidFill>
                  <a:schemeClr val="bg1"/>
                </a:solidFill>
                <a:latin typeface="Book Antiqua" charset="0"/>
              </a:rPr>
              <a:t> </a:t>
            </a:r>
            <a:r>
              <a:rPr lang="en-US" altLang="x-none" b="1" dirty="0">
                <a:solidFill>
                  <a:schemeClr val="bg1"/>
                </a:solidFill>
                <a:latin typeface="Book Antiqua" charset="0"/>
              </a:rPr>
              <a:t>Y</a:t>
            </a:r>
            <a:r>
              <a:rPr lang="it-IT" altLang="x-none" b="1" dirty="0" err="1">
                <a:solidFill>
                  <a:schemeClr val="bg1"/>
                </a:solidFill>
                <a:latin typeface="Book Antiqua" charset="0"/>
              </a:rPr>
              <a:t>vonne</a:t>
            </a:r>
            <a:r>
              <a:rPr lang="en-US" altLang="x-none" b="1" dirty="0">
                <a:solidFill>
                  <a:schemeClr val="bg1"/>
                </a:solidFill>
                <a:latin typeface="Book Antiqua" charset="0"/>
              </a:rPr>
              <a:t> Finocchiaro</a:t>
            </a:r>
            <a:endParaRPr lang="it-IT" altLang="x-none" b="1" dirty="0">
              <a:solidFill>
                <a:schemeClr val="bg1"/>
              </a:solidFill>
              <a:latin typeface="Book Antiqua" charset="0"/>
            </a:endParaRPr>
          </a:p>
          <a:p>
            <a:pPr algn="ctr" eaLnBrk="1" hangingPunct="1"/>
            <a:r>
              <a:rPr lang="it-IT" altLang="x-none" b="1" u="sng" dirty="0">
                <a:solidFill>
                  <a:schemeClr val="bg2"/>
                </a:solidFill>
                <a:latin typeface="Book Antiqua" charset="0"/>
                <a:hlinkClick r:id="rId4"/>
              </a:rPr>
              <a:t>claudia.finocchiaro@gmail.com</a:t>
            </a:r>
            <a:endParaRPr lang="it-IT" altLang="x-none" b="1" u="sng" dirty="0">
              <a:solidFill>
                <a:schemeClr val="bg2"/>
              </a:solidFill>
              <a:latin typeface="Book Antiqua" charset="0"/>
            </a:endParaRPr>
          </a:p>
          <a:p>
            <a:pPr algn="ctr" eaLnBrk="1" hangingPunct="1"/>
            <a:r>
              <a:rPr lang="it-IT" altLang="x-none" b="1" dirty="0">
                <a:solidFill>
                  <a:schemeClr val="bg1"/>
                </a:solidFill>
                <a:latin typeface="Book Antiqua" charset="0"/>
              </a:rPr>
              <a:t>3404736808</a:t>
            </a:r>
            <a:endParaRPr lang="it-IT" altLang="x-none" dirty="0">
              <a:solidFill>
                <a:schemeClr val="bg1"/>
              </a:solidFill>
            </a:endParaRPr>
          </a:p>
        </p:txBody>
      </p:sp>
    </p:spTree>
    <p:extLst>
      <p:ext uri="{BB962C8B-B14F-4D97-AF65-F5344CB8AC3E}">
        <p14:creationId xmlns:p14="http://schemas.microsoft.com/office/powerpoint/2010/main" xmlns="" val="64138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982FD3C-E9D4-B545-AF35-0A7468B3A7A5}"/>
              </a:ext>
            </a:extLst>
          </p:cNvPr>
          <p:cNvSpPr>
            <a:spLocks noGrp="1"/>
          </p:cNvSpPr>
          <p:nvPr>
            <p:ph type="title"/>
          </p:nvPr>
        </p:nvSpPr>
        <p:spPr/>
        <p:txBody>
          <a:bodyPr/>
          <a:lstStyle/>
          <a:p>
            <a:pPr algn="ctr"/>
            <a:r>
              <a:rPr lang="it-IT"/>
              <a:t>S. Freud</a:t>
            </a:r>
          </a:p>
        </p:txBody>
      </p:sp>
      <p:pic>
        <p:nvPicPr>
          <p:cNvPr id="6" name="Immagine 5">
            <a:extLst>
              <a:ext uri="{FF2B5EF4-FFF2-40B4-BE49-F238E27FC236}">
                <a16:creationId xmlns:a16="http://schemas.microsoft.com/office/drawing/2014/main" xmlns="" id="{18D6597C-4679-614F-8D15-56484E5290E9}"/>
              </a:ext>
            </a:extLst>
          </p:cNvPr>
          <p:cNvPicPr>
            <a:picLocks noChangeAspect="1"/>
          </p:cNvPicPr>
          <p:nvPr/>
        </p:nvPicPr>
        <p:blipFill>
          <a:blip r:embed="rId2" cstate="print"/>
          <a:stretch>
            <a:fillRect/>
          </a:stretch>
        </p:blipFill>
        <p:spPr>
          <a:xfrm>
            <a:off x="635267" y="2014194"/>
            <a:ext cx="5023086" cy="3486172"/>
          </a:xfrm>
          <a:prstGeom prst="rect">
            <a:avLst/>
          </a:prstGeom>
        </p:spPr>
      </p:pic>
      <p:pic>
        <p:nvPicPr>
          <p:cNvPr id="5" name="Segnaposto contenuto 4">
            <a:extLst>
              <a:ext uri="{FF2B5EF4-FFF2-40B4-BE49-F238E27FC236}">
                <a16:creationId xmlns:a16="http://schemas.microsoft.com/office/drawing/2014/main" xmlns="" id="{40221FC0-342D-4142-994A-F77F895B32B1}"/>
              </a:ext>
            </a:extLst>
          </p:cNvPr>
          <p:cNvPicPr>
            <a:picLocks noGrp="1" noChangeAspect="1"/>
          </p:cNvPicPr>
          <p:nvPr>
            <p:ph idx="1"/>
          </p:nvPr>
        </p:nvPicPr>
        <p:blipFill>
          <a:blip r:embed="rId3" cstate="print"/>
          <a:stretch>
            <a:fillRect/>
          </a:stretch>
        </p:blipFill>
        <p:spPr>
          <a:xfrm>
            <a:off x="6028361" y="2014195"/>
            <a:ext cx="2463911" cy="3486172"/>
          </a:xfrm>
          <a:prstGeom prst="rect">
            <a:avLst/>
          </a:prstGeom>
        </p:spPr>
      </p:pic>
    </p:spTree>
    <p:extLst>
      <p:ext uri="{BB962C8B-B14F-4D97-AF65-F5344CB8AC3E}">
        <p14:creationId xmlns:p14="http://schemas.microsoft.com/office/powerpoint/2010/main" xmlns="" val="404423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FBB7A432-A529-475C-8DEF-D8347733AD96}"/>
              </a:ext>
            </a:extLst>
          </p:cNvPr>
          <p:cNvSpPr>
            <a:spLocks noGrp="1" noChangeArrowheads="1"/>
          </p:cNvSpPr>
          <p:nvPr>
            <p:ph type="body" idx="4294967295"/>
          </p:nvPr>
        </p:nvSpPr>
        <p:spPr>
          <a:xfrm>
            <a:off x="884717" y="1257159"/>
            <a:ext cx="7467600" cy="4530725"/>
          </a:xfrm>
        </p:spPr>
        <p:txBody>
          <a:bodyPr/>
          <a:lstStyle/>
          <a:p>
            <a:pPr eaLnBrk="1" hangingPunct="1"/>
            <a:r>
              <a:rPr lang="it-IT" altLang="en-US" sz="2600"/>
              <a:t>Freud in uno scritto del 1925 “Inibizione sintomo e angoscia” osserva: </a:t>
            </a:r>
          </a:p>
          <a:p>
            <a:pPr eaLnBrk="1" hangingPunct="1"/>
            <a:endParaRPr lang="it-IT" altLang="en-US" sz="2600"/>
          </a:p>
          <a:p>
            <a:pPr eaLnBrk="1" hangingPunct="1">
              <a:buFont typeface="Wingdings" panose="05000000000000000000" pitchFamily="2" charset="2"/>
              <a:buNone/>
            </a:pPr>
            <a:r>
              <a:rPr lang="it-IT" altLang="en-US" sz="2600" i="1"/>
              <a:t>   </a:t>
            </a:r>
            <a:r>
              <a:rPr lang="it-IT" altLang="en-US" sz="4000" i="1">
                <a:latin typeface="Blackadder ITC" panose="04020505050007020D02" pitchFamily="82" charset="0"/>
              </a:rPr>
              <a:t>“Tra la vita intrauterina e la prima</a:t>
            </a:r>
            <a:r>
              <a:rPr lang="it-IT" altLang="en-US" sz="4000">
                <a:latin typeface="Blackadder ITC" panose="04020505050007020D02" pitchFamily="82" charset="0"/>
              </a:rPr>
              <a:t> </a:t>
            </a:r>
            <a:r>
              <a:rPr lang="it-IT" altLang="en-US" sz="4000" i="1">
                <a:latin typeface="Blackadder ITC" panose="04020505050007020D02" pitchFamily="82" charset="0"/>
              </a:rPr>
              <a:t>infanzia vi è molta più continuità di quel che non ci lasci</a:t>
            </a:r>
            <a:r>
              <a:rPr lang="it-IT" altLang="en-US" sz="4000">
                <a:latin typeface="Blackadder ITC" panose="04020505050007020D02" pitchFamily="82" charset="0"/>
              </a:rPr>
              <a:t> </a:t>
            </a:r>
            <a:r>
              <a:rPr lang="it-IT" altLang="en-US" sz="4000" i="1">
                <a:latin typeface="Blackadder ITC" panose="04020505050007020D02" pitchFamily="82" charset="0"/>
              </a:rPr>
              <a:t>credere l’impressionante cesura dell’atto della nascita”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899" name="Rectangle 3">
            <a:extLst>
              <a:ext uri="{FF2B5EF4-FFF2-40B4-BE49-F238E27FC236}">
                <a16:creationId xmlns:a16="http://schemas.microsoft.com/office/drawing/2014/main" xmlns="" id="{6D54ADB8-99EE-4C48-9A2B-C907B88FE65E}"/>
              </a:ext>
            </a:extLst>
          </p:cNvPr>
          <p:cNvSpPr>
            <a:spLocks noGrp="1" noChangeArrowheads="1"/>
          </p:cNvSpPr>
          <p:nvPr>
            <p:ph type="title"/>
          </p:nvPr>
        </p:nvSpPr>
        <p:spPr>
          <a:xfrm>
            <a:off x="4400905" y="892120"/>
            <a:ext cx="4085438" cy="1645920"/>
          </a:xfrm>
        </p:spPr>
        <p:txBody>
          <a:bodyPr>
            <a:normAutofit/>
          </a:bodyPr>
          <a:lstStyle/>
          <a:p>
            <a:pPr eaLnBrk="1" hangingPunct="1">
              <a:defRPr/>
            </a:pPr>
            <a:r>
              <a:rPr lang="it-IT" sz="3700" b="1">
                <a:effectLst>
                  <a:outerShdw blurRad="38100" dist="38100" dir="2700000" algn="tl">
                    <a:srgbClr val="C0C0C0"/>
                  </a:outerShdw>
                </a:effectLst>
                <a:latin typeface="Calibri" pitchFamily="34" charset="0"/>
              </a:rPr>
              <a:t>Eugenio Gaddini (1916-1985)</a:t>
            </a:r>
            <a:br>
              <a:rPr lang="it-IT" sz="3700" b="1">
                <a:effectLst>
                  <a:outerShdw blurRad="38100" dist="38100" dir="2700000" algn="tl">
                    <a:srgbClr val="C0C0C0"/>
                  </a:outerShdw>
                </a:effectLst>
                <a:latin typeface="Calibri" pitchFamily="34" charset="0"/>
              </a:rPr>
            </a:br>
            <a:endParaRPr lang="it-IT" sz="3700" b="1">
              <a:effectLst>
                <a:outerShdw blurRad="38100" dist="38100" dir="2700000" algn="tl">
                  <a:srgbClr val="C0C0C0"/>
                </a:outerShdw>
              </a:effectLst>
              <a:latin typeface="Calibri" pitchFamily="34" charset="0"/>
            </a:endParaRPr>
          </a:p>
        </p:txBody>
      </p:sp>
      <p:sp>
        <p:nvSpPr>
          <p:cNvPr id="200" name="Rectangle 199">
            <a:extLst>
              <a:ext uri="{FF2B5EF4-FFF2-40B4-BE49-F238E27FC236}">
                <a16:creationId xmlns:a16="http://schemas.microsoft.com/office/drawing/2014/main" xmlns="" id="{E0EA0D7C-699D-4E8D-A37A-9D14205EA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99" y="0"/>
            <a:ext cx="39460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xmlns="" id="{D307B7CB-50A5-4F80-8693-D845BE8595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1344" y="643464"/>
            <a:ext cx="2977094"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3" name="Immagine 2">
            <a:extLst>
              <a:ext uri="{FF2B5EF4-FFF2-40B4-BE49-F238E27FC236}">
                <a16:creationId xmlns:a16="http://schemas.microsoft.com/office/drawing/2014/main" xmlns="" id="{887976DB-B8A2-0946-9CBA-B51944EB0D01}"/>
              </a:ext>
            </a:extLst>
          </p:cNvPr>
          <p:cNvPicPr>
            <a:picLocks noChangeAspect="1"/>
          </p:cNvPicPr>
          <p:nvPr/>
        </p:nvPicPr>
        <p:blipFill rotWithShape="1">
          <a:blip r:embed="rId3" cstate="print"/>
          <a:srcRect l="18911" r="15971" b="1"/>
          <a:stretch/>
        </p:blipFill>
        <p:spPr>
          <a:xfrm>
            <a:off x="615148" y="809243"/>
            <a:ext cx="2729484" cy="5239512"/>
          </a:xfrm>
          <a:prstGeom prst="rect">
            <a:avLst/>
          </a:prstGeom>
        </p:spPr>
      </p:pic>
      <p:sp>
        <p:nvSpPr>
          <p:cNvPr id="5124" name="Rectangle 4">
            <a:extLst>
              <a:ext uri="{FF2B5EF4-FFF2-40B4-BE49-F238E27FC236}">
                <a16:creationId xmlns:a16="http://schemas.microsoft.com/office/drawing/2014/main" xmlns="" id="{3FC5A641-7911-4EB5-A62D-5E9CBC90A094}"/>
              </a:ext>
            </a:extLst>
          </p:cNvPr>
          <p:cNvSpPr>
            <a:spLocks noGrp="1" noChangeArrowheads="1"/>
          </p:cNvSpPr>
          <p:nvPr>
            <p:ph idx="1"/>
          </p:nvPr>
        </p:nvSpPr>
        <p:spPr>
          <a:xfrm>
            <a:off x="4400904" y="2679192"/>
            <a:ext cx="4085439" cy="3291840"/>
          </a:xfrm>
        </p:spPr>
        <p:txBody>
          <a:bodyPr>
            <a:normAutofit/>
          </a:bodyPr>
          <a:lstStyle/>
          <a:p>
            <a:pPr eaLnBrk="1" hangingPunct="1">
              <a:buFont typeface="Wingdings" panose="05000000000000000000" pitchFamily="2" charset="2"/>
              <a:buNone/>
            </a:pPr>
            <a:r>
              <a:rPr lang="it-IT" altLang="en-US">
                <a:latin typeface="Blackadder ITC" panose="04020505050007020D02" pitchFamily="82" charset="0"/>
              </a:rPr>
              <a:t>“</a:t>
            </a:r>
            <a:r>
              <a:rPr lang="it-IT" altLang="en-US" b="1">
                <a:latin typeface="Calibri" panose="020F0502020204030204" pitchFamily="34" charset="0"/>
              </a:rPr>
              <a:t>“Note sul problema mente-corpo”</a:t>
            </a:r>
            <a:r>
              <a:rPr lang="it-IT" altLang="en-US">
                <a:latin typeface="Blackadder ITC" panose="04020505050007020D02" pitchFamily="82" charset="0"/>
              </a:rPr>
              <a:t> </a:t>
            </a:r>
          </a:p>
          <a:p>
            <a:pPr eaLnBrk="1" hangingPunct="1"/>
            <a:r>
              <a:rPr lang="it-IT" altLang="en-US">
                <a:latin typeface="Blackadder ITC" panose="04020505050007020D02" pitchFamily="82" charset="0"/>
              </a:rPr>
              <a:t>Ciò che mi propongo è di tentare una descrizione, sulla base delle attuali conoscenze psicoanalitiche, delle fasi iniziali dello sviluppo differenziato della mente dal corpo, a partire dalla vita intrauterina”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7423" y="614949"/>
            <a:ext cx="8489156" cy="4441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it-IT" altLang="it-IT" sz="2300" b="1" u="sng">
                <a:solidFill>
                  <a:srgbClr val="002060"/>
                </a:solidFill>
                <a:latin typeface="+mn-lt"/>
              </a:rPr>
              <a:t>LO SVILUPPO DIFFERENZIATO DELLA MENTE DAL CORPO</a:t>
            </a:r>
          </a:p>
        </p:txBody>
      </p:sp>
      <p:sp>
        <p:nvSpPr>
          <p:cNvPr id="15363" name="Rectangle 2"/>
          <p:cNvSpPr txBox="1">
            <a:spLocks noChangeArrowheads="1"/>
          </p:cNvSpPr>
          <p:nvPr/>
        </p:nvSpPr>
        <p:spPr bwMode="auto">
          <a:xfrm>
            <a:off x="1940673" y="1573574"/>
            <a:ext cx="5536630" cy="3398044"/>
          </a:xfrm>
          <a:prstGeom prst="rect">
            <a:avLst/>
          </a:prstGeom>
          <a:noFill/>
          <a:ln w="9525">
            <a:noFill/>
            <a:miter lim="800000"/>
            <a:headEnd/>
            <a:tailEnd/>
          </a:ln>
        </p:spPr>
        <p:txBody>
          <a:bodyPr/>
          <a:lstStyle/>
          <a:p>
            <a:pPr marL="171450" indent="-171450" algn="just">
              <a:lnSpc>
                <a:spcPct val="90000"/>
              </a:lnSpc>
              <a:spcBef>
                <a:spcPts val="750"/>
              </a:spcBef>
              <a:buFont typeface="Arial" charset="0"/>
              <a:buChar char="•"/>
            </a:pPr>
            <a:r>
              <a:rPr lang="it-IT" altLang="it-IT" sz="1650">
                <a:latin typeface="Calibri" pitchFamily="34" charset="0"/>
              </a:rPr>
              <a:t>L’inizio del processo di differenziazione della mente dal corpo sarebbe da porre ad un certo punto della crescita </a:t>
            </a:r>
            <a:r>
              <a:rPr lang="it-IT" sz="1650" err="1">
                <a:latin typeface="Calibri" pitchFamily="34" charset="0"/>
              </a:rPr>
              <a:t>intrauterina</a:t>
            </a:r>
            <a:r>
              <a:rPr lang="it-IT" sz="1650">
                <a:latin typeface="Calibri" pitchFamily="34" charset="0"/>
              </a:rPr>
              <a:t> (fine del secondo inizio del terzo mese di gravidanza?)</a:t>
            </a:r>
            <a:r>
              <a:rPr lang="it-IT" altLang="it-IT" sz="1650">
                <a:latin typeface="Calibri" pitchFamily="34" charset="0"/>
              </a:rPr>
              <a:t>.</a:t>
            </a:r>
          </a:p>
          <a:p>
            <a:pPr marL="171450" indent="-171450" algn="just">
              <a:lnSpc>
                <a:spcPct val="90000"/>
              </a:lnSpc>
              <a:spcBef>
                <a:spcPts val="750"/>
              </a:spcBef>
              <a:buClr>
                <a:srgbClr val="002060"/>
              </a:buClr>
              <a:buFont typeface="Arial" charset="0"/>
              <a:buChar char="•"/>
            </a:pPr>
            <a:r>
              <a:rPr lang="it-IT" sz="1650">
                <a:latin typeface="Calibri" pitchFamily="34" charset="0"/>
              </a:rPr>
              <a:t>Osservazioni attendibili sul comportamento del feto nell’utero mostrano un’attività motoria e sensoriale più precoce di quanto si potesse supporre insieme ad una sorta di apprendimento dello spazio in cui il feto attivamente si muove</a:t>
            </a:r>
            <a:endParaRPr lang="it-IT" altLang="it-IT" sz="1650">
              <a:latin typeface="Calibri" pitchFamily="34" charset="0"/>
            </a:endParaRPr>
          </a:p>
        </p:txBody>
      </p:sp>
      <p:sp>
        <p:nvSpPr>
          <p:cNvPr id="15364" name="Rettangolo 1"/>
          <p:cNvSpPr>
            <a:spLocks noChangeArrowheads="1"/>
          </p:cNvSpPr>
          <p:nvPr/>
        </p:nvSpPr>
        <p:spPr bwMode="auto">
          <a:xfrm>
            <a:off x="689415" y="4088544"/>
            <a:ext cx="4321774" cy="2019784"/>
          </a:xfrm>
          <a:prstGeom prst="rect">
            <a:avLst/>
          </a:prstGeom>
          <a:noFill/>
          <a:ln w="9525">
            <a:noFill/>
            <a:miter lim="800000"/>
            <a:headEnd/>
            <a:tailEnd/>
          </a:ln>
        </p:spPr>
        <p:txBody>
          <a:bodyPr wrap="square">
            <a:spAutoFit/>
          </a:bodyPr>
          <a:lstStyle/>
          <a:p>
            <a:pPr algn="ctr"/>
            <a:r>
              <a:rPr lang="it-IT" altLang="it-IT" sz="1575">
                <a:latin typeface="Calibri" pitchFamily="34" charset="0"/>
              </a:rPr>
              <a:t>“</a:t>
            </a:r>
            <a:r>
              <a:rPr lang="it-IT" altLang="it-IT" sz="1575" i="1">
                <a:latin typeface="Calibri" pitchFamily="34" charset="0"/>
              </a:rPr>
              <a:t>I primi modelli paralleli di un apprendimento mentale possono essere fondati, in questo periodo intrauterino, sui modelli dell’apprendimento fisiologico e il processo della nascita e la situazione immediatamente postnatale promuovono un funzionamento mentale attivo, sulla base di questi primi modelli paralleli di apprendimento.”</a:t>
            </a:r>
            <a:r>
              <a:rPr lang="it-IT" altLang="it-IT" sz="1575">
                <a:latin typeface="Calibri" pitchFamily="34" charset="0"/>
              </a:rPr>
              <a:t> </a:t>
            </a:r>
          </a:p>
          <a:p>
            <a:pPr algn="ctr"/>
            <a:r>
              <a:rPr lang="it-IT" altLang="it-IT" sz="1500" i="1">
                <a:latin typeface="Calibri" pitchFamily="34" charset="0"/>
              </a:rPr>
              <a:t>(E. Gaddini)</a:t>
            </a:r>
          </a:p>
        </p:txBody>
      </p:sp>
      <p:pic>
        <p:nvPicPr>
          <p:cNvPr id="3" name="Immagine 2">
            <a:extLst>
              <a:ext uri="{FF2B5EF4-FFF2-40B4-BE49-F238E27FC236}">
                <a16:creationId xmlns:a16="http://schemas.microsoft.com/office/drawing/2014/main" xmlns="" id="{3E24C201-D255-0146-AF1B-E1B63044BF3D}"/>
              </a:ext>
            </a:extLst>
          </p:cNvPr>
          <p:cNvPicPr>
            <a:picLocks noChangeAspect="1"/>
          </p:cNvPicPr>
          <p:nvPr/>
        </p:nvPicPr>
        <p:blipFill>
          <a:blip r:embed="rId3" cstate="print"/>
          <a:stretch>
            <a:fillRect/>
          </a:stretch>
        </p:blipFill>
        <p:spPr>
          <a:xfrm>
            <a:off x="5206494" y="4070971"/>
            <a:ext cx="3400534" cy="1917080"/>
          </a:xfrm>
          <a:prstGeom prst="rect">
            <a:avLst/>
          </a:prstGeom>
        </p:spPr>
      </p:pic>
    </p:spTree>
    <p:extLst>
      <p:ext uri="{BB962C8B-B14F-4D97-AF65-F5344CB8AC3E}">
        <p14:creationId xmlns:p14="http://schemas.microsoft.com/office/powerpoint/2010/main" xmlns="" val="94972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4B1024CA-BA0D-4474-AE04-B50011254374}"/>
              </a:ext>
            </a:extLst>
          </p:cNvPr>
          <p:cNvSpPr>
            <a:spLocks noGrp="1" noChangeArrowheads="1"/>
          </p:cNvSpPr>
          <p:nvPr>
            <p:ph idx="1"/>
          </p:nvPr>
        </p:nvSpPr>
        <p:spPr>
          <a:xfrm>
            <a:off x="609600" y="1066800"/>
            <a:ext cx="7848600" cy="4530725"/>
          </a:xfrm>
        </p:spPr>
        <p:txBody>
          <a:bodyPr/>
          <a:lstStyle/>
          <a:p>
            <a:pPr eaLnBrk="1" hangingPunct="1"/>
            <a:r>
              <a:rPr lang="it-IT" altLang="en-US" sz="3200" dirty="0">
                <a:latin typeface="Blackadder ITC" panose="04020505050007020D02" pitchFamily="82" charset="0"/>
              </a:rPr>
              <a:t>“ da un punto di vista ontogenetico è forse più corretto dire che corpo e mente sono l’organismo, il cui apprendimento fisiologico, ad un certo punto, attraverso la differenziazione della funzione mentale, giunge ad essere appreso da se stesso, e in questo modo ad essere gradualmente organizzato in un “Sé” mentale, e a farsi una immagine mentale del Sé corporeo”</a:t>
            </a:r>
          </a:p>
        </p:txBody>
      </p:sp>
      <p:pic>
        <p:nvPicPr>
          <p:cNvPr id="2" name="Immagine 2">
            <a:extLst>
              <a:ext uri="{FF2B5EF4-FFF2-40B4-BE49-F238E27FC236}">
                <a16:creationId xmlns:a16="http://schemas.microsoft.com/office/drawing/2014/main" xmlns="" id="{17412EC1-C0DE-3946-B6B7-4D71E4C195CF}"/>
              </a:ext>
            </a:extLst>
          </p:cNvPr>
          <p:cNvPicPr>
            <a:picLocks noChangeAspect="1"/>
          </p:cNvPicPr>
          <p:nvPr/>
        </p:nvPicPr>
        <p:blipFill>
          <a:blip r:embed="rId3" cstate="print"/>
          <a:srcRect t="58826" b="3152"/>
          <a:stretch>
            <a:fillRect/>
          </a:stretch>
        </p:blipFill>
        <p:spPr bwMode="auto">
          <a:xfrm>
            <a:off x="482203" y="5463751"/>
            <a:ext cx="8146256" cy="937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5" descr="winnicott-donald">
            <a:extLst>
              <a:ext uri="{FF2B5EF4-FFF2-40B4-BE49-F238E27FC236}">
                <a16:creationId xmlns:a16="http://schemas.microsoft.com/office/drawing/2014/main" xmlns="" id="{BBE0D518-AFD6-5B4D-B693-18551A8DF8C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057" r="32202" b="1"/>
          <a:stretch/>
        </p:blipFill>
        <p:spPr bwMode="auto">
          <a:xfrm>
            <a:off x="5878028" y="237744"/>
            <a:ext cx="3093312" cy="63825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 name="Rectangle 199">
            <a:extLst>
              <a:ext uri="{FF2B5EF4-FFF2-40B4-BE49-F238E27FC236}">
                <a16:creationId xmlns:a16="http://schemas.microsoft.com/office/drawing/2014/main" xmlns=""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08" y="237744"/>
            <a:ext cx="573973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899" name="Rectangle 3">
            <a:extLst>
              <a:ext uri="{FF2B5EF4-FFF2-40B4-BE49-F238E27FC236}">
                <a16:creationId xmlns:a16="http://schemas.microsoft.com/office/drawing/2014/main" xmlns="" id="{6D54ADB8-99EE-4C48-9A2B-C907B88FE65E}"/>
              </a:ext>
            </a:extLst>
          </p:cNvPr>
          <p:cNvSpPr>
            <a:spLocks noGrp="1" noChangeArrowheads="1"/>
          </p:cNvSpPr>
          <p:nvPr>
            <p:ph type="title"/>
          </p:nvPr>
        </p:nvSpPr>
        <p:spPr>
          <a:xfrm>
            <a:off x="651510" y="413573"/>
            <a:ext cx="4711446" cy="1744183"/>
          </a:xfrm>
        </p:spPr>
        <p:txBody>
          <a:bodyPr>
            <a:normAutofit/>
          </a:bodyPr>
          <a:lstStyle/>
          <a:p>
            <a:pPr>
              <a:defRPr/>
            </a:pPr>
            <a:r>
              <a:rPr lang="it-IT" b="1" dirty="0">
                <a:solidFill>
                  <a:schemeClr val="tx1"/>
                </a:solidFill>
                <a:effectLst>
                  <a:outerShdw blurRad="38100" dist="38100" dir="2700000" algn="tl">
                    <a:srgbClr val="C0C0C0"/>
                  </a:outerShdw>
                </a:effectLst>
                <a:latin typeface="Calibri" pitchFamily="34" charset="0"/>
              </a:rPr>
              <a:t>Donald Winnicott (1896-1971)</a:t>
            </a:r>
            <a:br>
              <a:rPr lang="it-IT" b="1" dirty="0">
                <a:solidFill>
                  <a:schemeClr val="tx1"/>
                </a:solidFill>
                <a:effectLst>
                  <a:outerShdw blurRad="38100" dist="38100" dir="2700000" algn="tl">
                    <a:srgbClr val="C0C0C0"/>
                  </a:outerShdw>
                </a:effectLst>
                <a:latin typeface="Calibri" pitchFamily="34" charset="0"/>
              </a:rPr>
            </a:br>
            <a:endParaRPr lang="it-IT" b="1" dirty="0">
              <a:solidFill>
                <a:schemeClr val="tx1"/>
              </a:solidFill>
              <a:effectLst>
                <a:outerShdw blurRad="38100" dist="38100" dir="2700000" algn="tl">
                  <a:srgbClr val="C0C0C0"/>
                </a:outerShdw>
              </a:effectLst>
              <a:latin typeface="Calibri" pitchFamily="34" charset="0"/>
            </a:endParaRPr>
          </a:p>
        </p:txBody>
      </p:sp>
      <p:sp>
        <p:nvSpPr>
          <p:cNvPr id="5124" name="Rectangle 4">
            <a:extLst>
              <a:ext uri="{FF2B5EF4-FFF2-40B4-BE49-F238E27FC236}">
                <a16:creationId xmlns:a16="http://schemas.microsoft.com/office/drawing/2014/main" xmlns="" id="{3FC5A641-7911-4EB5-A62D-5E9CBC90A094}"/>
              </a:ext>
            </a:extLst>
          </p:cNvPr>
          <p:cNvSpPr>
            <a:spLocks noGrp="1" noChangeArrowheads="1"/>
          </p:cNvSpPr>
          <p:nvPr>
            <p:ph idx="1"/>
          </p:nvPr>
        </p:nvSpPr>
        <p:spPr>
          <a:xfrm>
            <a:off x="445828" y="1846442"/>
            <a:ext cx="5122809" cy="3648456"/>
          </a:xfrm>
        </p:spPr>
        <p:txBody>
          <a:bodyPr>
            <a:noAutofit/>
          </a:bodyPr>
          <a:lstStyle/>
          <a:p>
            <a:pPr algn="just">
              <a:lnSpc>
                <a:spcPct val="70000"/>
              </a:lnSpc>
            </a:pPr>
            <a:r>
              <a:rPr lang="it-IT" sz="1900" dirty="0">
                <a:latin typeface="Calibri" panose="020F0502020204030204" pitchFamily="34" charset="0"/>
              </a:rPr>
              <a:t>“</a:t>
            </a:r>
            <a:r>
              <a:rPr lang="it-IT" sz="1900" b="1" dirty="0">
                <a:latin typeface="Calibri" panose="020F0502020204030204" pitchFamily="34" charset="0"/>
              </a:rPr>
              <a:t>Madre sufficientemente buona</a:t>
            </a:r>
            <a:r>
              <a:rPr lang="it-IT" sz="1900" dirty="0">
                <a:latin typeface="Calibri" panose="020F0502020204030204" pitchFamily="34" charset="0"/>
              </a:rPr>
              <a:t>” con alcune manchevolezze ma tali da poter essere sopportate dal figlio. In realtà anche queste mancanze sono necessarie alla maturazione psichica del bambino nonché a quella della madre. </a:t>
            </a:r>
          </a:p>
          <a:p>
            <a:pPr algn="just">
              <a:lnSpc>
                <a:spcPct val="70000"/>
              </a:lnSpc>
            </a:pPr>
            <a:r>
              <a:rPr lang="it-IT" sz="1900" dirty="0">
                <a:latin typeface="Calibri" panose="020F0502020204030204" pitchFamily="34" charset="0"/>
              </a:rPr>
              <a:t>Tre funzioni svolte dalla figura materna: </a:t>
            </a:r>
          </a:p>
          <a:p>
            <a:pPr algn="just">
              <a:lnSpc>
                <a:spcPct val="70000"/>
              </a:lnSpc>
              <a:buFont typeface="Arial" charset="0"/>
              <a:buNone/>
            </a:pPr>
            <a:r>
              <a:rPr lang="it-IT" sz="1900" dirty="0">
                <a:latin typeface="Calibri" panose="020F0502020204030204" pitchFamily="34" charset="0"/>
              </a:rPr>
              <a:t>	- </a:t>
            </a:r>
            <a:r>
              <a:rPr lang="it-IT" sz="1900" b="1" dirty="0">
                <a:latin typeface="Calibri" panose="020F0502020204030204" pitchFamily="34" charset="0"/>
              </a:rPr>
              <a:t>Holding</a:t>
            </a:r>
            <a:r>
              <a:rPr lang="it-IT" sz="1900" dirty="0">
                <a:latin typeface="Calibri" panose="020F0502020204030204" pitchFamily="34" charset="0"/>
              </a:rPr>
              <a:t>: sostegno, non solo fisico ma anche psichico, che viene fornito ad un soggetto che non è ancora in grado di funzionare autonomamente.</a:t>
            </a:r>
          </a:p>
          <a:p>
            <a:pPr algn="just">
              <a:lnSpc>
                <a:spcPct val="70000"/>
              </a:lnSpc>
              <a:buFont typeface="Arial" charset="0"/>
              <a:buNone/>
            </a:pPr>
            <a:r>
              <a:rPr lang="it-IT" sz="1900" dirty="0">
                <a:latin typeface="Calibri" panose="020F0502020204030204" pitchFamily="34" charset="0"/>
              </a:rPr>
              <a:t>	- </a:t>
            </a:r>
            <a:r>
              <a:rPr lang="it-IT" sz="1900" b="1" dirty="0">
                <a:latin typeface="Calibri" panose="020F0502020204030204" pitchFamily="34" charset="0"/>
              </a:rPr>
              <a:t>Handling</a:t>
            </a:r>
            <a:r>
              <a:rPr lang="it-IT" sz="1900" dirty="0">
                <a:latin typeface="Calibri" panose="020F0502020204030204" pitchFamily="34" charset="0"/>
              </a:rPr>
              <a:t>: insieme delle manipolazioni corporee materne: le cure e le pulizie così come i giochi corporei e gli atti affettivi (le carezze, il “mangiare” il pancino o i piedini del bimbo, i molteplici scambi cutanei). </a:t>
            </a:r>
          </a:p>
          <a:p>
            <a:pPr algn="just">
              <a:lnSpc>
                <a:spcPct val="70000"/>
              </a:lnSpc>
              <a:buFont typeface="Arial" charset="0"/>
              <a:buNone/>
            </a:pPr>
            <a:r>
              <a:rPr lang="it-IT" sz="1900" dirty="0">
                <a:latin typeface="Calibri" panose="020F0502020204030204" pitchFamily="34" charset="0"/>
              </a:rPr>
              <a:t>	- </a:t>
            </a:r>
            <a:r>
              <a:rPr lang="it-IT" sz="1900" b="1" dirty="0">
                <a:latin typeface="Calibri" panose="020F0502020204030204" pitchFamily="34" charset="0"/>
              </a:rPr>
              <a:t>Object </a:t>
            </a:r>
            <a:r>
              <a:rPr lang="it-IT" sz="1900" b="1" dirty="0" err="1">
                <a:latin typeface="Calibri" panose="020F0502020204030204" pitchFamily="34" charset="0"/>
              </a:rPr>
              <a:t>presenting</a:t>
            </a:r>
            <a:r>
              <a:rPr lang="it-IT" sz="1900" dirty="0">
                <a:latin typeface="Calibri" panose="020F0502020204030204" pitchFamily="34" charset="0"/>
              </a:rPr>
              <a:t>: capacità materna di rendere disponibile al bambino l’oggetto nell’esatto momento in cui ne ha bisogno, né troppo presto né troppo tardi. </a:t>
            </a:r>
            <a:endParaRPr lang="it-IT" altLang="en-US" sz="1900" dirty="0">
              <a:latin typeface="Calibri" panose="020F0502020204030204" pitchFamily="34" charset="0"/>
            </a:endParaRPr>
          </a:p>
          <a:p>
            <a:pPr algn="just" eaLnBrk="1" hangingPunct="1">
              <a:buFont typeface="Wingdings" panose="05000000000000000000" pitchFamily="2" charset="2"/>
              <a:buNone/>
            </a:pPr>
            <a:endParaRPr lang="it-IT" altLang="en-US" sz="1900" dirty="0">
              <a:latin typeface="Calibri" panose="020F0502020204030204" pitchFamily="34" charset="0"/>
            </a:endParaRPr>
          </a:p>
        </p:txBody>
      </p:sp>
    </p:spTree>
    <p:extLst>
      <p:ext uri="{BB962C8B-B14F-4D97-AF65-F5344CB8AC3E}">
        <p14:creationId xmlns:p14="http://schemas.microsoft.com/office/powerpoint/2010/main" xmlns="" val="1734456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2372</Words>
  <Application>Microsoft Office PowerPoint</Application>
  <PresentationFormat>Presentazione su schermo (4:3)</PresentationFormat>
  <Paragraphs>179</Paragraphs>
  <Slides>39</Slides>
  <Notes>11</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Sapone</vt:lpstr>
      <vt:lpstr>Diapositiva 1</vt:lpstr>
      <vt:lpstr>Diapositiva 2</vt:lpstr>
      <vt:lpstr>Diapositiva 3</vt:lpstr>
      <vt:lpstr>S. Freud</vt:lpstr>
      <vt:lpstr>Diapositiva 5</vt:lpstr>
      <vt:lpstr>Eugenio Gaddini (1916-1985) </vt:lpstr>
      <vt:lpstr>Diapositiva 7</vt:lpstr>
      <vt:lpstr>Diapositiva 8</vt:lpstr>
      <vt:lpstr>Donald Winnicott (1896-1971) </vt:lpstr>
      <vt:lpstr>Diapositiva 10</vt:lpstr>
      <vt:lpstr>Diapositiva 11</vt:lpstr>
      <vt:lpstr>Diapositiva 12</vt:lpstr>
      <vt:lpstr>Diapositiva 13</vt:lpstr>
      <vt:lpstr>Diapositiva 14</vt:lpstr>
      <vt:lpstr>Diapositiva 15</vt:lpstr>
      <vt:lpstr>Attenzione alle emozioni!</vt:lpstr>
      <vt:lpstr>Diapositiva 17</vt:lpstr>
      <vt:lpstr>S. Freud</vt:lpstr>
      <vt:lpstr>Il decision making nella comunicazione</vt:lpstr>
      <vt:lpstr>Diapositiva 20</vt:lpstr>
      <vt:lpstr>Gli schemi mentali</vt:lpstr>
      <vt:lpstr>Gli schemi mentali</vt:lpstr>
      <vt:lpstr>Le Emozioni</vt:lpstr>
      <vt:lpstr>INTELLIGENZA EMOTIVA</vt:lpstr>
      <vt:lpstr>RICORDIAMO quello che ci ha fatto EMOZIONARE!</vt:lpstr>
      <vt:lpstr>1 - CONOSCENZA DELLE PROPRIE EMOZIONI </vt:lpstr>
      <vt:lpstr>Criteri diagnostici per l’alessitimia:</vt:lpstr>
      <vt:lpstr>2 - CONTROLLO DELLE EMOZIONI </vt:lpstr>
      <vt:lpstr>COME MODERARE IL COMPORTAMENTO EMOZIONALE</vt:lpstr>
      <vt:lpstr>COME MODERARE IL COMPORTAMENTO EMOZIONALE</vt:lpstr>
      <vt:lpstr>3- MOTIVAZIONE DI SE STESSI</vt:lpstr>
      <vt:lpstr>4 - RICONOSCIMENTO DELLE EMOZIONI ALTRUI </vt:lpstr>
      <vt:lpstr>Stadio operatorio concreto Piaget (6-12 anni)</vt:lpstr>
      <vt:lpstr>5 - GESTIONE DELLE RELAZIONI – saper controllare le emozioni altrui </vt:lpstr>
      <vt:lpstr>Saper controllare le emozioni altrui</vt:lpstr>
      <vt:lpstr>Diapositiva 36</vt:lpstr>
      <vt:lpstr>Il cervello vuole silenzio</vt:lpstr>
      <vt:lpstr>La comunicazione come strumento clinico</vt:lpstr>
      <vt:lpstr>Diapositiva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Claudia Yvonne Finocchiaro</dc:creator>
  <cp:lastModifiedBy>don Maurizio</cp:lastModifiedBy>
  <cp:revision>6</cp:revision>
  <dcterms:created xsi:type="dcterms:W3CDTF">2019-09-25T08:35:43Z</dcterms:created>
  <dcterms:modified xsi:type="dcterms:W3CDTF">2019-09-27T07:20:59Z</dcterms:modified>
</cp:coreProperties>
</file>