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2" r:id="rId9"/>
    <p:sldId id="263" r:id="rId10"/>
    <p:sldId id="266" r:id="rId11"/>
    <p:sldId id="264" r:id="rId12"/>
    <p:sldId id="265" r:id="rId13"/>
    <p:sldId id="267" r:id="rId14"/>
    <p:sldId id="268" r:id="rId15"/>
    <p:sldId id="269" r:id="rId16"/>
    <p:sldId id="270" r:id="rId17"/>
    <p:sldId id="271" r:id="rId18"/>
    <p:sldId id="285" r:id="rId19"/>
    <p:sldId id="272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6" r:id="rId30"/>
    <p:sldId id="283" r:id="rId31"/>
    <p:sldId id="284" r:id="rId32"/>
    <p:sldId id="293" r:id="rId33"/>
    <p:sldId id="294" r:id="rId34"/>
    <p:sldId id="295" r:id="rId35"/>
    <p:sldId id="287" r:id="rId36"/>
    <p:sldId id="288" r:id="rId37"/>
    <p:sldId id="289" r:id="rId38"/>
    <p:sldId id="296" r:id="rId39"/>
    <p:sldId id="290" r:id="rId40"/>
    <p:sldId id="291" r:id="rId4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8EB7"/>
    <a:srgbClr val="F0A6E0"/>
    <a:srgbClr val="EC7320"/>
    <a:srgbClr val="FFFF53"/>
    <a:srgbClr val="FFFF25"/>
    <a:srgbClr val="FFFF7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 varScale="1">
        <p:scale>
          <a:sx n="54" d="100"/>
          <a:sy n="54" d="100"/>
        </p:scale>
        <p:origin x="69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D468-8F69-4B91-AA7F-B4F3752EA2A9}" type="datetimeFigureOut">
              <a:rPr lang="it-IT" smtClean="0"/>
              <a:t>04/12/2019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23C-5A39-4599-AC8A-EB03CA4E30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715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D468-8F69-4B91-AA7F-B4F3752EA2A9}" type="datetimeFigureOut">
              <a:rPr lang="it-IT" smtClean="0"/>
              <a:t>04/12/2019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23C-5A39-4599-AC8A-EB03CA4E30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8893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D468-8F69-4B91-AA7F-B4F3752EA2A9}" type="datetimeFigureOut">
              <a:rPr lang="it-IT" smtClean="0"/>
              <a:t>04/12/2019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23C-5A39-4599-AC8A-EB03CA4E30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9920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D468-8F69-4B91-AA7F-B4F3752EA2A9}" type="datetimeFigureOut">
              <a:rPr lang="it-IT" smtClean="0"/>
              <a:t>04/12/2019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23C-5A39-4599-AC8A-EB03CA4E30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5486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D468-8F69-4B91-AA7F-B4F3752EA2A9}" type="datetimeFigureOut">
              <a:rPr lang="it-IT" smtClean="0"/>
              <a:t>04/12/2019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23C-5A39-4599-AC8A-EB03CA4E30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639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D468-8F69-4B91-AA7F-B4F3752EA2A9}" type="datetimeFigureOut">
              <a:rPr lang="it-IT" smtClean="0"/>
              <a:t>04/12/2019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23C-5A39-4599-AC8A-EB03CA4E30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0515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D468-8F69-4B91-AA7F-B4F3752EA2A9}" type="datetimeFigureOut">
              <a:rPr lang="it-IT" smtClean="0"/>
              <a:t>04/12/2019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23C-5A39-4599-AC8A-EB03CA4E30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8799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D468-8F69-4B91-AA7F-B4F3752EA2A9}" type="datetimeFigureOut">
              <a:rPr lang="it-IT" smtClean="0"/>
              <a:t>04/12/2019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23C-5A39-4599-AC8A-EB03CA4E30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8953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D468-8F69-4B91-AA7F-B4F3752EA2A9}" type="datetimeFigureOut">
              <a:rPr lang="it-IT" smtClean="0"/>
              <a:t>04/12/2019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23C-5A39-4599-AC8A-EB03CA4E30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6763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D468-8F69-4B91-AA7F-B4F3752EA2A9}" type="datetimeFigureOut">
              <a:rPr lang="it-IT" smtClean="0"/>
              <a:t>04/12/2019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23C-5A39-4599-AC8A-EB03CA4E30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9720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D468-8F69-4B91-AA7F-B4F3752EA2A9}" type="datetimeFigureOut">
              <a:rPr lang="it-IT" smtClean="0"/>
              <a:t>04/12/2019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23C-5A39-4599-AC8A-EB03CA4E30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2857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4D468-8F69-4B91-AA7F-B4F3752EA2A9}" type="datetimeFigureOut">
              <a:rPr lang="it-IT" smtClean="0"/>
              <a:t>04/12/2019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1B23C-5A39-4599-AC8A-EB03CA4E30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5925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nardadri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DDAB2-601B-47E4-9CF5-924818D08A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8931" y="314793"/>
            <a:ext cx="9144000" cy="264540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anchor="b">
            <a:noAutofit/>
          </a:bodyPr>
          <a:lstStyle/>
          <a:p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/>
            </a:r>
            <a:b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</a:b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/>
            </a:r>
            <a:b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</a:b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/>
            </a:r>
            <a:b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</a:b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/>
            </a:r>
            <a:b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</a:b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/>
            </a:r>
            <a:b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</a:b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/>
            </a:r>
            <a:b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</a:b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/>
            </a:r>
            <a:b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</a:br>
            <a:r>
              <a:rPr lang="it-IT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/>
            </a:r>
            <a:br>
              <a:rPr lang="it-IT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</a:br>
            <a:r>
              <a:rPr lang="it-IT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/>
            </a:r>
            <a:br>
              <a:rPr lang="it-IT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</a:br>
            <a:r>
              <a:rPr lang="it-IT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/>
            </a:r>
            <a:br>
              <a:rPr lang="it-IT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</a:br>
            <a:r>
              <a:rPr lang="it-IT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/>
            </a:r>
            <a:br>
              <a:rPr lang="it-IT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</a:br>
            <a:r>
              <a:rPr lang="it-IT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/>
            </a:r>
            <a:br>
              <a:rPr lang="it-IT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</a:b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/>
            </a:r>
            <a:b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</a:b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IL DIALOGO CHE CURA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B22060E-A10B-4AE2-A80F-3BD6D06093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60196"/>
            <a:ext cx="9144000" cy="2898058"/>
          </a:xfrm>
        </p:spPr>
        <p:txBody>
          <a:bodyPr>
            <a:normAutofit lnSpcReduction="10000"/>
          </a:bodyPr>
          <a:lstStyle/>
          <a:p>
            <a:r>
              <a:rPr lang="it-IT" sz="4400" b="1" dirty="0"/>
              <a:t>Nardin suor Adriana</a:t>
            </a:r>
          </a:p>
          <a:p>
            <a:r>
              <a:rPr lang="it-IT" b="1" i="1" dirty="0"/>
              <a:t>Suore di Carità delle Sante B. Capitanio e V. Gerosa</a:t>
            </a:r>
          </a:p>
          <a:p>
            <a:r>
              <a:rPr lang="it-IT" b="1" i="1" dirty="0"/>
              <a:t>dette di Maria Bambina</a:t>
            </a:r>
          </a:p>
          <a:p>
            <a:endParaRPr lang="it-IT" dirty="0"/>
          </a:p>
          <a:p>
            <a:r>
              <a:rPr lang="it-IT" dirty="0"/>
              <a:t>  assistente spirituale Istituti Clinici  Zucchi  - Monza</a:t>
            </a:r>
          </a:p>
          <a:p>
            <a:r>
              <a:rPr lang="it-IT" dirty="0">
                <a:hlinkClick r:id="rId2"/>
              </a:rPr>
              <a:t>nardadri@gmail.com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521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514350"/>
            <a:ext cx="10515600" cy="5662613"/>
          </a:xfrm>
        </p:spPr>
        <p:txBody>
          <a:bodyPr>
            <a:normAutofit lnSpcReduction="10000"/>
          </a:bodyPr>
          <a:lstStyle/>
          <a:p>
            <a:r>
              <a:rPr lang="it-IT" dirty="0"/>
              <a:t>Questa storia nata da innumerevoli dialoghi di cura porta in sé elementi indispensabili per far sì che l’incontro con una persona in un momento di fatica e di fragilità, di qualunque natura essa sia, possa essere sanante, possa diventare una relazione di aiuto. </a:t>
            </a:r>
          </a:p>
          <a:p>
            <a:r>
              <a:rPr lang="it-IT" dirty="0"/>
              <a:t>Innanzitutto è importante </a:t>
            </a:r>
            <a:r>
              <a:rPr lang="it-IT" b="1" dirty="0" smtClean="0"/>
              <a:t>sapere</a:t>
            </a:r>
            <a:r>
              <a:rPr lang="it-IT" dirty="0" smtClean="0"/>
              <a:t> </a:t>
            </a:r>
            <a:r>
              <a:rPr lang="it-IT" dirty="0"/>
              <a:t>chi incontro e </a:t>
            </a:r>
            <a:r>
              <a:rPr lang="it-IT" b="1" dirty="0"/>
              <a:t>in che momento</a:t>
            </a:r>
            <a:r>
              <a:rPr lang="it-IT" dirty="0"/>
              <a:t> della sua vita incontro la persona, ma soprattutto devo essere consapevole che la incontro in un momento di </a:t>
            </a:r>
            <a:r>
              <a:rPr lang="it-IT" b="1" dirty="0"/>
              <a:t>FRAGILITA’</a:t>
            </a:r>
            <a:r>
              <a:rPr lang="it-IT" dirty="0"/>
              <a:t>, che è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FRAGILE.</a:t>
            </a:r>
          </a:p>
          <a:p>
            <a:r>
              <a:rPr lang="it-IT" dirty="0"/>
              <a:t>Tutti sappiano che se riceviamo</a:t>
            </a:r>
            <a:r>
              <a:rPr lang="it-IT" b="1" dirty="0"/>
              <a:t> </a:t>
            </a:r>
            <a:r>
              <a:rPr lang="it-IT" dirty="0"/>
              <a:t>un pacco con scritto FRAGILE, dobbiamo </a:t>
            </a:r>
            <a:r>
              <a:rPr lang="it-IT" b="1" dirty="0"/>
              <a:t>maneggiarlo con cura</a:t>
            </a:r>
            <a:r>
              <a:rPr lang="it-IT" dirty="0"/>
              <a:t>, anzi sovente è già scritto e a caratteri cubitali. </a:t>
            </a:r>
          </a:p>
          <a:p>
            <a:pPr marL="0" indent="0">
              <a:buNone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Così è con le persone che incontriamo, che ci chiedono aiuto …… 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hanno bisogno di aiuto …</a:t>
            </a:r>
          </a:p>
          <a:p>
            <a:pPr marL="0" indent="0">
              <a:buNone/>
            </a:pPr>
            <a:r>
              <a:rPr lang="it-IT" dirty="0"/>
              <a:t> 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6703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53000">
              <a:schemeClr val="accent2">
                <a:lumMod val="89000"/>
                <a:alpha val="67000"/>
              </a:schemeClr>
            </a:gs>
            <a:gs pos="100000">
              <a:schemeClr val="accent2">
                <a:lumMod val="89000"/>
              </a:schemeClr>
            </a:gs>
            <a:gs pos="100000">
              <a:srgbClr val="EC7320"/>
            </a:gs>
            <a:gs pos="100000">
              <a:schemeClr val="accent2">
                <a:lumMod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771525"/>
            <a:ext cx="10515600" cy="800101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it-IT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/>
            </a:r>
            <a:br>
              <a:rPr lang="it-IT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it-IT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</a:t>
            </a:r>
            <a:r>
              <a:rPr lang="it-IT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mportante è l’</a:t>
            </a:r>
            <a:r>
              <a:rPr lang="it-I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accoglienza</a:t>
            </a:r>
            <a:r>
              <a:rPr lang="it-IT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it-IT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 </a:t>
            </a:r>
            <a:r>
              <a:rPr lang="it-IT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il </a:t>
            </a:r>
            <a:r>
              <a:rPr lang="it-I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prestare </a:t>
            </a:r>
            <a:r>
              <a:rPr lang="it-IT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attenzione. 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dirty="0"/>
              <a:t>L’</a:t>
            </a:r>
            <a:r>
              <a:rPr lang="it-IT" b="1" dirty="0"/>
              <a:t>accoglienza </a:t>
            </a:r>
            <a:r>
              <a:rPr lang="it-IT" dirty="0"/>
              <a:t>è la fase “preliminare” della relazione/dialogo, è aprire la porta e accogliere l’altro che mi si presenta e mi formula una domanda, spesso inespressa.</a:t>
            </a:r>
          </a:p>
          <a:p>
            <a:r>
              <a:rPr lang="it-IT" dirty="0"/>
              <a:t>Una domanda che chiede di essere riconosciuto come esistente, di essere accolto come persona, un essere umano: non come caso, non come numero, non come patologia, non come oggetto, ma come essere vivente, capace di pensiero personale, consapevole dei propri bisogni e delle proprie aspirazioni.</a:t>
            </a:r>
          </a:p>
          <a:p>
            <a:r>
              <a:rPr lang="it-IT" dirty="0"/>
              <a:t>L’accoglienza è un “</a:t>
            </a:r>
            <a:r>
              <a:rPr lang="it-IT" b="1" i="1" dirty="0"/>
              <a:t>andare incontro</a:t>
            </a:r>
            <a:r>
              <a:rPr lang="it-IT" dirty="0"/>
              <a:t>” personale, è l’attenzione privilegiata rivolta ad un essere unico, irrepetibile, perché davanti a noi non abbiamo mai dei “</a:t>
            </a:r>
            <a:r>
              <a:rPr lang="it-IT" i="1" dirty="0"/>
              <a:t>cas</a:t>
            </a:r>
            <a:r>
              <a:rPr lang="it-IT" dirty="0"/>
              <a:t>i”, ma delle persone. </a:t>
            </a:r>
          </a:p>
          <a:p>
            <a:r>
              <a:rPr lang="it-IT" dirty="0"/>
              <a:t>L’accoglienza è mettere l’altro a proprio agio, è dargli la possibilità di essere sé stesso, è porsi al suo livello, è adeguarsi al suo passo e rispettare i suoi tempi.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4181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81050" y="1028701"/>
            <a:ext cx="10515600" cy="5634038"/>
          </a:xfrm>
        </p:spPr>
        <p:txBody>
          <a:bodyPr/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L’accoglienza porta a prestare attenzione.</a:t>
            </a:r>
          </a:p>
          <a:p>
            <a:r>
              <a:rPr lang="it-IT" dirty="0"/>
              <a:t>Il </a:t>
            </a:r>
            <a:r>
              <a:rPr lang="it-IT" b="1" dirty="0"/>
              <a:t>prestare attenzione, </a:t>
            </a:r>
            <a:r>
              <a:rPr lang="it-IT" dirty="0"/>
              <a:t>implica essere attenti all’altro, farlo sentire soggetto del nostro interesse, fargli sentire che siamo lì per lui, per dedicargli il nostro tempo e non farsi distrarre da altre cose, dai propri pensieri, dalle domande e curiosità che nascono dentro, soprattutto dalla fretta.</a:t>
            </a:r>
          </a:p>
          <a:p>
            <a:r>
              <a:rPr lang="it-IT" b="1" dirty="0"/>
              <a:t>Prestare attenzione</a:t>
            </a:r>
            <a:r>
              <a:rPr lang="it-IT" dirty="0"/>
              <a:t> senza giudicare, né valutare, coscienti del nostro atteggiamento, dell’importanza dello sguardo: non si presta mai sufficiente attenzione all’importanza dello sguardo, capace subito di creare un contatto o di bloccarlo.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9855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15000">
                <a:schemeClr val="accent6">
                  <a:lumMod val="0"/>
                  <a:lumOff val="100000"/>
                </a:schemeClr>
              </a:gs>
              <a:gs pos="88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latin typeface="Algerian" panose="04020705040A02060702" pitchFamily="82" charset="0"/>
              </a:rPr>
              <a:t>SI PARLA DI </a:t>
            </a:r>
            <a:r>
              <a:rPr lang="it-IT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ETICA DELLO SGUARDO </a:t>
            </a:r>
            <a:endParaRPr lang="it-IT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60000"/>
              <a:lumOff val="40000"/>
            </a:schemeClr>
          </a:solidFill>
          <a:effectLst>
            <a:reflection blurRad="330200" stA="0" endPos="65000" dist="292100" dir="5400000" sy="-100000" algn="bl" rotWithShape="0"/>
          </a:effectLst>
        </p:spPr>
        <p:txBody>
          <a:bodyPr/>
          <a:lstStyle/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sz="4000" dirty="0" smtClean="0"/>
              <a:t>lo </a:t>
            </a:r>
            <a:r>
              <a:rPr lang="it-IT" sz="4000" dirty="0"/>
              <a:t>sguardo anticipa le parole, </a:t>
            </a:r>
            <a:endParaRPr lang="it-IT" sz="4000" dirty="0" smtClean="0"/>
          </a:p>
          <a:p>
            <a:pPr marL="0" indent="0">
              <a:buNone/>
            </a:pPr>
            <a:r>
              <a:rPr lang="it-IT" sz="4000" dirty="0" smtClean="0"/>
              <a:t>arriva </a:t>
            </a:r>
            <a:r>
              <a:rPr lang="it-IT" sz="4000" dirty="0"/>
              <a:t>prima di tutto, </a:t>
            </a:r>
            <a:endParaRPr lang="it-IT" sz="4000" dirty="0" smtClean="0"/>
          </a:p>
          <a:p>
            <a:pPr marL="0" indent="0">
              <a:buNone/>
            </a:pPr>
            <a:r>
              <a:rPr lang="it-IT" sz="4000" dirty="0" smtClean="0"/>
              <a:t>di </a:t>
            </a:r>
            <a:r>
              <a:rPr lang="it-IT" sz="4000" dirty="0"/>
              <a:t>ogni cosa. </a:t>
            </a:r>
          </a:p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2" y="1690688"/>
            <a:ext cx="4609890" cy="4676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101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4364" y="365125"/>
            <a:ext cx="11087100" cy="1992312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Ancora</a:t>
            </a:r>
            <a:r>
              <a:rPr lang="it-IT" dirty="0"/>
              <a:t>: l’importanza “</a:t>
            </a:r>
            <a:r>
              <a:rPr lang="it-IT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cardine</a:t>
            </a:r>
            <a:r>
              <a:rPr lang="it-IT" dirty="0"/>
              <a:t>” </a:t>
            </a:r>
            <a:r>
              <a:rPr lang="it-IT" dirty="0" smtClean="0"/>
              <a:t>dell’</a:t>
            </a:r>
            <a:r>
              <a:rPr lang="it-IT" b="1" dirty="0" smtClean="0"/>
              <a:t>ASCOLTO </a:t>
            </a: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sz="4000" dirty="0" smtClean="0"/>
              <a:t>l’</a:t>
            </a:r>
            <a:r>
              <a:rPr lang="it-IT" sz="4000" b="1" dirty="0" smtClean="0"/>
              <a:t>ascolto</a:t>
            </a:r>
            <a:r>
              <a:rPr lang="it-IT" sz="4000" dirty="0" smtClean="0"/>
              <a:t> </a:t>
            </a:r>
            <a:r>
              <a:rPr lang="it-IT" sz="4000" dirty="0"/>
              <a:t>è la “</a:t>
            </a: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pietra angolare</a:t>
            </a:r>
            <a:r>
              <a:rPr lang="it-IT" sz="4000" dirty="0"/>
              <a:t>” di ogni </a:t>
            </a:r>
            <a:r>
              <a:rPr lang="it-IT" sz="4000" dirty="0" smtClean="0"/>
              <a:t>autentica relazione</a:t>
            </a:r>
            <a:r>
              <a:rPr lang="it-IT" sz="4000" dirty="0"/>
              <a:t/>
            </a:r>
            <a:br>
              <a:rPr lang="it-IT" sz="4000" dirty="0"/>
            </a:b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28688" y="2657474"/>
            <a:ext cx="9901237" cy="3819525"/>
          </a:xfrm>
        </p:spPr>
        <p:txBody>
          <a:bodyPr/>
          <a:lstStyle/>
          <a:p>
            <a:pPr marL="0" indent="0">
              <a:buNone/>
            </a:pPr>
            <a:r>
              <a:rPr lang="it-IT" sz="3200" dirty="0" smtClean="0"/>
              <a:t>Esso </a:t>
            </a:r>
            <a:r>
              <a:rPr lang="it-IT" sz="3200" dirty="0"/>
              <a:t>è l’elemento che caratterizza gli inizi di una visita, di un incontro, di un dialogo, di un accompagnamento: quando una persona si sente </a:t>
            </a:r>
            <a:r>
              <a:rPr lang="it-IT" sz="3200" dirty="0" smtClean="0"/>
              <a:t>accolta e ascoltata</a:t>
            </a:r>
            <a:r>
              <a:rPr lang="it-IT" sz="3200" dirty="0"/>
              <a:t>, sa di essere importante per il suo interlocutore, per colui/colei che ha davanti e che è andato a fargli visita…… o lo accoglie in un ambiente specifico.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4282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50177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it-IT" sz="800" dirty="0"/>
          </a:p>
          <a:p>
            <a:pPr>
              <a:buFont typeface="Wingdings" panose="05000000000000000000" pitchFamily="2" charset="2"/>
              <a:buChar char="v"/>
            </a:pPr>
            <a:r>
              <a:rPr lang="it-IT" dirty="0" smtClean="0"/>
              <a:t>Il </a:t>
            </a:r>
            <a:r>
              <a:rPr lang="it-IT" dirty="0"/>
              <a:t>fatto di </a:t>
            </a:r>
            <a:r>
              <a:rPr lang="it-IT" b="1" i="1" dirty="0" smtClean="0"/>
              <a:t>udire/sentire</a:t>
            </a:r>
            <a:r>
              <a:rPr lang="it-IT" dirty="0" smtClean="0"/>
              <a:t> </a:t>
            </a:r>
            <a:r>
              <a:rPr lang="it-IT" dirty="0"/>
              <a:t>si svolge e si esaurisce nel livello fisiologico della funzione uditiva e si attua anche senza, o contro, la volontà della persona. </a:t>
            </a:r>
            <a:endParaRPr lang="it-IT" dirty="0" smtClean="0"/>
          </a:p>
          <a:p>
            <a:pPr>
              <a:buFont typeface="Wingdings" panose="05000000000000000000" pitchFamily="2" charset="2"/>
              <a:buChar char="v"/>
            </a:pPr>
            <a:endParaRPr lang="it-IT" sz="8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it-IT" dirty="0"/>
              <a:t>L’</a:t>
            </a:r>
            <a:r>
              <a:rPr lang="it-IT" b="1" i="1" dirty="0"/>
              <a:t>ascoltare</a:t>
            </a:r>
            <a:r>
              <a:rPr lang="it-IT" dirty="0"/>
              <a:t>, invece, </a:t>
            </a:r>
            <a:r>
              <a:rPr lang="it-IT" dirty="0" smtClean="0"/>
              <a:t>richiede: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it-IT" dirty="0" smtClean="0"/>
              <a:t>l’attenzione volontaria,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it-IT" dirty="0" smtClean="0"/>
              <a:t> </a:t>
            </a:r>
            <a:r>
              <a:rPr lang="it-IT" dirty="0"/>
              <a:t>coinvolge la vita interiore della </a:t>
            </a:r>
            <a:r>
              <a:rPr lang="it-IT" dirty="0" smtClean="0"/>
              <a:t>persona,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it-IT" dirty="0"/>
              <a:t>f</a:t>
            </a:r>
            <a:r>
              <a:rPr lang="it-IT" dirty="0" smtClean="0"/>
              <a:t>a si che essa sia una presenza.</a:t>
            </a:r>
            <a:endParaRPr lang="it-IT" dirty="0"/>
          </a:p>
          <a:p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it-IT" sz="3200" b="1" dirty="0" smtClean="0"/>
              <a:t/>
            </a:r>
            <a:br>
              <a:rPr lang="it-IT" sz="3200" b="1" dirty="0" smtClean="0"/>
            </a:b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Ascoltare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persona risulta assai più impegnativo che parlare a qualcuno, o 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udire/sentire 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qualche cosa. </a:t>
            </a:r>
            <a:b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563" y="3114675"/>
            <a:ext cx="4567237" cy="29003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3738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66775" y="1125536"/>
            <a:ext cx="10515600" cy="4946651"/>
          </a:xfr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62000">
                <a:schemeClr val="accent5">
                  <a:lumMod val="0"/>
                  <a:lumOff val="100000"/>
                </a:schemeClr>
              </a:gs>
              <a:gs pos="75000">
                <a:schemeClr val="accent5">
                  <a:lumMod val="100000"/>
                  <a:alpha val="41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1270000" dist="330200" dir="13560000" algn="ctr" rotWithShape="0">
              <a:srgbClr val="000000">
                <a:alpha val="43137"/>
              </a:srgbClr>
            </a:outerShdw>
          </a:effectLst>
        </p:spPr>
        <p:txBody>
          <a:bodyPr>
            <a:normAutofit/>
          </a:bodyPr>
          <a:lstStyle/>
          <a:p>
            <a:r>
              <a:rPr lang="it-IT" dirty="0"/>
              <a:t>Non è esagerato dire che il vero ascolto esige un cambiamento, una “</a:t>
            </a:r>
            <a:r>
              <a:rPr lang="it-IT" b="1" i="1" dirty="0">
                <a:solidFill>
                  <a:srgbClr val="7030A0"/>
                </a:solidFill>
              </a:rPr>
              <a:t>conversione</a:t>
            </a:r>
            <a:r>
              <a:rPr lang="it-IT" dirty="0"/>
              <a:t>”, con cui si rinuncia a sé stessi per porre tutta la propria attenzione sull’altro. </a:t>
            </a:r>
            <a:endParaRPr lang="it-IT" dirty="0" smtClean="0"/>
          </a:p>
          <a:p>
            <a:pPr marL="0" indent="0">
              <a:buNone/>
            </a:pPr>
            <a:endParaRPr lang="it-IT" sz="800" dirty="0"/>
          </a:p>
          <a:p>
            <a:r>
              <a:rPr lang="it-IT" dirty="0"/>
              <a:t>Un autore parla di ascolto come di un “</a:t>
            </a:r>
            <a:r>
              <a:rPr lang="it-IT" b="1" i="1" dirty="0">
                <a:solidFill>
                  <a:srgbClr val="7030A0"/>
                </a:solidFill>
              </a:rPr>
              <a:t>atto spirituale</a:t>
            </a:r>
            <a:r>
              <a:rPr lang="it-IT" dirty="0"/>
              <a:t>”, impossibile “se l’interiorità è assente …. Il vero ascolto è possibile solo nel silenzio di tutto il resto”. </a:t>
            </a:r>
            <a:r>
              <a:rPr lang="it-IT" sz="1400" dirty="0" smtClean="0"/>
              <a:t>(COLOMBERO G., Dalle parole al dialogo, Paoline, Milano, 1987, p. 207)</a:t>
            </a:r>
          </a:p>
          <a:p>
            <a:endParaRPr lang="it-IT" sz="800" dirty="0"/>
          </a:p>
          <a:p>
            <a:r>
              <a:rPr lang="it-IT" dirty="0"/>
              <a:t>L’</a:t>
            </a:r>
            <a:r>
              <a:rPr lang="it-IT" b="1" dirty="0"/>
              <a:t>ascolto</a:t>
            </a:r>
            <a:r>
              <a:rPr lang="it-IT" dirty="0"/>
              <a:t> è un atteggiamento difficile, presuppone appunto il 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silenzio</a:t>
            </a:r>
            <a:r>
              <a:rPr lang="it-IT" dirty="0"/>
              <a:t>, domanda di centrarsi sull’altro, dimenticando sé stessi e il proprio mondo interiore.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7510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585788"/>
            <a:ext cx="10515600" cy="55911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dirty="0" smtClean="0"/>
              <a:t>Con </a:t>
            </a:r>
            <a:r>
              <a:rPr lang="it-IT" dirty="0"/>
              <a:t>il termine “</a:t>
            </a:r>
            <a:r>
              <a:rPr lang="it-IT" b="1" dirty="0"/>
              <a:t>silenzio</a:t>
            </a:r>
            <a:r>
              <a:rPr lang="it-IT" dirty="0"/>
              <a:t>” si intende indicare un atteggiamento richiesto da una componente essenziale nel colloquio: la disposizione e la volontà di ascoltare colui che parla</a:t>
            </a:r>
            <a:r>
              <a:rPr lang="it-IT" dirty="0" smtClean="0"/>
              <a:t>. </a:t>
            </a:r>
            <a:r>
              <a:rPr lang="it-IT" sz="1600" dirty="0" smtClean="0"/>
              <a:t>(Cdr GIORDANI B., Si può imparare ad ascoltare? in AAVV - L’ascolto che guarisce, Cittadella, Assisi, 1989, p. 69)</a:t>
            </a:r>
          </a:p>
          <a:p>
            <a:pPr marL="0" indent="0">
              <a:buNone/>
            </a:pPr>
            <a:endParaRPr lang="it-IT" sz="800" dirty="0"/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Paolo VI nell’enciclica </a:t>
            </a:r>
            <a:r>
              <a:rPr lang="it-IT" i="1" dirty="0" err="1"/>
              <a:t>Ecclesiam</a:t>
            </a:r>
            <a:r>
              <a:rPr lang="it-IT" i="1" dirty="0"/>
              <a:t> </a:t>
            </a:r>
            <a:r>
              <a:rPr lang="it-IT" i="1" dirty="0" err="1"/>
              <a:t>Suam</a:t>
            </a:r>
            <a:r>
              <a:rPr lang="it-IT" dirty="0"/>
              <a:t>, al n. 49 scrive: </a:t>
            </a:r>
            <a:endParaRPr lang="it-IT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dirty="0" smtClean="0"/>
              <a:t>“</a:t>
            </a:r>
            <a:r>
              <a:rPr lang="it-IT" i="1" dirty="0"/>
              <a:t>Bisogna ancor prima di parlare, ascoltare la voce, </a:t>
            </a:r>
            <a:endParaRPr lang="it-IT" i="1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i="1" dirty="0" smtClean="0"/>
              <a:t>anzi </a:t>
            </a:r>
            <a:r>
              <a:rPr lang="it-IT" i="1" dirty="0"/>
              <a:t>il cuore dell’uomo; comprenderlo, e, </a:t>
            </a:r>
            <a:endParaRPr lang="it-IT" i="1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i="1" dirty="0" smtClean="0"/>
              <a:t>per </a:t>
            </a:r>
            <a:r>
              <a:rPr lang="it-IT" i="1" dirty="0"/>
              <a:t>quanto possibile, rispettarlo e, </a:t>
            </a:r>
            <a:endParaRPr lang="it-IT" i="1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i="1" dirty="0" smtClean="0"/>
              <a:t>dove </a:t>
            </a:r>
            <a:r>
              <a:rPr lang="it-IT" i="1" dirty="0"/>
              <a:t>lo merita, assecondarlo</a:t>
            </a:r>
            <a:r>
              <a:rPr lang="it-IT" i="1" dirty="0" smtClean="0"/>
              <a:t>”.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975" y="2976564"/>
            <a:ext cx="3300413" cy="3586162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835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09612" y="88265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L’operatore sanitario, l’operatore pastorale, l’assistente spirituale, il visitatore, ecc.… per essere efficace nell’ascoltare la persona sola, sofferente, malata, il familiare pieno di angoscia, non deve limitarsi a cogliere solamente i contenuti delle sue comunicazioni, ma anche la risonanza che essi hanno sulla persona che li trasmette, in questo modo è possibile accogliere l’altro in tutto ciò che è e vive, anche in ciò che rifiuta di sé, donandogli la possibilità di esprimerlo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901814"/>
            <a:ext cx="5929312" cy="2664347"/>
          </a:xfrm>
          <a:prstGeom prst="rect">
            <a:avLst/>
          </a:prstGeom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3207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3348" y="707816"/>
            <a:ext cx="10515600" cy="5692984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it-IT" dirty="0"/>
              <a:t>L’ascolto, allora, oltre al </a:t>
            </a:r>
            <a:r>
              <a:rPr lang="it-IT" b="1" i="1" dirty="0"/>
              <a:t>silenzio</a:t>
            </a:r>
            <a:r>
              <a:rPr lang="it-IT" dirty="0"/>
              <a:t>, esige anche l</a:t>
            </a:r>
            <a:r>
              <a:rPr lang="it-IT" b="1" dirty="0"/>
              <a:t>’</a:t>
            </a:r>
            <a:r>
              <a:rPr lang="it-IT" b="1" i="1" dirty="0"/>
              <a:t>empatia</a:t>
            </a:r>
            <a:r>
              <a:rPr lang="it-IT" dirty="0"/>
              <a:t> come apertura alla comprensione della globalità dell’altro, del mondo dei contenuti che comunica, delle emozioni che vive, dai punti di vista dai quali si muove.   </a:t>
            </a:r>
            <a:endParaRPr lang="it-IT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it-IT" b="1" dirty="0" smtClean="0"/>
              <a:t>Empatia</a:t>
            </a:r>
            <a:r>
              <a:rPr lang="it-IT" dirty="0" smtClean="0"/>
              <a:t> significa entrare nel mondo dell'altro, sentire il mondo personale dell'altro (</a:t>
            </a:r>
            <a:r>
              <a:rPr lang="it-IT" i="1" dirty="0" smtClean="0"/>
              <a:t>i suoi sentimenti, dubbi, paure, speranze, gioie</a:t>
            </a:r>
            <a:r>
              <a:rPr lang="it-IT" dirty="0" smtClean="0"/>
              <a:t>) come se fosse nostro, mettersi al posto dell'altro, come se l'altro fossi io: come mi sentirei io se fossi nella situazione di quella persona, quali bisogni proverei, cosa desidererei, come reagirei a quella persona scortese, a quella diagnosi infausta, cosa </a:t>
            </a:r>
            <a:r>
              <a:rPr lang="it-IT" smtClean="0"/>
              <a:t>mi darebbe </a:t>
            </a:r>
            <a:r>
              <a:rPr lang="it-IT" dirty="0" smtClean="0"/>
              <a:t>fastidio se mi trovassi al suo posto, con la sua malattia, quali stati d'animo proverei...?????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dirty="0" smtClean="0"/>
              <a:t> Ad una condizione però: senza dimenticare la distinzione tra noi e lui, senza perdere la nostra individualità senza aggiungere alla sua paura la mia paura, al suo turbamento il mio turbamento, ai suoi sentimenti i miei sentimenti; altrimenti anch'io mi lascio prendere da questi sentimenti, dalla paura... e non sono più in grado di mantenermi obiettivo per valutare la situazione e poterlo aiutare.</a:t>
            </a:r>
          </a:p>
          <a:p>
            <a:pPr>
              <a:lnSpc>
                <a:spcPct val="120000"/>
              </a:lnSpc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9475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6A613C-09A2-4A60-8C09-8C363DC39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614363"/>
            <a:ext cx="10987087" cy="5505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Comunicazione, scambi, relazioni umane, relazioni interpersonali, dialoghi, ecc.: sono tutte parole diventate </a:t>
            </a:r>
            <a:r>
              <a:rPr lang="it-I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uso comune. </a:t>
            </a:r>
            <a:endParaRPr lang="it-IT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Esse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rivelano la profonda aspirazione, insita in ogni persona, ad un incontro vero, profondo, liberante, anche messo in discussione, nel quale </a:t>
            </a:r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dare e il ricevere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fondono in una reciprocità che aiuta e che sana, soprattutto quando essa (la persona) si trova in difficoltà, nella fatica, nella sofferenza, nella malattia, nel lutto, ecc</a:t>
            </a:r>
            <a:r>
              <a:rPr lang="it-I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.…</a:t>
            </a:r>
          </a:p>
          <a:p>
            <a:pPr marL="0" indent="0">
              <a:buNone/>
            </a:pPr>
            <a:endParaRPr lang="it-I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relazione è una “</a:t>
            </a:r>
            <a:r>
              <a:rPr lang="it-IT" sz="33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attività</a:t>
            </a:r>
            <a:r>
              <a:rPr lang="it-IT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che fa parte del vivere umano.</a:t>
            </a:r>
            <a:endParaRPr lang="it-IT" sz="3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3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92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F0A6E0"/>
          </a:fgClr>
          <a:bgClr>
            <a:srgbClr val="FFFF2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571500"/>
            <a:ext cx="10388600" cy="56054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it-IT" dirty="0" smtClean="0"/>
              <a:t> Accorciare </a:t>
            </a:r>
            <a:r>
              <a:rPr lang="it-IT" dirty="0"/>
              <a:t>i tempi dell’ascolto, cadere nella tentazione di aver capito tutto, dare risposte </a:t>
            </a:r>
            <a:r>
              <a:rPr lang="it-IT" dirty="0" err="1"/>
              <a:t>pre</a:t>
            </a:r>
            <a:r>
              <a:rPr lang="it-IT" dirty="0"/>
              <a:t>-confezionate, soluzioni anticipate, ecc.… </a:t>
            </a:r>
            <a:r>
              <a:rPr lang="it-IT" dirty="0" smtClean="0"/>
              <a:t>sono </a:t>
            </a:r>
            <a:r>
              <a:rPr lang="it-IT" dirty="0"/>
              <a:t>segni chiari che non si sta vivendo la dimensione relazionale dell’ascolto.  Inoltre gli atteggiamenti comunicano forse più dei contenuti, quindi interrompere l’altro, non ascoltarlo fino in fondo, valutare o consigliare subito, si rivela un modo molto subdolo per squalificare il vissuto di chi parla e si racconta, ma soprattutto compromette l’incontro/dialogo, la relazione stessa.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 smtClean="0"/>
              <a:t> Educarsi </a:t>
            </a:r>
            <a:r>
              <a:rPr lang="it-IT" dirty="0"/>
              <a:t>all’ascolto e alla comprensione richiede una buona dose di umiltà e di saggezza, richiede l’essere rispettosa presenza, per lasciare la persona bisognosa protagonista, senza imporre i propri schemi o bisogni, ma sapendosi adattare alle sue esigenze e camminare insieme.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8849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628650"/>
            <a:ext cx="10515600" cy="5548313"/>
          </a:xfrm>
        </p:spPr>
        <p:txBody>
          <a:bodyPr>
            <a:normAutofit/>
          </a:bodyPr>
          <a:lstStyle/>
          <a:p>
            <a:r>
              <a:rPr lang="it-IT" dirty="0"/>
              <a:t>Non è facile: la tentazione di limitarsi alla sola prestazione professionale, o sacramentale, o ministeriale corretta, oppure il cambiare discorso, o magari uscire con una battutina per minimizzare le preoccupazioni dell'altro, è sempre grande.  Peggiore ancor più l’intervento con frasi fatte e consolatorie, del tipo: </a:t>
            </a:r>
            <a:r>
              <a:rPr lang="it-IT" i="1" dirty="0"/>
              <a:t>si faccia coraggio, abbia pazienza, vedrà che passerà, non si lasci andare così...</a:t>
            </a:r>
            <a:r>
              <a:rPr lang="it-IT" dirty="0"/>
              <a:t> </a:t>
            </a:r>
          </a:p>
          <a:p>
            <a:r>
              <a:rPr lang="it-IT" dirty="0"/>
              <a:t>Il </a:t>
            </a:r>
            <a:r>
              <a:rPr lang="it-IT" dirty="0" smtClean="0"/>
              <a:t>silenzio di chi ho davanti </a:t>
            </a:r>
            <a:r>
              <a:rPr lang="it-IT" dirty="0"/>
              <a:t>può essere non solo assenza di parole: può contenere paura e angoscia, essere segno di depressione e rinuncia a lottare, può indicare stanchezza e desiderio di pace, può esprimere rabbia, o rifiuto della nostra presenza.</a:t>
            </a:r>
          </a:p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174" y="4257207"/>
            <a:ext cx="3732551" cy="26007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633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585788"/>
            <a:ext cx="10515600" cy="5591175"/>
          </a:xfrm>
        </p:spPr>
        <p:txBody>
          <a:bodyPr>
            <a:normAutofit lnSpcReduction="10000"/>
          </a:bodyPr>
          <a:lstStyle/>
          <a:p>
            <a:r>
              <a:rPr lang="it-IT" dirty="0"/>
              <a:t>Infine, saper ascoltare comporta anche porre attenzione al così detto linguaggio non verbale, ai molti elementi che accompagnano l'espressione verbale e fanno parte della comunicazione. </a:t>
            </a:r>
          </a:p>
          <a:p>
            <a:r>
              <a:rPr lang="it-IT" dirty="0"/>
              <a:t>Infatti durante l’incontro, il dialogo …, si può osservare il grado di ordine o disordine, un oggetto significativo sul comodino (</a:t>
            </a:r>
            <a:r>
              <a:rPr lang="it-IT" i="1" dirty="0"/>
              <a:t>come una foto, o dei fiori</a:t>
            </a:r>
            <a:r>
              <a:rPr lang="it-IT" dirty="0"/>
              <a:t>), la posizione, il vestito, il volto, i gesti, la vicinanza o distanza fisica, lo stato di tensione, il tono e la velocità della voce, la reazione a un contatto fisico. Tutti questi elementi raccontano una storia, possono trasmettere molte informazioni che aiutano a comprendere qualcosa prima ancora che inizi lo scambio di parole, la narrazione. </a:t>
            </a:r>
          </a:p>
          <a:p>
            <a:r>
              <a:rPr lang="it-IT" dirty="0"/>
              <a:t>La capacità di prestare ascolto anche a questo linguaggio può </a:t>
            </a:r>
            <a:r>
              <a:rPr lang="it-IT" i="1" dirty="0"/>
              <a:t>personalizzare </a:t>
            </a:r>
            <a:r>
              <a:rPr lang="it-IT" dirty="0"/>
              <a:t>di più ogni incontro/dialogo e trasmettere comprensione e presa in carico. </a:t>
            </a:r>
          </a:p>
        </p:txBody>
      </p:sp>
    </p:spTree>
    <p:extLst>
      <p:ext uri="{BB962C8B-B14F-4D97-AF65-F5344CB8AC3E}">
        <p14:creationId xmlns:p14="http://schemas.microsoft.com/office/powerpoint/2010/main" val="232710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33269" y="480857"/>
            <a:ext cx="10515600" cy="5591175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È molto importante, allora, la formazione e la crescita nella competenza relazionale, perché essa non è solo un comunicare, un fattore umanizzante, ma permette di accompagnare le persone che soffrono, camminare con loro (</a:t>
            </a:r>
            <a:r>
              <a:rPr lang="it-IT" i="1" dirty="0"/>
              <a:t>e non viceversa</a:t>
            </a:r>
            <a:r>
              <a:rPr lang="it-IT" dirty="0"/>
              <a:t>), aiutarle a trovare un senso alla loro situazione.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92" y="2653260"/>
            <a:ext cx="4841823" cy="3418772"/>
          </a:xfrm>
          <a:prstGeom prst="roundRect">
            <a:avLst>
              <a:gd name="adj" fmla="val 16667"/>
            </a:avLst>
          </a:prstGeom>
          <a:ln w="76200">
            <a:solidFill>
              <a:srgbClr val="098EB7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5668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u="sng" dirty="0"/>
              <a:t>Atteggiamenti/gesti sananti = positivi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243013"/>
            <a:ext cx="10515600" cy="4933950"/>
          </a:xfrm>
        </p:spPr>
        <p:txBody>
          <a:bodyPr>
            <a:normAutofit/>
          </a:bodyPr>
          <a:lstStyle/>
          <a:p>
            <a:pPr lvl="0"/>
            <a:r>
              <a:rPr lang="it-IT" b="1" dirty="0"/>
              <a:t>ESSERE</a:t>
            </a:r>
            <a:r>
              <a:rPr lang="it-IT" dirty="0"/>
              <a:t> = valorizzare il dono della presenza  </a:t>
            </a:r>
          </a:p>
          <a:p>
            <a:pPr lvl="0"/>
            <a:r>
              <a:rPr lang="it-IT" b="1" dirty="0"/>
              <a:t>SAPERE </a:t>
            </a:r>
            <a:r>
              <a:rPr lang="it-IT" dirty="0"/>
              <a:t>come stare vicini nel dolore  (formazione)</a:t>
            </a:r>
          </a:p>
          <a:p>
            <a:pPr lvl="0"/>
            <a:r>
              <a:rPr lang="it-IT" b="1" dirty="0"/>
              <a:t>COLTIVARE</a:t>
            </a:r>
            <a:r>
              <a:rPr lang="it-IT" dirty="0"/>
              <a:t> l’arte dell’ascolto e del silenzio</a:t>
            </a:r>
          </a:p>
          <a:p>
            <a:pPr lvl="0"/>
            <a:r>
              <a:rPr lang="it-IT" b="1" dirty="0"/>
              <a:t>SVILUPPARE</a:t>
            </a:r>
            <a:r>
              <a:rPr lang="it-IT" dirty="0"/>
              <a:t> la propria libertà interiore (conoscere sé stessi) pronti ad accogliere anche la rabbia e la collera</a:t>
            </a:r>
          </a:p>
          <a:p>
            <a:pPr lvl="0"/>
            <a:r>
              <a:rPr lang="it-IT" b="1" dirty="0"/>
              <a:t>ATTUARE/DONARE GESTI </a:t>
            </a:r>
            <a:r>
              <a:rPr lang="it-IT" dirty="0"/>
              <a:t>= carezze, abbraccio, asciugare una lacrima, ecc.… </a:t>
            </a:r>
            <a:r>
              <a:rPr lang="it-IT" dirty="0" smtClean="0"/>
              <a:t>I </a:t>
            </a:r>
            <a:r>
              <a:rPr lang="it-IT" dirty="0"/>
              <a:t>gesti curano/sanano, sono terapia, sono fonte si consolazione e sanazione   = non bisogna avere paura del corpo di chi è nella sofferenza, nel dolore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0950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u="sng" dirty="0"/>
              <a:t>Atteggiamenti/gesti che non sanano = negativi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panose="05000000000000000000" pitchFamily="2" charset="2"/>
              <a:buChar char="§"/>
            </a:pPr>
            <a:r>
              <a:rPr lang="it-IT" b="1" dirty="0"/>
              <a:t>FRETTA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it-IT" b="1" dirty="0"/>
              <a:t>TRASMETTERE</a:t>
            </a:r>
            <a:r>
              <a:rPr lang="it-IT" dirty="0"/>
              <a:t> pietà invece di rispetto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it-IT" b="1" dirty="0"/>
              <a:t>USARE </a:t>
            </a:r>
            <a:r>
              <a:rPr lang="it-IT" dirty="0"/>
              <a:t>frasi fatte che minimizzano le perdite e/o il dolore/sofferenza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it-IT" b="1" dirty="0"/>
              <a:t>PIE ESORTAZIONI </a:t>
            </a:r>
            <a:r>
              <a:rPr lang="it-IT" dirty="0"/>
              <a:t>spirituali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it-IT" b="1" dirty="0"/>
              <a:t>VELOCIZZARE e/o IGNORARE </a:t>
            </a:r>
            <a:r>
              <a:rPr lang="it-IT" dirty="0"/>
              <a:t>il lutto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it-IT" b="1" dirty="0"/>
              <a:t>FARE PROTAGONISMO </a:t>
            </a:r>
            <a:r>
              <a:rPr lang="it-IT" dirty="0"/>
              <a:t>caritativo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it-IT" b="1" dirty="0"/>
              <a:t>ACCANIMENTO</a:t>
            </a:r>
            <a:r>
              <a:rPr lang="it-IT" dirty="0"/>
              <a:t> sacramentale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1143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In sintesi in un accompagnamento/relazione, in un dialogo che cura, è importante: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b="1" dirty="0">
                <a:solidFill>
                  <a:srgbClr val="FF0000"/>
                </a:solidFill>
              </a:rPr>
              <a:t>INCONTRARE </a:t>
            </a:r>
            <a:r>
              <a:rPr lang="it-IT" dirty="0"/>
              <a:t>non AFFRONTARE</a:t>
            </a:r>
          </a:p>
          <a:p>
            <a:pPr lvl="0"/>
            <a:r>
              <a:rPr lang="it-IT" b="1" dirty="0">
                <a:solidFill>
                  <a:srgbClr val="FF0000"/>
                </a:solidFill>
              </a:rPr>
              <a:t>ACCOMPAGNARE</a:t>
            </a:r>
            <a:r>
              <a:rPr lang="it-IT" dirty="0"/>
              <a:t> non PORTARE</a:t>
            </a:r>
          </a:p>
          <a:p>
            <a:pPr lvl="0"/>
            <a:r>
              <a:rPr lang="it-IT" b="1" dirty="0">
                <a:solidFill>
                  <a:srgbClr val="FF0000"/>
                </a:solidFill>
              </a:rPr>
              <a:t>INSTAURARE</a:t>
            </a:r>
            <a:r>
              <a:rPr lang="it-IT" dirty="0"/>
              <a:t> una relazione NON DARE risposte tecniche </a:t>
            </a:r>
          </a:p>
          <a:p>
            <a:pPr lvl="0"/>
            <a:r>
              <a:rPr lang="it-IT" b="1" dirty="0">
                <a:solidFill>
                  <a:srgbClr val="FF0000"/>
                </a:solidFill>
              </a:rPr>
              <a:t>METTERE</a:t>
            </a:r>
            <a:r>
              <a:rPr lang="it-IT" dirty="0"/>
              <a:t> sempre al centro la persona nel suo valore, dignità e valori</a:t>
            </a:r>
          </a:p>
          <a:p>
            <a:pPr lvl="0"/>
            <a:r>
              <a:rPr lang="it-IT" b="1" dirty="0">
                <a:solidFill>
                  <a:srgbClr val="FF0000"/>
                </a:solidFill>
              </a:rPr>
              <a:t>ASCOLTARE </a:t>
            </a:r>
            <a:r>
              <a:rPr lang="it-IT" dirty="0"/>
              <a:t>non VEDERE la Fragilità = le piaghe dell’altro</a:t>
            </a:r>
          </a:p>
          <a:p>
            <a:pPr lvl="0"/>
            <a:r>
              <a:rPr lang="it-IT" b="1" dirty="0">
                <a:solidFill>
                  <a:srgbClr val="FF0000"/>
                </a:solidFill>
              </a:rPr>
              <a:t>TENERE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/>
              <a:t>ben chiusa la mia valigia …. di sapere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788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671513"/>
            <a:ext cx="10515600" cy="5505450"/>
          </a:xfrm>
          <a:blipFill dpi="0" rotWithShape="1">
            <a:blip r:embed="rId2">
              <a:alphaModFix amt="70000"/>
            </a:blip>
            <a:srcRect/>
            <a:tile tx="0" ty="0" sx="100000" sy="100000" flip="none" algn="tl"/>
          </a:blipFill>
        </p:spPr>
        <p:txBody>
          <a:bodyPr/>
          <a:lstStyle/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Tutto </a:t>
            </a:r>
            <a:r>
              <a:rPr lang="it-IT" dirty="0"/>
              <a:t>questo è stato  </a:t>
            </a:r>
            <a:r>
              <a:rPr lang="it-IT" dirty="0" smtClean="0"/>
              <a:t>formulato </a:t>
            </a:r>
            <a:r>
              <a:rPr lang="it-IT" dirty="0"/>
              <a:t>considerando un interlocutore adulto, </a:t>
            </a:r>
            <a:r>
              <a:rPr lang="it-IT" dirty="0" smtClean="0"/>
              <a:t>o </a:t>
            </a:r>
            <a:r>
              <a:rPr lang="it-IT" dirty="0"/>
              <a:t>giovane/adulto.</a:t>
            </a:r>
          </a:p>
          <a:p>
            <a:pPr marL="0" indent="0">
              <a:buNone/>
            </a:pPr>
            <a:r>
              <a:rPr lang="it-IT" dirty="0"/>
              <a:t>E con un bambino, un ragazzino/adolescente si può mettere in atto un dialogo che cura?</a:t>
            </a:r>
          </a:p>
          <a:p>
            <a:pPr marL="0" indent="0">
              <a:buNone/>
            </a:pPr>
            <a:r>
              <a:rPr lang="it-IT" b="1" dirty="0"/>
              <a:t>Sì, si può mettere in atto.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Se quanto detto è valido e importante, molto importante per la persona giovane/adulta/anziana che incontriamo e che è nella sofferenza, nel dolore, nella malattia, nel bisogno …. </a:t>
            </a:r>
            <a:endParaRPr lang="it-IT" dirty="0" smtClean="0"/>
          </a:p>
          <a:p>
            <a:pPr marL="0" indent="0">
              <a:buNone/>
            </a:pPr>
            <a:r>
              <a:rPr lang="it-IT" b="1" dirty="0" smtClean="0"/>
              <a:t>Lo </a:t>
            </a:r>
            <a:r>
              <a:rPr lang="it-IT" b="1" dirty="0"/>
              <a:t>è ancor più per il bambino /ragazzo.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4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A6E0">
            <a:alpha val="5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428625"/>
            <a:ext cx="10515600" cy="5748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La malattia e la sofferenza del bambino/ragazzo interpella il mondo degli adulti e chiede risposte adeguate. </a:t>
            </a:r>
          </a:p>
          <a:p>
            <a:pPr marL="0" indent="0">
              <a:buNone/>
            </a:pPr>
            <a:r>
              <a:rPr lang="it-IT" dirty="0"/>
              <a:t>Piangere spesso è </a:t>
            </a:r>
            <a:r>
              <a:rPr lang="it-IT" dirty="0" smtClean="0"/>
              <a:t> </a:t>
            </a:r>
            <a:r>
              <a:rPr lang="it-IT" dirty="0"/>
              <a:t>il mezzo di comunicazione che ha a disposizione per manifestare ogni suo bisogno, in particolare la sua sofferenza. </a:t>
            </a:r>
          </a:p>
          <a:p>
            <a:pPr marL="0" indent="0">
              <a:buNone/>
            </a:pPr>
            <a:r>
              <a:rPr lang="it-IT" dirty="0" smtClean="0"/>
              <a:t>Con il pianto </a:t>
            </a:r>
            <a:r>
              <a:rPr lang="it-IT" dirty="0"/>
              <a:t>chiede agli adulti di interpretare le sue </a:t>
            </a:r>
            <a:r>
              <a:rPr lang="it-IT" dirty="0" smtClean="0"/>
              <a:t>necessità. </a:t>
            </a:r>
            <a:r>
              <a:rPr lang="it-IT" dirty="0"/>
              <a:t>In particolare in ogni più piccola sofferenza il bambino domanda aiuto e attenzione per superare i suoi ostacoli, </a:t>
            </a:r>
            <a:r>
              <a:rPr lang="it-IT" dirty="0" smtClean="0"/>
              <a:t>rassicurato nelle  </a:t>
            </a:r>
            <a:r>
              <a:rPr lang="it-IT" dirty="0"/>
              <a:t>sue paure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973" y="3790170"/>
            <a:ext cx="4437088" cy="1978702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628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494675"/>
            <a:ext cx="10515600" cy="56822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/>
              <a:t>La sofferenza, soprattutto nella malattia, dei bambini (</a:t>
            </a:r>
            <a:r>
              <a:rPr lang="it-IT" i="1" dirty="0"/>
              <a:t>piccoli e grandi</a:t>
            </a:r>
            <a:r>
              <a:rPr lang="it-IT" dirty="0"/>
              <a:t>) è una realtà che pochi conoscono, o meglio che tanti non vogliono conoscere e di cui non si vuol parlare. </a:t>
            </a:r>
          </a:p>
          <a:p>
            <a:pPr marL="0" indent="0">
              <a:buNone/>
            </a:pPr>
            <a:r>
              <a:rPr lang="it-IT" dirty="0"/>
              <a:t>Eppure è una realtà che ci tocca con sempre maggior frequenza e “durezza”, che ci fa riflettere in profondità, se ci lasciamo interpellare da essa.</a:t>
            </a:r>
          </a:p>
          <a:p>
            <a:pPr marL="0" indent="0">
              <a:buNone/>
            </a:pPr>
            <a:r>
              <a:rPr lang="it-IT" dirty="0"/>
              <a:t>L’esperienza del dolore e della malattia è traumatico per tutti, a maggior ragione per i bambini, però, nella mia esperienza, ho imparato a conoscere le loro capacità di affrontare tutto con una determinazione e un coraggio esemplari.</a:t>
            </a:r>
          </a:p>
          <a:p>
            <a:pPr marL="0" indent="0">
              <a:buNone/>
            </a:pPr>
            <a:r>
              <a:rPr lang="it-IT" dirty="0"/>
              <a:t>Questa capacità la esprimono in molti modi come nel sorridere, nel parlare, nel rapportarsi con gli altri, le cose e la realtà quotidiana, nei racconti, nello scrivere, nel disegnare, ecc.…</a:t>
            </a:r>
          </a:p>
          <a:p>
            <a:pPr marL="0" indent="0">
              <a:buNone/>
            </a:pPr>
            <a:r>
              <a:rPr lang="it-IT" dirty="0"/>
              <a:t>Questa capacità è presente anche nello sguardo, dove sono ben percepibili non solo la paura per quello che stanno affrontando, ma anche le attese della vita che, sì è fatta di sofferenza, ma anche di gioia e di speranza. Speranza di tornare alla normalità, alla spensieratezza del quotidiano, tipica dei bambini…. di tornare a scuola.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4425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3399" y="442912"/>
            <a:ext cx="10515600" cy="6086475"/>
          </a:xfrm>
          <a:noFill/>
        </p:spPr>
        <p:txBody>
          <a:bodyPr anchor="ctr"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volte, sentiamo il bisogno salutare di ritirarci nella solitudine 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silenzio per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riprendere forza, per “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ricaricare le batterie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sappiamo bene,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quando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abbiamo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possibilità 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soddisfare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questo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bisogno,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queste “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solitudine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possono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durare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bisogno di comunicare,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essere in contatto con qualcuno,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essere in relazione, è vitale e involontario,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 la respirazione. </a:t>
            </a:r>
            <a:endParaRPr lang="it-IT" sz="3200" dirty="0"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100000">
                    <a:schemeClr val="accent1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non sempre ne siamo </a:t>
            </a:r>
            <a:r>
              <a:rPr lang="it-IT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coscienti</a:t>
            </a:r>
            <a:endParaRPr lang="it-IT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586" y="1513282"/>
            <a:ext cx="2828925" cy="20716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463" y="4056457"/>
            <a:ext cx="2686048" cy="200144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1633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628650"/>
            <a:ext cx="10515600" cy="5548313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Quante volte mi sono trovata di fronte al bambino o ragazzo, cosciente della gravità della sua malattia, della sua terminalità, della morte imminente e, contemporaneamente, a genitori che avevano paura di ascoltarli, di seguirli, di accompagnarli nel loro esprimersi.</a:t>
            </a:r>
          </a:p>
          <a:p>
            <a:r>
              <a:rPr lang="it-IT" dirty="0"/>
              <a:t>Genitori che rifiutavano quell’evenienza, che raccontavano bugie a se stessi e agli altri, che volevano cure ed esami a tutti i costi, che non avevano il coraggio di donare al loro figlio la possibilità di vivere in modo sereno, a casa, l’ultimo periodo della vita.</a:t>
            </a:r>
          </a:p>
          <a:p>
            <a:r>
              <a:rPr lang="it-IT" dirty="0"/>
              <a:t>Non è facile, ne ho coscienza …. Spesso, però, ho provato una forte rabbia quando il bambino o il ragazzo mi confidava desideri e attese, mi poneva domande con fare cospiratore, mi chiedeva la disponibilità di parlare della morte, perché ne aveva bisogno e non poteva farlo con gli altri, con i genitori, con la mamma …. E anche con gli operatori stessi</a:t>
            </a:r>
          </a:p>
          <a:p>
            <a:r>
              <a:rPr lang="it-IT" dirty="0"/>
              <a:t>Quante volte invece di essere noi operatori e famigliari a seguire, accompagnare, adeguare il nostro parlare al malato </a:t>
            </a:r>
            <a:r>
              <a:rPr lang="it-IT" i="1" dirty="0"/>
              <a:t>(grande o piccino che sia),</a:t>
            </a:r>
            <a:r>
              <a:rPr lang="it-IT" dirty="0"/>
              <a:t> è lui che si deve adeguare a noi e non si esprime per paura di farci soffrire o perché coglie difficoltà e fatica in noi?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4440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idx="1"/>
          </p:nvPr>
        </p:nvSpPr>
        <p:spPr>
          <a:xfrm>
            <a:off x="838200" y="628650"/>
            <a:ext cx="10515600" cy="5548313"/>
          </a:xfrm>
        </p:spPr>
        <p:txBody>
          <a:bodyPr/>
          <a:lstStyle/>
          <a:p>
            <a:pPr marL="0" indent="0">
              <a:buNone/>
            </a:pPr>
            <a:endParaRPr lang="it-IT" dirty="0" smtClean="0"/>
          </a:p>
          <a:p>
            <a:pPr marL="0" indent="0" algn="ctr">
              <a:buNone/>
            </a:pPr>
            <a:r>
              <a:rPr lang="it-IT" sz="3600" dirty="0" smtClean="0"/>
              <a:t>Potrei </a:t>
            </a:r>
            <a:r>
              <a:rPr lang="it-IT" sz="3600" dirty="0"/>
              <a:t>continuare con esempi all’infinito ….   </a:t>
            </a:r>
            <a:endParaRPr lang="it-IT" sz="3600" dirty="0" smtClean="0"/>
          </a:p>
          <a:p>
            <a:pPr marL="0" indent="0" algn="ctr">
              <a:buNone/>
            </a:pPr>
            <a:r>
              <a:rPr lang="it-IT" sz="3600" dirty="0" smtClean="0"/>
              <a:t>e </a:t>
            </a:r>
            <a:r>
              <a:rPr lang="it-IT" sz="3600" dirty="0"/>
              <a:t>una sola parola conclude tutto questo: </a:t>
            </a:r>
            <a:endParaRPr lang="it-IT" sz="3600" dirty="0" smtClean="0"/>
          </a:p>
          <a:p>
            <a:endParaRPr lang="it-IT" dirty="0"/>
          </a:p>
          <a:p>
            <a:pPr marL="0" indent="0" algn="ctr">
              <a:buNone/>
            </a:pPr>
            <a:r>
              <a:rPr lang="it-IT" sz="6000" dirty="0" smtClean="0">
                <a:latin typeface="Algerian" panose="04020705040A02060702" pitchFamily="82" charset="0"/>
              </a:rPr>
              <a:t>GRAZIE</a:t>
            </a:r>
            <a:endParaRPr lang="it-IT" sz="6000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r>
              <a:rPr lang="it-IT" dirty="0"/>
              <a:t> </a:t>
            </a:r>
          </a:p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2630">
            <a:off x="1519874" y="3952044"/>
            <a:ext cx="1714500" cy="17145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25572">
            <a:off x="8261817" y="4593055"/>
            <a:ext cx="1714500" cy="17145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3879">
            <a:off x="8609350" y="3638238"/>
            <a:ext cx="1714500" cy="17145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600" y="3952044"/>
            <a:ext cx="1714500" cy="17145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2049">
            <a:off x="561139" y="3832715"/>
            <a:ext cx="1714500" cy="17145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55" y="3457985"/>
            <a:ext cx="1714500" cy="17145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3089">
            <a:off x="2617709" y="3888948"/>
            <a:ext cx="1714500" cy="17145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6192">
            <a:off x="3209880" y="3445277"/>
            <a:ext cx="1714500" cy="17145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9191">
            <a:off x="3668530" y="3952044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38" y="500063"/>
            <a:ext cx="10058400" cy="6115050"/>
          </a:xfr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22696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98" y="389744"/>
            <a:ext cx="10837889" cy="6115987"/>
          </a:xfr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88665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8E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419725"/>
            <a:ext cx="9655539" cy="6138237"/>
          </a:xfr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1636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nda 2 3"/>
          <p:cNvSpPr/>
          <p:nvPr/>
        </p:nvSpPr>
        <p:spPr>
          <a:xfrm>
            <a:off x="2423592" y="836712"/>
            <a:ext cx="7632848" cy="2664296"/>
          </a:xfrm>
          <a:prstGeom prst="doubleWave">
            <a:avLst/>
          </a:prstGeom>
          <a:gradFill>
            <a:gsLst>
              <a:gs pos="0">
                <a:srgbClr val="FFF200">
                  <a:lumMod val="60000"/>
                  <a:lumOff val="40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2855640" y="1484784"/>
            <a:ext cx="6624736" cy="1143000"/>
          </a:xfrm>
        </p:spPr>
        <p:txBody>
          <a:bodyPr>
            <a:normAutofit/>
          </a:bodyPr>
          <a:lstStyle/>
          <a:p>
            <a:pPr algn="ctr"/>
            <a:r>
              <a:rPr lang="it-IT" sz="54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sofferenza</a:t>
            </a:r>
            <a:r>
              <a:rPr lang="it-I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54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dolore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3068961"/>
            <a:ext cx="8229600" cy="3057203"/>
          </a:xfrm>
        </p:spPr>
        <p:txBody>
          <a:bodyPr/>
          <a:lstStyle/>
          <a:p>
            <a:endParaRPr lang="it-IT" dirty="0" smtClean="0"/>
          </a:p>
          <a:p>
            <a:endParaRPr lang="it-IT" dirty="0" smtClean="0"/>
          </a:p>
          <a:p>
            <a:pPr marL="0" indent="0" algn="ctr">
              <a:buNone/>
            </a:pPr>
            <a:r>
              <a:rPr lang="it-IT" sz="5400" i="1" dirty="0"/>
              <a:t>Sono la stessa cosa?</a:t>
            </a:r>
          </a:p>
        </p:txBody>
      </p:sp>
    </p:spTree>
    <p:extLst>
      <p:ext uri="{BB962C8B-B14F-4D97-AF65-F5344CB8AC3E}">
        <p14:creationId xmlns:p14="http://schemas.microsoft.com/office/powerpoint/2010/main" val="46477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19536" y="26064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dolore e sofferenza non sono uguali</a:t>
            </a:r>
            <a:r>
              <a:rPr lang="it-IT" b="1" dirty="0">
                <a:latin typeface="Baskerville Old Face" panose="02020602080505020303" pitchFamily="18" charset="0"/>
              </a:rPr>
              <a:t>.</a:t>
            </a:r>
            <a:r>
              <a:rPr lang="it-IT" dirty="0"/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925144"/>
          </a:xfrm>
        </p:spPr>
        <p:txBody>
          <a:bodyPr>
            <a:normAutofit/>
          </a:bodyPr>
          <a:lstStyle/>
          <a:p>
            <a:r>
              <a:rPr lang="it-IT" dirty="0"/>
              <a:t>Entrambi appartengono all’esperienza del patire, ma sono di diversa natura. Spesso vanno insieme, ma possono essere distinti. </a:t>
            </a:r>
          </a:p>
          <a:p>
            <a:r>
              <a:rPr lang="it-IT" dirty="0"/>
              <a:t>Si può soffrire senza provare dolore: es. per un’ingiustizia subita, per un </a:t>
            </a:r>
            <a:r>
              <a:rPr lang="it-IT" dirty="0" smtClean="0"/>
              <a:t>tradimento, per un’offesa, </a:t>
            </a:r>
            <a:r>
              <a:rPr lang="it-IT" dirty="0"/>
              <a:t>per il male morale proprio o degli altri. </a:t>
            </a:r>
            <a:endParaRPr lang="it-IT" dirty="0" smtClean="0"/>
          </a:p>
          <a:p>
            <a:r>
              <a:rPr lang="it-IT" dirty="0"/>
              <a:t>S</a:t>
            </a:r>
            <a:r>
              <a:rPr lang="it-IT" dirty="0" smtClean="0"/>
              <a:t>i </a:t>
            </a:r>
            <a:r>
              <a:rPr lang="it-IT" dirty="0"/>
              <a:t>può provare una forma di dolore che non causa sofferenza: es. un atleta nello sforzo della prestazione fisica, un dolore sopportato per raggiungere un bene superiore.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30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Ogni persona si trova SOLA </a:t>
            </a:r>
            <a:br>
              <a:rPr lang="it-IT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vivere le situazioni di sofferenza e/o dolore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N</a:t>
            </a:r>
            <a:r>
              <a:rPr lang="it-IT" dirty="0" smtClean="0"/>
              <a:t>on </a:t>
            </a:r>
            <a:r>
              <a:rPr lang="it-IT" dirty="0"/>
              <a:t>esiste la sofferenza in se stessa, ma piuttosto persone, uomini e donne, che soffrono. 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La sofferenza non </a:t>
            </a:r>
            <a:r>
              <a:rPr lang="it-IT" dirty="0"/>
              <a:t>coincide direttamente, o necessariamente, con il dolore, la malattia, con ogni forma di male o di eventi negativi: 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è </a:t>
            </a:r>
            <a:r>
              <a:rPr lang="it-IT" dirty="0"/>
              <a:t>piuttosto l’esperienza soggettiva che ognuno fa </a:t>
            </a:r>
            <a:r>
              <a:rPr lang="it-IT" dirty="0" smtClean="0"/>
              <a:t>di </a:t>
            </a:r>
            <a:r>
              <a:rPr lang="it-IT" dirty="0"/>
              <a:t>ciò che è male, di tutto quanto si oppone al benessere, alla salute, alla pienezza di vita, alla gioia, ecc.…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7663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012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A6E0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Dimensione spirituale  e dimensione religiosa</a:t>
            </a:r>
            <a:endParaRPr lang="it-IT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38174" y="1527591"/>
            <a:ext cx="10715625" cy="4677947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it-IT" dirty="0"/>
              <a:t>Diversi autori hanno recentemente distinto questi due termini: spiri­tualità e religiosità, anche in considera­zione del plura­lismo culturale, etico e religioso che caratterizza il nostro tempo, e quindi le persone che incontriamo. </a:t>
            </a:r>
          </a:p>
          <a:p>
            <a:pPr algn="just"/>
            <a:r>
              <a:rPr lang="it-IT" dirty="0"/>
              <a:t>Ne cito uno: “</a:t>
            </a:r>
            <a:r>
              <a:rPr lang="it-IT" i="1" dirty="0"/>
              <a:t>Mentre la dimensione spirituale dell’uomo, esprime le sue relazioni ai valori ultimi e le conseguenti risposte alle domande sul senso della vita, la dimensione religiosa indica il configurarsi della prima secondo forme tipiche (credenze, principi, comportamenti) di una determinata religione</a:t>
            </a:r>
            <a:r>
              <a:rPr lang="it-IT" dirty="0"/>
              <a:t>” </a:t>
            </a:r>
            <a:r>
              <a:rPr lang="it-IT" sz="1600" dirty="0"/>
              <a:t>(A. BRUSCO, in G. di MOLA, (a cura di), </a:t>
            </a:r>
            <a:r>
              <a:rPr lang="it-IT" sz="1600" i="1" dirty="0"/>
              <a:t>Cure palliative – Approccio multidisciplinare alle malattie inguaribili</a:t>
            </a:r>
            <a:r>
              <a:rPr lang="it-IT" sz="1600" dirty="0"/>
              <a:t>, Masson, Milano 1988).</a:t>
            </a:r>
          </a:p>
          <a:p>
            <a:pPr algn="just"/>
            <a:r>
              <a:rPr lang="it-IT" dirty="0"/>
              <a:t>In sostanza si può intendere come spiritualità l’aspirazione dell’uomo a trovare un significato alla sua esistenza, l’insieme delle convinzioni e dei valori che lo guidano e in base ai quali organizza la sua vita, il bisogno di superarsi e di tendere alla trascendenza. Questa dimensione spirituale è anteriore all’adesione ad un credo religioso o all’appar­tenenza ad una Chiesa; essa assume la connota­zione specifica di religiosità quando trova risposta in una fede e nella relazione con Dio e si esprime attraverso un particolare sistema di credenze e di riti.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8447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628649"/>
            <a:ext cx="10515600" cy="1196975"/>
          </a:xfrm>
          <a:noFill/>
        </p:spPr>
        <p:txBody>
          <a:bodyPr anchor="ctr">
            <a:normAutofit fontScale="90000"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Cosa significa comunicare?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647" y="1618938"/>
            <a:ext cx="11167672" cy="4856813"/>
          </a:xfrm>
          <a:noFill/>
        </p:spPr>
        <p:txBody>
          <a:bodyPr>
            <a:normAutofit/>
          </a:bodyPr>
          <a:lstStyle/>
          <a:p>
            <a:r>
              <a:rPr lang="it-IT" dirty="0"/>
              <a:t>Stando al vocabolario, comunicare significa trasmettere, far conoscere e, in senso figurativo, condividere, essere in rapporto. </a:t>
            </a:r>
            <a:endParaRPr lang="it-IT" dirty="0" smtClean="0"/>
          </a:p>
          <a:p>
            <a:r>
              <a:rPr lang="it-IT" dirty="0" smtClean="0"/>
              <a:t>Comunicare </a:t>
            </a:r>
            <a:r>
              <a:rPr lang="it-IT" dirty="0"/>
              <a:t>può essere inteso come trasmissione di un messaggio, come relazione con qualcuno per trasmettergli un’informazione, oppure anche come momento in cui si stabilisce un contatto. </a:t>
            </a:r>
            <a:endParaRPr lang="it-IT" dirty="0" smtClean="0"/>
          </a:p>
          <a:p>
            <a:r>
              <a:rPr lang="it-IT" dirty="0" smtClean="0"/>
              <a:t>Oggi</a:t>
            </a:r>
            <a:r>
              <a:rPr lang="it-IT" dirty="0"/>
              <a:t>, si parla pure con più frequenza, di comunicazione della coscienza e dell’essere profondo, di condivisione, di relazione…. </a:t>
            </a:r>
            <a:endParaRPr lang="it-IT" dirty="0" smtClean="0"/>
          </a:p>
          <a:p>
            <a:r>
              <a:rPr lang="it-IT" dirty="0" smtClean="0"/>
              <a:t>Allora </a:t>
            </a:r>
            <a:r>
              <a:rPr lang="it-IT" dirty="0"/>
              <a:t>entra in campo </a:t>
            </a:r>
            <a:r>
              <a:rPr lang="it-IT" b="1" dirty="0"/>
              <a:t>il dialogo</a:t>
            </a:r>
            <a:r>
              <a:rPr lang="it-IT" dirty="0"/>
              <a:t>, nel quale si scambiano opinioni e i pensieri si formulano, si confrontano, si riconoscono.</a:t>
            </a:r>
          </a:p>
          <a:p>
            <a:r>
              <a:rPr lang="it-IT" dirty="0"/>
              <a:t>Ma possiamo pure illuderci di comunicare: vi può essere scambio di parole, di informazioni, senza che vi sia dialogo.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0991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7320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95337" y="868361"/>
            <a:ext cx="10515600" cy="53181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sz="3000" dirty="0" smtClean="0"/>
              <a:t>Marie </a:t>
            </a:r>
            <a:r>
              <a:rPr lang="it-IT" sz="3000" dirty="0"/>
              <a:t>de </a:t>
            </a:r>
            <a:r>
              <a:rPr lang="it-IT" sz="3000" dirty="0" err="1"/>
              <a:t>Hennezel</a:t>
            </a:r>
            <a:r>
              <a:rPr lang="it-IT" sz="3000" dirty="0"/>
              <a:t>, riflettendo sulla sua espe­rienza d’accompagnamento di molti malati terminali, scrive: «</a:t>
            </a:r>
            <a:r>
              <a:rPr lang="it-IT" sz="3000" i="1" dirty="0"/>
              <a:t>Questi due termini [spiritualità e religio­sità] vengono spesso utilizzati, a torto, come sinonimi. Aderire a un credo religioso può essere un modo di vivere la propria spiritualità. Ma si può benissimo viverla senza appartenere ad alcuna religione. È bene dunque distinguere le due nozioni. La spiritualità appartiene a ognuno di noi per il solo fatto di esistere, e concerne il rapporto con i valori che tra­scen­dono l’esistenza stessa, in qualsiasi modo vogliamo chiamarli. Le religioni rappresentano le risposte che l’uma­nità ha tentato di dare a tali interrogativi mediante un insieme di pratiche e di cre­denze</a:t>
            </a:r>
            <a:r>
              <a:rPr lang="it-IT" sz="3000" dirty="0"/>
              <a:t>» </a:t>
            </a:r>
            <a:endParaRPr lang="it-IT" sz="3000" dirty="0" smtClean="0"/>
          </a:p>
          <a:p>
            <a:pPr marL="0" indent="0">
              <a:buNone/>
            </a:pPr>
            <a:r>
              <a:rPr lang="it-IT" sz="1800" dirty="0" smtClean="0"/>
              <a:t>(</a:t>
            </a:r>
            <a:r>
              <a:rPr lang="it-IT" sz="1800" dirty="0"/>
              <a:t>M. de </a:t>
            </a:r>
            <a:r>
              <a:rPr lang="it-IT" sz="1800" cap="small" dirty="0" err="1"/>
              <a:t>Hennezel</a:t>
            </a:r>
            <a:r>
              <a:rPr lang="it-IT" sz="1800" dirty="0"/>
              <a:t> - J.P. </a:t>
            </a:r>
            <a:r>
              <a:rPr lang="it-IT" sz="1800" cap="small" dirty="0" err="1"/>
              <a:t>Leloup</a:t>
            </a:r>
            <a:r>
              <a:rPr lang="it-IT" sz="1800" dirty="0"/>
              <a:t>, </a:t>
            </a:r>
            <a:r>
              <a:rPr lang="it-IT" sz="1800" i="1" dirty="0"/>
              <a:t>Il passaggio luminoso. L’arte del bel morire</a:t>
            </a:r>
            <a:r>
              <a:rPr lang="it-IT" sz="1800" dirty="0"/>
              <a:t>, Rizzoli, Milano 1998, p. 15s.)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0462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/>
              <a:t/>
            </a:r>
            <a:br>
              <a:rPr lang="it-IT" b="1" dirty="0" smtClean="0"/>
            </a:br>
            <a:r>
              <a:rPr lang="it-IT" sz="5300" b="1" dirty="0" smtClean="0">
                <a:solidFill>
                  <a:srgbClr val="098E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Che </a:t>
            </a:r>
            <a:r>
              <a:rPr lang="it-IT" sz="5300" b="1" dirty="0">
                <a:solidFill>
                  <a:srgbClr val="098E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cos’è allora il dialogo?</a:t>
            </a:r>
            <a:r>
              <a:rPr lang="it-IT" sz="5300" dirty="0">
                <a:solidFill>
                  <a:srgbClr val="098E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/>
            </a:r>
            <a:br>
              <a:rPr lang="it-IT" sz="5300" dirty="0">
                <a:solidFill>
                  <a:srgbClr val="098E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endParaRPr lang="it-IT" sz="5300" dirty="0">
              <a:solidFill>
                <a:srgbClr val="098E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Secondo la spiegazione comune dei dizionari, dialogo significa   parlare, intrattenersi, ecc.… </a:t>
            </a:r>
          </a:p>
          <a:p>
            <a:r>
              <a:rPr lang="it-IT" dirty="0"/>
              <a:t>La parola è di moda: “</a:t>
            </a:r>
            <a:r>
              <a:rPr lang="it-IT" i="1" dirty="0"/>
              <a:t>bisogna dialogare, bisogna cercare il dialogo</a:t>
            </a:r>
            <a:r>
              <a:rPr lang="it-IT" dirty="0"/>
              <a:t>…</a:t>
            </a:r>
            <a:r>
              <a:rPr lang="it-IT" i="1" dirty="0"/>
              <a:t>è necessario permettere a ciascuno di esprimersi</a:t>
            </a:r>
            <a:r>
              <a:rPr lang="it-IT" dirty="0"/>
              <a:t>…”.</a:t>
            </a:r>
          </a:p>
          <a:p>
            <a:r>
              <a:rPr lang="it-IT" dirty="0"/>
              <a:t>L’eccessivo uso del termine rischia di snaturare il suo vero e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meraviglioso </a:t>
            </a:r>
            <a:r>
              <a:rPr lang="it-IT" dirty="0"/>
              <a:t>significato: il dialogo non è l’insieme di due monologhi giustapposti o incrociati, ma essenzialmente l’incontro tra due persone </a:t>
            </a:r>
            <a:r>
              <a:rPr lang="it-IT" u="sng" dirty="0" smtClean="0"/>
              <a:t>attraverso</a:t>
            </a:r>
            <a:r>
              <a:rPr lang="it-IT" dirty="0" smtClean="0"/>
              <a:t> </a:t>
            </a:r>
            <a:r>
              <a:rPr lang="it-IT" dirty="0"/>
              <a:t>- </a:t>
            </a:r>
            <a:r>
              <a:rPr lang="it-IT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</a:t>
            </a:r>
            <a:r>
              <a:rPr lang="it-IT" dirty="0"/>
              <a:t> – </a:t>
            </a:r>
            <a:r>
              <a:rPr lang="it-IT" u="sng" dirty="0"/>
              <a:t>le parole </a:t>
            </a:r>
            <a:r>
              <a:rPr lang="it-IT" dirty="0"/>
              <a:t>– </a:t>
            </a:r>
            <a:r>
              <a:rPr lang="it-IT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LOGOS </a:t>
            </a:r>
            <a:r>
              <a:rPr lang="it-IT" dirty="0"/>
              <a:t>-. </a:t>
            </a:r>
          </a:p>
          <a:p>
            <a:r>
              <a:rPr lang="it-IT" dirty="0"/>
              <a:t>Il </a:t>
            </a:r>
            <a:r>
              <a:rPr lang="it-IT" b="1" dirty="0"/>
              <a:t>prefisso DIA </a:t>
            </a:r>
            <a:r>
              <a:rPr lang="it-IT" dirty="0"/>
              <a:t>suggerisce l’atto dell’attraversare, cioè si tratta di andare al di là delle parole, delle apparenze…. </a:t>
            </a:r>
            <a:endParaRPr lang="it-IT" dirty="0" smtClean="0"/>
          </a:p>
          <a:p>
            <a:r>
              <a:rPr lang="it-IT" dirty="0" smtClean="0"/>
              <a:t>indica </a:t>
            </a:r>
            <a:r>
              <a:rPr lang="it-IT" dirty="0"/>
              <a:t>anche separazione, distinzione …. Le persone che sanno incontrarsi attraverso e al di là delle parole, restano comunque distinte.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5563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rgbClr val="FF0000"/>
          </a:fgClr>
          <a:bgClr>
            <a:srgbClr val="FFFF7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500063"/>
            <a:ext cx="10515600" cy="56769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it-IT" dirty="0"/>
              <a:t>Nel vero dialogo non ci sono mai interventi dell’uno o dell’altro, ma scambio, narrazione, e se l'altro è “</a:t>
            </a:r>
            <a:r>
              <a:rPr lang="it-IT" i="1" dirty="0"/>
              <a:t>un mistero e una sfida</a:t>
            </a:r>
            <a:r>
              <a:rPr lang="it-IT" dirty="0"/>
              <a:t>”, la differenza è l'essenza stessa dell’incontro/dialogo; la differenza è anche la possibilità di ascolto reciproco, è la possibilità di mutuo arricchimento vicendevole.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dirty="0"/>
              <a:t>Dialogare con l’altro è il mezzo per scoprire il dialogo con sé stessi e quindi conoscersi.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dirty="0"/>
              <a:t>Dialogare è cercare la verità, significa andare alle radici degli interrogativi, dei perché, oltre le apparenze, sospendendo i pregiudizi e aprendo la mente e il cuore ad una comprensione autentica.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dirty="0"/>
              <a:t>Il dialogo che cura prende in carico la domanda, l’angoscia, la sofferenza, la gioia, della persona che si trova in condizioni di malattia, sofferenza, confusione, conflitto, disabilità, ecc.…  e che domanda, oppure ricerca inconsapevolmente, un contatto, un dialogo, una relazione che sia di aiuto.</a:t>
            </a:r>
          </a:p>
          <a:p>
            <a:pPr>
              <a:buFont typeface="Wingdings" panose="05000000000000000000" pitchFamily="2" charset="2"/>
              <a:buChar char="ü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964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A6E0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idx="1"/>
          </p:nvPr>
        </p:nvSpPr>
        <p:spPr>
          <a:xfrm>
            <a:off x="812800" y="330200"/>
            <a:ext cx="10515600" cy="5605463"/>
          </a:xfrm>
        </p:spPr>
        <p:txBody>
          <a:bodyPr/>
          <a:lstStyle/>
          <a:p>
            <a:r>
              <a:rPr lang="it-IT" dirty="0"/>
              <a:t>Si ha relazione di aiuto appunto, quando vi è un incontro fra due persone di cui una si trova nelle condizioni sopra citate ed un’altra persona invece dotata di competenze, di abilità, di capacità di adattamento. </a:t>
            </a:r>
          </a:p>
          <a:p>
            <a:r>
              <a:rPr lang="it-IT" dirty="0"/>
              <a:t>La relazione d’aiuto è di per sé “</a:t>
            </a:r>
            <a:r>
              <a:rPr lang="it-IT" i="1" dirty="0"/>
              <a:t>evolutiva</a:t>
            </a:r>
            <a:r>
              <a:rPr lang="it-IT" dirty="0"/>
              <a:t>”: permette a chi è aiutato di crescere nella consapevolezza di sé, di scegliere di migliorarsi e di ampliare la propria visione degli altri e del mondo, favorendo un interscambio con l’operatore che fornisce l’aiuto specifico.</a:t>
            </a:r>
          </a:p>
          <a:p>
            <a:pPr marL="0" indent="0">
              <a:buNone/>
            </a:pPr>
            <a:r>
              <a:rPr lang="it-IT" b="1" dirty="0">
                <a:solidFill>
                  <a:srgbClr val="FF0000"/>
                </a:solidFill>
              </a:rPr>
              <a:t>La relazione di aiuto, </a:t>
            </a:r>
            <a:endParaRPr lang="it-IT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il </a:t>
            </a:r>
            <a:r>
              <a:rPr lang="it-IT" b="1" dirty="0">
                <a:solidFill>
                  <a:srgbClr val="FF0000"/>
                </a:solidFill>
              </a:rPr>
              <a:t>dialogo che cura </a:t>
            </a:r>
            <a:endParaRPr lang="it-IT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3200" b="1" dirty="0" smtClean="0">
                <a:solidFill>
                  <a:srgbClr val="FF0000"/>
                </a:solidFill>
              </a:rPr>
              <a:t>è </a:t>
            </a:r>
            <a:r>
              <a:rPr lang="it-IT" sz="3200" b="1" dirty="0">
                <a:solidFill>
                  <a:srgbClr val="FF0000"/>
                </a:solidFill>
              </a:rPr>
              <a:t>un </a:t>
            </a:r>
            <a:r>
              <a:rPr lang="it-IT" sz="3200" b="1" i="1" dirty="0">
                <a:solidFill>
                  <a:srgbClr val="FF0000"/>
                </a:solidFill>
              </a:rPr>
              <a:t>camminare insieme….</a:t>
            </a:r>
            <a:endParaRPr lang="it-IT" sz="3200" b="1" dirty="0">
              <a:solidFill>
                <a:srgbClr val="FF0000"/>
              </a:solidFill>
            </a:endParaRPr>
          </a:p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00" y="3695700"/>
            <a:ext cx="4546600" cy="22399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3218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6" y="1300163"/>
            <a:ext cx="7658100" cy="441483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8330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54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Ritorno alla vita</a:t>
            </a:r>
            <a:endParaRPr lang="it-IT" sz="5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714711" y="566241"/>
            <a:ext cx="8381590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Una storia di dialoghi di cura</a:t>
            </a:r>
            <a:endParaRPr lang="it-IT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50" y="2730500"/>
            <a:ext cx="5619750" cy="302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44408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433</TotalTime>
  <Words>3528</Words>
  <Application>Microsoft Office PowerPoint</Application>
  <PresentationFormat>Widescreen</PresentationFormat>
  <Paragraphs>162</Paragraphs>
  <Slides>40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52" baseType="lpstr">
      <vt:lpstr>Aharoni</vt:lpstr>
      <vt:lpstr>Algerian</vt:lpstr>
      <vt:lpstr>Arial</vt:lpstr>
      <vt:lpstr>Arial Narrow</vt:lpstr>
      <vt:lpstr>Arial Rounded MT Bold</vt:lpstr>
      <vt:lpstr>Baskerville Old Face</vt:lpstr>
      <vt:lpstr>Calibri</vt:lpstr>
      <vt:lpstr>Calibri Light</vt:lpstr>
      <vt:lpstr>Copperplate Gothic Bold</vt:lpstr>
      <vt:lpstr>Times New Roman</vt:lpstr>
      <vt:lpstr>Wingdings</vt:lpstr>
      <vt:lpstr>Tema di Office</vt:lpstr>
      <vt:lpstr>             IL DIALOGO CHE CURA </vt:lpstr>
      <vt:lpstr>Presentazione standard di PowerPoint</vt:lpstr>
      <vt:lpstr>Presentazione standard di PowerPoint</vt:lpstr>
      <vt:lpstr>Cosa significa comunicare? </vt:lpstr>
      <vt:lpstr> Che cos’è allora il dialogo?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Importante è l’accoglienza e il prestare attenzione.  </vt:lpstr>
      <vt:lpstr>Presentazione standard di PowerPoint</vt:lpstr>
      <vt:lpstr>SI PARLA DI ETICA DELLO SGUARDO </vt:lpstr>
      <vt:lpstr> Ancora: l’importanza “cardine” dell’ASCOLTO   l’ascolto è la “pietra angolare” di ogni autentica relazione </vt:lpstr>
      <vt:lpstr> Ascoltare una persona risulta assai più impegnativo che parlare a qualcuno, o udire/sentire qualche cosa.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Atteggiamenti/gesti sananti = positivi </vt:lpstr>
      <vt:lpstr>Atteggiamenti/gesti che non sanano = negativi </vt:lpstr>
      <vt:lpstr>In sintesi in un accompagnamento/relazione, in un dialogo che cura, è importante: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sofferenza e dolore </vt:lpstr>
      <vt:lpstr>dolore e sofferenza non sono uguali. </vt:lpstr>
      <vt:lpstr>Ogni persona si trova SOLA  a vivere le situazioni di sofferenza e/o dolore </vt:lpstr>
      <vt:lpstr>Presentazione standard di PowerPoint</vt:lpstr>
      <vt:lpstr>Dimensione spirituale  e dimensione religiosa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DIALOGO CHE CURA</dc:title>
  <dc:creator>BIANCONI</dc:creator>
  <cp:lastModifiedBy>BIANCONI</cp:lastModifiedBy>
  <cp:revision>47</cp:revision>
  <dcterms:created xsi:type="dcterms:W3CDTF">2019-11-24T17:23:08Z</dcterms:created>
  <dcterms:modified xsi:type="dcterms:W3CDTF">2019-12-04T21:22:35Z</dcterms:modified>
</cp:coreProperties>
</file>