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4" r:id="rId3"/>
    <p:sldId id="257" r:id="rId4"/>
    <p:sldId id="261" r:id="rId5"/>
    <p:sldId id="259" r:id="rId6"/>
    <p:sldId id="260" r:id="rId7"/>
    <p:sldId id="262" r:id="rId8"/>
    <p:sldId id="264" r:id="rId9"/>
    <p:sldId id="265" r:id="rId10"/>
    <p:sldId id="268" r:id="rId11"/>
    <p:sldId id="266" r:id="rId12"/>
    <p:sldId id="269" r:id="rId13"/>
    <p:sldId id="267" r:id="rId14"/>
    <p:sldId id="270" r:id="rId15"/>
    <p:sldId id="283" r:id="rId16"/>
    <p:sldId id="272" r:id="rId17"/>
    <p:sldId id="271" r:id="rId18"/>
    <p:sldId id="273" r:id="rId19"/>
    <p:sldId id="279" r:id="rId20"/>
    <p:sldId id="280" r:id="rId21"/>
    <p:sldId id="281" r:id="rId22"/>
    <p:sldId id="282" r:id="rId23"/>
    <p:sldId id="275" r:id="rId24"/>
    <p:sldId id="276" r:id="rId25"/>
    <p:sldId id="277" r:id="rId26"/>
    <p:sldId id="278" r:id="rId2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5" d="100"/>
          <a:sy n="95" d="100"/>
        </p:scale>
        <p:origin x="-624"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2271A054-9B1F-4C40-84E2-EDE333518EFD}" type="datetimeFigureOut">
              <a:rPr lang="it-IT" smtClean="0"/>
              <a:pPr/>
              <a:t>05/03/17</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23059AAA-4164-4B69-AB15-2D7D66FD3466}" type="slidenum">
              <a:rPr lang="it-IT" smtClean="0"/>
              <a:pPr/>
              <a:t>‹#›</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2271A054-9B1F-4C40-84E2-EDE333518EFD}" type="datetimeFigureOut">
              <a:rPr lang="it-IT" smtClean="0"/>
              <a:pPr/>
              <a:t>05/03/17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3059AAA-4164-4B69-AB15-2D7D66FD3466}" type="slidenum">
              <a:rPr lang="it-IT" smtClean="0"/>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2271A054-9B1F-4C40-84E2-EDE333518EFD}" type="datetimeFigureOut">
              <a:rPr lang="it-IT" smtClean="0"/>
              <a:pPr/>
              <a:t>05/03/17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3059AAA-4164-4B69-AB15-2D7D66FD3466}" type="slidenum">
              <a:rPr lang="it-IT" smtClean="0"/>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2271A054-9B1F-4C40-84E2-EDE333518EFD}" type="datetimeFigureOut">
              <a:rPr lang="it-IT" smtClean="0"/>
              <a:pPr/>
              <a:t>05/03/17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3059AAA-4164-4B69-AB15-2D7D66FD3466}" type="slidenum">
              <a:rPr lang="it-IT" smtClean="0"/>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2271A054-9B1F-4C40-84E2-EDE333518EFD}" type="datetimeFigureOut">
              <a:rPr lang="it-IT" smtClean="0"/>
              <a:pPr/>
              <a:t>05/03/17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3059AAA-4164-4B69-AB15-2D7D66FD3466}" type="slidenum">
              <a:rPr lang="it-IT" smtClean="0"/>
              <a:pPr/>
              <a:t>‹#›</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2271A054-9B1F-4C40-84E2-EDE333518EFD}" type="datetimeFigureOut">
              <a:rPr lang="it-IT" smtClean="0"/>
              <a:pPr/>
              <a:t>05/03/17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3059AAA-4164-4B69-AB15-2D7D66FD3466}" type="slidenum">
              <a:rPr lang="it-IT" smtClean="0"/>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2271A054-9B1F-4C40-84E2-EDE333518EFD}" type="datetimeFigureOut">
              <a:rPr lang="it-IT" smtClean="0"/>
              <a:pPr/>
              <a:t>05/03/17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3059AAA-4164-4B69-AB15-2D7D66FD3466}" type="slidenum">
              <a:rPr lang="it-IT" smtClean="0"/>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2271A054-9B1F-4C40-84E2-EDE333518EFD}" type="datetimeFigureOut">
              <a:rPr lang="it-IT" smtClean="0"/>
              <a:pPr/>
              <a:t>05/03/17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3059AAA-4164-4B69-AB15-2D7D66FD3466}"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271A054-9B1F-4C40-84E2-EDE333518EFD}" type="datetimeFigureOut">
              <a:rPr lang="it-IT" smtClean="0"/>
              <a:pPr/>
              <a:t>05/03/17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3059AAA-4164-4B69-AB15-2D7D66FD3466}"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2271A054-9B1F-4C40-84E2-EDE333518EFD}" type="datetimeFigureOut">
              <a:rPr lang="it-IT" smtClean="0"/>
              <a:pPr/>
              <a:t>05/03/17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3059AAA-4164-4B69-AB15-2D7D66FD3466}" type="slidenum">
              <a:rPr lang="it-IT" smtClean="0"/>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2271A054-9B1F-4C40-84E2-EDE333518EFD}" type="datetimeFigureOut">
              <a:rPr lang="it-IT" smtClean="0"/>
              <a:pPr/>
              <a:t>05/03/17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077200" y="6356350"/>
            <a:ext cx="609600" cy="365125"/>
          </a:xfrm>
        </p:spPr>
        <p:txBody>
          <a:bodyPr/>
          <a:lstStyle/>
          <a:p>
            <a:fld id="{23059AAA-4164-4B69-AB15-2D7D66FD3466}" type="slidenum">
              <a:rPr lang="it-IT" smtClean="0"/>
              <a:pPr/>
              <a:t>‹#›</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271A054-9B1F-4C40-84E2-EDE333518EFD}" type="datetimeFigureOut">
              <a:rPr lang="it-IT" smtClean="0"/>
              <a:pPr/>
              <a:t>05/03/17</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3059AAA-4164-4B69-AB15-2D7D66FD3466}" type="slidenum">
              <a:rPr lang="it-IT" smtClean="0"/>
              <a:pPr/>
              <a:t>‹#›</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2132856"/>
            <a:ext cx="8211688" cy="3340968"/>
          </a:xfrm>
        </p:spPr>
        <p:txBody>
          <a:bodyPr>
            <a:noAutofit/>
          </a:bodyPr>
          <a:lstStyle/>
          <a:p>
            <a:r>
              <a:rPr lang="it-IT" sz="6000" b="0" dirty="0" smtClean="0">
                <a:solidFill>
                  <a:srgbClr val="FFFF00"/>
                </a:solidFill>
                <a:effectLst/>
                <a:latin typeface="Aharoni" pitchFamily="2" charset="-79"/>
                <a:cs typeface="Aharoni" pitchFamily="2" charset="-79"/>
              </a:rPr>
              <a:t>I Gruppi AMA</a:t>
            </a:r>
            <a:br>
              <a:rPr lang="it-IT" sz="6000" b="0" dirty="0" smtClean="0">
                <a:solidFill>
                  <a:srgbClr val="FFFF00"/>
                </a:solidFill>
                <a:effectLst/>
                <a:latin typeface="Aharoni" pitchFamily="2" charset="-79"/>
                <a:cs typeface="Aharoni" pitchFamily="2" charset="-79"/>
              </a:rPr>
            </a:br>
            <a:r>
              <a:rPr lang="it-IT" sz="6000" b="0" dirty="0" smtClean="0">
                <a:solidFill>
                  <a:srgbClr val="FFFF00"/>
                </a:solidFill>
                <a:effectLst/>
                <a:latin typeface="Aharoni" pitchFamily="2" charset="-79"/>
                <a:cs typeface="Aharoni" pitchFamily="2" charset="-79"/>
              </a:rPr>
              <a:t>per l’elaborazione </a:t>
            </a:r>
            <a:br>
              <a:rPr lang="it-IT" sz="6000" b="0" dirty="0" smtClean="0">
                <a:solidFill>
                  <a:srgbClr val="FFFF00"/>
                </a:solidFill>
                <a:effectLst/>
                <a:latin typeface="Aharoni" pitchFamily="2" charset="-79"/>
                <a:cs typeface="Aharoni" pitchFamily="2" charset="-79"/>
              </a:rPr>
            </a:br>
            <a:r>
              <a:rPr lang="it-IT" sz="6000" b="0" dirty="0" smtClean="0">
                <a:solidFill>
                  <a:srgbClr val="FFFF00"/>
                </a:solidFill>
                <a:effectLst/>
                <a:latin typeface="Aharoni" pitchFamily="2" charset="-79"/>
                <a:cs typeface="Aharoni" pitchFamily="2" charset="-79"/>
              </a:rPr>
              <a:t>del lutto</a:t>
            </a:r>
            <a:endParaRPr lang="it-IT" sz="6000" b="0" dirty="0">
              <a:solidFill>
                <a:srgbClr val="FFFF00"/>
              </a:solidFill>
              <a:effectLst/>
              <a:latin typeface="Aharoni" pitchFamily="2" charset="-79"/>
              <a:cs typeface="Aharoni" pitchFamily="2" charset="-79"/>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0" y="665312"/>
            <a:ext cx="9036496" cy="6192688"/>
          </a:xfrm>
        </p:spPr>
        <p:txBody>
          <a:bodyPr>
            <a:normAutofit/>
          </a:bodyPr>
          <a:lstStyle/>
          <a:p>
            <a:pPr algn="just">
              <a:buNone/>
            </a:pPr>
            <a:endParaRPr lang="it-IT" dirty="0" smtClean="0"/>
          </a:p>
          <a:p>
            <a:pPr algn="just"/>
            <a:r>
              <a:rPr lang="it-IT" dirty="0" smtClean="0"/>
              <a:t>Crediamo necessario poter contare </a:t>
            </a:r>
            <a:r>
              <a:rPr lang="it-IT" b="1" dirty="0" smtClean="0"/>
              <a:t>sull’ascolto</a:t>
            </a:r>
            <a:r>
              <a:rPr lang="it-IT" dirty="0" smtClean="0"/>
              <a:t> e sul </a:t>
            </a:r>
            <a:r>
              <a:rPr lang="it-IT" b="1" dirty="0" smtClean="0"/>
              <a:t>sostegno</a:t>
            </a:r>
            <a:r>
              <a:rPr lang="it-IT" dirty="0" smtClean="0"/>
              <a:t> degli altri</a:t>
            </a:r>
          </a:p>
          <a:p>
            <a:pPr algn="just"/>
            <a:endParaRPr lang="it-IT" dirty="0" smtClean="0"/>
          </a:p>
          <a:p>
            <a:pPr algn="just"/>
            <a:r>
              <a:rPr lang="it-IT" dirty="0" smtClean="0"/>
              <a:t>Crediamo che i </a:t>
            </a:r>
            <a:r>
              <a:rPr lang="it-IT" b="1" dirty="0" smtClean="0"/>
              <a:t>sentimenti</a:t>
            </a:r>
            <a:r>
              <a:rPr lang="it-IT" dirty="0" smtClean="0"/>
              <a:t> siano naturali e che si possano vivere positivamente, se hanno la possibilità di esprimersi</a:t>
            </a:r>
          </a:p>
          <a:p>
            <a:endParaRPr lang="it-IT"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107504" y="908720"/>
            <a:ext cx="9036496" cy="5949280"/>
          </a:xfrm>
        </p:spPr>
        <p:txBody>
          <a:bodyPr>
            <a:normAutofit lnSpcReduction="10000"/>
          </a:bodyPr>
          <a:lstStyle/>
          <a:p>
            <a:pPr algn="just">
              <a:buNone/>
            </a:pPr>
            <a:r>
              <a:rPr lang="it-IT" b="1" dirty="0" smtClean="0"/>
              <a:t>GLI OBIETTIVI DEL GRUPPO</a:t>
            </a:r>
            <a:endParaRPr lang="it-IT" dirty="0" smtClean="0"/>
          </a:p>
          <a:p>
            <a:pPr algn="just"/>
            <a:endParaRPr lang="it-IT" dirty="0" smtClean="0"/>
          </a:p>
          <a:p>
            <a:pPr lvl="0" algn="just"/>
            <a:r>
              <a:rPr lang="it-IT" dirty="0" smtClean="0"/>
              <a:t>Il </a:t>
            </a:r>
            <a:r>
              <a:rPr lang="it-IT" u="sng" dirty="0" smtClean="0"/>
              <a:t>sostegno emotivo</a:t>
            </a:r>
            <a:r>
              <a:rPr lang="it-IT" dirty="0" smtClean="0"/>
              <a:t>: il gruppo è anzitutto il luogo dove dar voce al proprio dolore, alle paure e speranze. Spesso questi vissuti vengono rimossi o negati soprattutto ai propri famigliari per paura di caricare sugli altri le proprie difficoltà. Nel gruppo tali contenuti sono il “libro di testo” sul quale incominciare l’elaborazione del lutto</a:t>
            </a:r>
          </a:p>
          <a:p>
            <a:pPr algn="just"/>
            <a:endParaRPr lang="it-IT" dirty="0" smtClean="0"/>
          </a:p>
          <a:p>
            <a:pPr lvl="0" algn="just"/>
            <a:r>
              <a:rPr lang="it-IT" dirty="0" smtClean="0"/>
              <a:t>Il </a:t>
            </a:r>
            <a:r>
              <a:rPr lang="it-IT" u="sng" dirty="0" smtClean="0"/>
              <a:t>supporto sociale</a:t>
            </a:r>
            <a:r>
              <a:rPr lang="it-IT" dirty="0" smtClean="0"/>
              <a:t>: la presenza degli altri, di “altri” che condividono un dolore simile, produce legami di solidarietà, schiude spazi di speranza, migliora le abilità comunicative interpersonali, favorisce un clima di sostegno che aiuta a riemergere nella vita e nella progettualità</a:t>
            </a:r>
          </a:p>
          <a:p>
            <a:pPr algn="just"/>
            <a:endParaRPr lang="it-IT"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107504" y="908720"/>
            <a:ext cx="9036496" cy="5949280"/>
          </a:xfrm>
        </p:spPr>
        <p:txBody>
          <a:bodyPr>
            <a:normAutofit/>
          </a:bodyPr>
          <a:lstStyle/>
          <a:p>
            <a:pPr algn="just">
              <a:buNone/>
            </a:pPr>
            <a:r>
              <a:rPr lang="it-IT" b="1" dirty="0" smtClean="0"/>
              <a:t>GLI OBIETTIVI DEL GRUPPO</a:t>
            </a:r>
            <a:endParaRPr lang="it-IT" dirty="0" smtClean="0"/>
          </a:p>
          <a:p>
            <a:pPr algn="just"/>
            <a:endParaRPr lang="it-IT" dirty="0" smtClean="0"/>
          </a:p>
          <a:p>
            <a:pPr lvl="0" algn="just"/>
            <a:r>
              <a:rPr lang="it-IT" u="sng" dirty="0" smtClean="0"/>
              <a:t>L’informazione e l’educazione reciproca</a:t>
            </a:r>
            <a:r>
              <a:rPr lang="it-IT" i="1" dirty="0" smtClean="0"/>
              <a:t>: </a:t>
            </a:r>
            <a:r>
              <a:rPr lang="it-IT" dirty="0" smtClean="0"/>
              <a:t>ognuno di noi è maestro e discepolo. Maestro di quanto ha maturato e interiorizzato alla luce della propria esperienza, discepolo in quanto impara ascoltando e osservando gli altri</a:t>
            </a:r>
          </a:p>
          <a:p>
            <a:pPr algn="just"/>
            <a:endParaRPr lang="it-IT" dirty="0" smtClean="0"/>
          </a:p>
          <a:p>
            <a:pPr lvl="0" algn="just"/>
            <a:r>
              <a:rPr lang="it-IT" u="sng" dirty="0" smtClean="0"/>
              <a:t>Potenziare le capacità personali per affrontare e risolvere i problemi della vita</a:t>
            </a:r>
            <a:r>
              <a:rPr lang="it-IT" dirty="0" smtClean="0"/>
              <a:t>: Lo scopo del gruppo non è di creare una dipendenza. Il gruppo infatti inizia un percorso e lo porta anche a termine.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116632"/>
            <a:ext cx="8820472" cy="6494085"/>
          </a:xfrm>
          <a:prstGeom prst="rect">
            <a:avLst/>
          </a:prstGeom>
        </p:spPr>
        <p:txBody>
          <a:bodyPr wrap="square">
            <a:spAutoFit/>
          </a:bodyPr>
          <a:lstStyle/>
          <a:p>
            <a:endParaRPr lang="it-IT" sz="2600" dirty="0" smtClean="0"/>
          </a:p>
          <a:p>
            <a:r>
              <a:rPr lang="it-IT" sz="2600" dirty="0" smtClean="0"/>
              <a:t>L’OBIETTIVO ESSENZIALE è far sì che il rapporto con gli altri:</a:t>
            </a:r>
          </a:p>
          <a:p>
            <a:r>
              <a:rPr lang="it-IT" sz="2600" dirty="0" smtClean="0"/>
              <a:t> </a:t>
            </a:r>
          </a:p>
          <a:p>
            <a:pPr marL="908050" lvl="2" indent="-457200" algn="just">
              <a:buFont typeface="+mj-lt"/>
              <a:buAutoNum type="arabicPeriod"/>
            </a:pPr>
            <a:r>
              <a:rPr lang="it-IT" sz="2600" dirty="0" smtClean="0"/>
              <a:t>Promuova la </a:t>
            </a:r>
            <a:r>
              <a:rPr lang="it-IT" sz="2600" u="sng" dirty="0" smtClean="0"/>
              <a:t>fiducia</a:t>
            </a:r>
            <a:r>
              <a:rPr lang="it-IT" sz="2600" dirty="0" smtClean="0"/>
              <a:t> personale </a:t>
            </a:r>
          </a:p>
          <a:p>
            <a:pPr marL="908050" lvl="2" indent="-457200" algn="just"/>
            <a:endParaRPr lang="it-IT" sz="2600" dirty="0" smtClean="0"/>
          </a:p>
          <a:p>
            <a:pPr marL="908050" lvl="2" indent="-457200" algn="just">
              <a:buFont typeface="+mj-lt"/>
              <a:buAutoNum type="arabicPeriod"/>
            </a:pPr>
            <a:r>
              <a:rPr lang="it-IT" sz="2600" dirty="0" smtClean="0"/>
              <a:t>Aiuti a riprendere il </a:t>
            </a:r>
            <a:r>
              <a:rPr lang="it-IT" sz="2600" u="sng" dirty="0" smtClean="0"/>
              <a:t>controllo</a:t>
            </a:r>
            <a:r>
              <a:rPr lang="it-IT" sz="2600" dirty="0" smtClean="0"/>
              <a:t> sulla propria vita</a:t>
            </a:r>
          </a:p>
          <a:p>
            <a:pPr marL="908050" lvl="2" indent="-457200" algn="just">
              <a:buFont typeface="+mj-lt"/>
              <a:buAutoNum type="arabicPeriod"/>
            </a:pPr>
            <a:endParaRPr lang="it-IT" sz="2600" dirty="0" smtClean="0"/>
          </a:p>
          <a:p>
            <a:pPr marL="908050" lvl="2" indent="-457200" algn="just">
              <a:buFont typeface="+mj-lt"/>
              <a:buAutoNum type="arabicPeriod"/>
            </a:pPr>
            <a:r>
              <a:rPr lang="it-IT" sz="2600" dirty="0" smtClean="0"/>
              <a:t>Renda più consapevoli dei propri </a:t>
            </a:r>
            <a:r>
              <a:rPr lang="it-IT" sz="2600" u="sng" dirty="0" smtClean="0"/>
              <a:t>bisogni</a:t>
            </a:r>
            <a:r>
              <a:rPr lang="it-IT" sz="2600" dirty="0" smtClean="0"/>
              <a:t> e </a:t>
            </a:r>
            <a:r>
              <a:rPr lang="it-IT" sz="2600" u="sng" dirty="0" smtClean="0"/>
              <a:t>stati d’animo</a:t>
            </a:r>
          </a:p>
          <a:p>
            <a:pPr marL="908050" lvl="2" indent="-457200" algn="just">
              <a:buFont typeface="+mj-lt"/>
              <a:buAutoNum type="arabicPeriod"/>
            </a:pPr>
            <a:endParaRPr lang="it-IT" sz="2600" dirty="0" smtClean="0"/>
          </a:p>
          <a:p>
            <a:pPr marL="908050" lvl="2" indent="-457200" algn="just">
              <a:buFont typeface="+mj-lt"/>
              <a:buAutoNum type="arabicPeriod"/>
            </a:pPr>
            <a:r>
              <a:rPr lang="it-IT" sz="2600" dirty="0" smtClean="0"/>
              <a:t>Stimoli ad assumere quelle </a:t>
            </a:r>
            <a:r>
              <a:rPr lang="it-IT" sz="2600" u="sng" dirty="0" smtClean="0"/>
              <a:t>iniziative</a:t>
            </a:r>
            <a:r>
              <a:rPr lang="it-IT" sz="2600" dirty="0" smtClean="0"/>
              <a:t> e quei </a:t>
            </a:r>
            <a:r>
              <a:rPr lang="it-IT" sz="2600" u="sng" dirty="0" smtClean="0"/>
              <a:t>rischi</a:t>
            </a:r>
            <a:r>
              <a:rPr lang="it-IT" sz="2600" dirty="0" smtClean="0"/>
              <a:t> che fanno emergere e proprie potenzialità nascoste </a:t>
            </a:r>
          </a:p>
          <a:p>
            <a:pPr marL="908050" lvl="2" indent="-457200" algn="just">
              <a:buFont typeface="+mj-lt"/>
              <a:buAutoNum type="arabicPeriod"/>
            </a:pPr>
            <a:endParaRPr lang="it-IT" sz="2600" dirty="0" smtClean="0"/>
          </a:p>
          <a:p>
            <a:pPr marL="908050" lvl="2" indent="-457200" algn="just">
              <a:buFont typeface="+mj-lt"/>
              <a:buAutoNum type="arabicPeriod"/>
            </a:pPr>
            <a:r>
              <a:rPr lang="it-IT" sz="2600" dirty="0" smtClean="0"/>
              <a:t>Ispiri a riemergersi con </a:t>
            </a:r>
            <a:r>
              <a:rPr lang="it-IT" sz="2600" u="sng" dirty="0" smtClean="0"/>
              <a:t>realismo</a:t>
            </a:r>
            <a:r>
              <a:rPr lang="it-IT" sz="2600" dirty="0" smtClean="0"/>
              <a:t> e </a:t>
            </a:r>
            <a:r>
              <a:rPr lang="it-IT" sz="2600" u="sng" dirty="0" smtClean="0"/>
              <a:t>coraggio</a:t>
            </a:r>
            <a:r>
              <a:rPr lang="it-IT" sz="2600" dirty="0" smtClean="0"/>
              <a:t> nella vita</a:t>
            </a:r>
          </a:p>
          <a:p>
            <a:pPr lvl="2"/>
            <a:endParaRPr lang="it-IT" sz="2600"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8229600" cy="1143000"/>
          </a:xfrm>
        </p:spPr>
        <p:txBody>
          <a:bodyPr/>
          <a:lstStyle/>
          <a:p>
            <a:r>
              <a:rPr lang="it-IT" dirty="0" smtClean="0"/>
              <a:t>Come si lavora</a:t>
            </a:r>
            <a:endParaRPr lang="it-IT" dirty="0"/>
          </a:p>
        </p:txBody>
      </p:sp>
      <p:sp>
        <p:nvSpPr>
          <p:cNvPr id="5" name="Segnaposto contenuto 4"/>
          <p:cNvSpPr>
            <a:spLocks noGrp="1"/>
          </p:cNvSpPr>
          <p:nvPr>
            <p:ph idx="1"/>
          </p:nvPr>
        </p:nvSpPr>
        <p:spPr>
          <a:xfrm>
            <a:off x="0" y="2348880"/>
            <a:ext cx="8892480" cy="2232248"/>
          </a:xfrm>
        </p:spPr>
        <p:txBody>
          <a:bodyPr>
            <a:normAutofit/>
          </a:bodyPr>
          <a:lstStyle/>
          <a:p>
            <a:pPr algn="just"/>
            <a:r>
              <a:rPr lang="it-IT" dirty="0" smtClean="0"/>
              <a:t>Strumento essenziale è un sussidio che viene consegnato all’inizio del percorso di dieci incontri con cadenza settimanale.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8229600" cy="1143000"/>
          </a:xfrm>
        </p:spPr>
        <p:txBody>
          <a:bodyPr/>
          <a:lstStyle/>
          <a:p>
            <a:r>
              <a:rPr lang="it-IT" dirty="0" smtClean="0"/>
              <a:t>Come si lavora</a:t>
            </a:r>
            <a:endParaRPr lang="it-IT" dirty="0"/>
          </a:p>
        </p:txBody>
      </p:sp>
      <p:sp>
        <p:nvSpPr>
          <p:cNvPr id="5" name="Segnaposto contenuto 4"/>
          <p:cNvSpPr>
            <a:spLocks noGrp="1"/>
          </p:cNvSpPr>
          <p:nvPr>
            <p:ph idx="1"/>
          </p:nvPr>
        </p:nvSpPr>
        <p:spPr>
          <a:xfrm>
            <a:off x="0" y="1052736"/>
            <a:ext cx="8892480" cy="936104"/>
          </a:xfrm>
        </p:spPr>
        <p:txBody>
          <a:bodyPr>
            <a:normAutofit/>
          </a:bodyPr>
          <a:lstStyle/>
          <a:p>
            <a:pPr algn="just"/>
            <a:r>
              <a:rPr lang="it-IT" dirty="0" smtClean="0"/>
              <a:t>Tale strumento è necessario per coordinare il lavoro personale con quello del gruppo</a:t>
            </a:r>
          </a:p>
          <a:p>
            <a:pPr algn="just"/>
            <a:endParaRPr lang="it-IT" dirty="0" smtClean="0"/>
          </a:p>
        </p:txBody>
      </p:sp>
      <p:pic>
        <p:nvPicPr>
          <p:cNvPr id="3074" name="Picture 2" descr="H:\_Genie Timeline\0\C\Users\Pierpaolo\Documents\ARCHIVIO PIER\GRUPPO AMA LUTTO\LIBRETTO AMA LUTTO (Prima ristampa)-1.jpg"/>
          <p:cNvPicPr>
            <a:picLocks noChangeAspect="1" noChangeArrowheads="1"/>
          </p:cNvPicPr>
          <p:nvPr/>
        </p:nvPicPr>
        <p:blipFill>
          <a:blip r:embed="rId2" cstate="print"/>
          <a:srcRect/>
          <a:stretch>
            <a:fillRect/>
          </a:stretch>
        </p:blipFill>
        <p:spPr bwMode="auto">
          <a:xfrm>
            <a:off x="251520" y="2006357"/>
            <a:ext cx="8784976" cy="4851644"/>
          </a:xfrm>
          <a:prstGeom prst="rect">
            <a:avLst/>
          </a:prstGeom>
          <a:noFill/>
        </p:spPr>
      </p:pic>
    </p:spTree>
    <p:extLst>
      <p:ext uri="{BB962C8B-B14F-4D97-AF65-F5344CB8AC3E}">
        <p14:creationId xmlns:p14="http://schemas.microsoft.com/office/powerpoint/2010/main" val="40824922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 calcmode="lin" valueType="num">
                                      <p:cBhvr additive="base">
                                        <p:cTn id="17" dur="500" fill="hold"/>
                                        <p:tgtEl>
                                          <p:spTgt spid="3074"/>
                                        </p:tgtEl>
                                        <p:attrNameLst>
                                          <p:attrName>ppt_x</p:attrName>
                                        </p:attrNameLst>
                                      </p:cBhvr>
                                      <p:tavLst>
                                        <p:tav tm="0">
                                          <p:val>
                                            <p:strVal val="#ppt_x"/>
                                          </p:val>
                                        </p:tav>
                                        <p:tav tm="100000">
                                          <p:val>
                                            <p:strVal val="#ppt_x"/>
                                          </p:val>
                                        </p:tav>
                                      </p:tavLst>
                                    </p:anim>
                                    <p:anim calcmode="lin" valueType="num">
                                      <p:cBhvr additive="base">
                                        <p:cTn id="1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8229600" cy="1143000"/>
          </a:xfrm>
        </p:spPr>
        <p:txBody>
          <a:bodyPr/>
          <a:lstStyle/>
          <a:p>
            <a:r>
              <a:rPr lang="it-IT" dirty="0" smtClean="0"/>
              <a:t>Come si lavora</a:t>
            </a:r>
            <a:endParaRPr lang="it-IT" dirty="0"/>
          </a:p>
        </p:txBody>
      </p:sp>
      <p:sp>
        <p:nvSpPr>
          <p:cNvPr id="5" name="Segnaposto contenuto 4"/>
          <p:cNvSpPr>
            <a:spLocks noGrp="1"/>
          </p:cNvSpPr>
          <p:nvPr>
            <p:ph idx="1"/>
          </p:nvPr>
        </p:nvSpPr>
        <p:spPr>
          <a:xfrm>
            <a:off x="0" y="1052736"/>
            <a:ext cx="8964488" cy="5112568"/>
          </a:xfrm>
        </p:spPr>
        <p:txBody>
          <a:bodyPr>
            <a:normAutofit/>
          </a:bodyPr>
          <a:lstStyle/>
          <a:p>
            <a:pPr algn="just"/>
            <a:endParaRPr lang="it-IT" dirty="0" smtClean="0"/>
          </a:p>
          <a:p>
            <a:pPr algn="just"/>
            <a:r>
              <a:rPr lang="it-IT" dirty="0" smtClean="0"/>
              <a:t>Tra un incontro e l’altro i partecipanti sono chiamati a lavorare a casa su alcune domande che preparano l’incontro successivo</a:t>
            </a:r>
          </a:p>
          <a:p>
            <a:pPr algn="just"/>
            <a:endParaRPr lang="it-IT" dirty="0" smtClean="0"/>
          </a:p>
          <a:p>
            <a:pPr algn="just"/>
            <a:endParaRPr lang="it-IT" dirty="0" smtClean="0"/>
          </a:p>
          <a:p>
            <a:pPr algn="just"/>
            <a:r>
              <a:rPr lang="it-IT" dirty="0" smtClean="0"/>
              <a:t>Ogni incontro ha un tema di fondo ma si può essere duttili se emergono altre necessità del gruppo stesso</a:t>
            </a:r>
          </a:p>
          <a:p>
            <a:endParaRPr lang="it-IT" dirty="0" smtClean="0"/>
          </a:p>
          <a:p>
            <a:pPr algn="just"/>
            <a:endParaRPr lang="it-IT"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 calcmode="lin" valueType="num">
                                      <p:cBhvr additive="base">
                                        <p:cTn id="18"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88640"/>
            <a:ext cx="8229600" cy="1143000"/>
          </a:xfrm>
        </p:spPr>
        <p:txBody>
          <a:bodyPr/>
          <a:lstStyle/>
          <a:p>
            <a:r>
              <a:rPr lang="it-IT" dirty="0" smtClean="0"/>
              <a:t>I temi trattati</a:t>
            </a:r>
            <a:endParaRPr lang="it-IT" dirty="0"/>
          </a:p>
        </p:txBody>
      </p:sp>
      <p:sp>
        <p:nvSpPr>
          <p:cNvPr id="3" name="Segnaposto contenuto 2"/>
          <p:cNvSpPr>
            <a:spLocks noGrp="1"/>
          </p:cNvSpPr>
          <p:nvPr>
            <p:ph idx="1"/>
          </p:nvPr>
        </p:nvSpPr>
        <p:spPr>
          <a:xfrm>
            <a:off x="0" y="1412776"/>
            <a:ext cx="9144000" cy="5445224"/>
          </a:xfrm>
        </p:spPr>
        <p:txBody>
          <a:bodyPr>
            <a:normAutofit lnSpcReduction="10000"/>
          </a:bodyPr>
          <a:lstStyle/>
          <a:p>
            <a:pPr>
              <a:buNone/>
            </a:pPr>
            <a:r>
              <a:rPr lang="it-IT" b="1" dirty="0" smtClean="0"/>
              <a:t>PRIMO INCONTRO </a:t>
            </a:r>
            <a:r>
              <a:rPr lang="it-IT" dirty="0" smtClean="0"/>
              <a:t>Obiettivi dell’itinerario ed attese dei partecipanti</a:t>
            </a:r>
          </a:p>
          <a:p>
            <a:pPr>
              <a:buNone/>
            </a:pPr>
            <a:endParaRPr lang="it-IT" dirty="0" smtClean="0"/>
          </a:p>
          <a:p>
            <a:pPr>
              <a:buNone/>
            </a:pPr>
            <a:r>
              <a:rPr lang="it-IT" b="1" dirty="0" smtClean="0"/>
              <a:t>SECONDO  </a:t>
            </a:r>
            <a:r>
              <a:rPr lang="it-IT" dirty="0" smtClean="0"/>
              <a:t>La storia che mi fa </a:t>
            </a:r>
            <a:r>
              <a:rPr lang="it-IT" dirty="0" err="1" smtClean="0"/>
              <a:t>soffrire…</a:t>
            </a:r>
            <a:r>
              <a:rPr lang="it-IT" dirty="0" smtClean="0"/>
              <a:t> la storia del proprio lutto</a:t>
            </a:r>
          </a:p>
          <a:p>
            <a:pPr>
              <a:buNone/>
            </a:pPr>
            <a:endParaRPr lang="it-IT" b="1" dirty="0" smtClean="0"/>
          </a:p>
          <a:p>
            <a:pPr>
              <a:buNone/>
            </a:pPr>
            <a:r>
              <a:rPr lang="it-IT" b="1" dirty="0" smtClean="0"/>
              <a:t>TERZO  </a:t>
            </a:r>
            <a:r>
              <a:rPr lang="it-IT" dirty="0" smtClean="0"/>
              <a:t>Sviluppare la fiducia in una soluzione positiva del lutto</a:t>
            </a:r>
          </a:p>
          <a:p>
            <a:pPr>
              <a:buNone/>
            </a:pPr>
            <a:endParaRPr lang="it-IT" b="1" dirty="0" smtClean="0"/>
          </a:p>
          <a:p>
            <a:pPr>
              <a:buNone/>
            </a:pPr>
            <a:r>
              <a:rPr lang="it-IT" b="1" dirty="0" smtClean="0"/>
              <a:t>QUARTO </a:t>
            </a:r>
            <a:r>
              <a:rPr lang="it-IT" dirty="0" smtClean="0"/>
              <a:t>Poter esprimere la propria tristezza</a:t>
            </a:r>
          </a:p>
          <a:p>
            <a:pPr>
              <a:buNone/>
            </a:pPr>
            <a:endParaRPr lang="it-IT" b="1" dirty="0" smtClean="0"/>
          </a:p>
          <a:p>
            <a:pPr>
              <a:buNone/>
            </a:pPr>
            <a:r>
              <a:rPr lang="it-IT" b="1" dirty="0" smtClean="0"/>
              <a:t>QUINTO   </a:t>
            </a:r>
            <a:r>
              <a:rPr lang="it-IT" dirty="0" smtClean="0"/>
              <a:t>Diventare consapevoli della rabbia e gestirla</a:t>
            </a:r>
          </a:p>
          <a:p>
            <a:pPr>
              <a:buNone/>
            </a:pPr>
            <a:endParaRPr lang="it-IT" b="1"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dissolv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7504" y="836712"/>
            <a:ext cx="9036496" cy="5688632"/>
          </a:xfrm>
        </p:spPr>
        <p:txBody>
          <a:bodyPr>
            <a:normAutofit/>
          </a:bodyPr>
          <a:lstStyle/>
          <a:p>
            <a:pPr>
              <a:buNone/>
            </a:pPr>
            <a:r>
              <a:rPr lang="it-IT" b="1" dirty="0" smtClean="0"/>
              <a:t>SESTO </a:t>
            </a:r>
            <a:r>
              <a:rPr lang="it-IT" dirty="0" smtClean="0"/>
              <a:t>Il senso di colpa: espressione e trasformazione (perdonarsi e perdonare)</a:t>
            </a:r>
          </a:p>
          <a:p>
            <a:pPr>
              <a:buNone/>
            </a:pPr>
            <a:endParaRPr lang="it-IT" b="1" dirty="0" smtClean="0"/>
          </a:p>
          <a:p>
            <a:pPr>
              <a:buNone/>
            </a:pPr>
            <a:r>
              <a:rPr lang="it-IT" b="1" dirty="0" smtClean="0"/>
              <a:t>SETTIMO </a:t>
            </a:r>
            <a:r>
              <a:rPr lang="it-IT" dirty="0" smtClean="0"/>
              <a:t>Avere cura di sé durante l’elaborazione del lutto</a:t>
            </a:r>
          </a:p>
          <a:p>
            <a:pPr>
              <a:buNone/>
            </a:pPr>
            <a:endParaRPr lang="it-IT" dirty="0" smtClean="0"/>
          </a:p>
          <a:p>
            <a:pPr>
              <a:buNone/>
            </a:pPr>
            <a:r>
              <a:rPr lang="it-IT" b="1" dirty="0" smtClean="0"/>
              <a:t>OTTAVO </a:t>
            </a:r>
            <a:r>
              <a:rPr lang="it-IT" dirty="0" smtClean="0"/>
              <a:t>Completare le cose lasciate  in sospeso</a:t>
            </a:r>
          </a:p>
          <a:p>
            <a:pPr>
              <a:buNone/>
            </a:pPr>
            <a:endParaRPr lang="it-IT" b="1" dirty="0" smtClean="0"/>
          </a:p>
          <a:p>
            <a:pPr>
              <a:buNone/>
            </a:pPr>
            <a:r>
              <a:rPr lang="it-IT" b="1" dirty="0" smtClean="0"/>
              <a:t>NONO  </a:t>
            </a:r>
            <a:r>
              <a:rPr lang="it-IT" dirty="0" smtClean="0"/>
              <a:t>Cercare un “senso”  alla perdita subita</a:t>
            </a:r>
          </a:p>
          <a:p>
            <a:pPr>
              <a:buNone/>
            </a:pPr>
            <a:endParaRPr lang="it-IT" b="1" dirty="0" smtClean="0"/>
          </a:p>
          <a:p>
            <a:pPr>
              <a:buNone/>
            </a:pPr>
            <a:r>
              <a:rPr lang="it-IT" b="1" dirty="0" smtClean="0"/>
              <a:t>DECIMO </a:t>
            </a:r>
            <a:r>
              <a:rPr lang="it-IT" dirty="0" smtClean="0"/>
              <a:t>Recuperare l’eredità ideale  lasciata dal defunto </a:t>
            </a:r>
            <a:r>
              <a:rPr lang="it-IT" i="1" dirty="0" smtClean="0"/>
              <a:t>(Le risorse spirituali)</a:t>
            </a:r>
            <a:endParaRPr lang="it-IT" dirty="0" smtClean="0"/>
          </a:p>
          <a:p>
            <a:endParaRPr lang="it-IT" dirty="0" smtClean="0"/>
          </a:p>
          <a:p>
            <a:endParaRPr lang="it-IT"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dissolv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Considerazioni finali</a:t>
            </a:r>
            <a:endParaRPr lang="it-IT" dirty="0"/>
          </a:p>
        </p:txBody>
      </p:sp>
      <p:sp>
        <p:nvSpPr>
          <p:cNvPr id="3" name="Segnaposto contenuto 2"/>
          <p:cNvSpPr>
            <a:spLocks noGrp="1"/>
          </p:cNvSpPr>
          <p:nvPr>
            <p:ph idx="1"/>
          </p:nvPr>
        </p:nvSpPr>
        <p:spPr>
          <a:xfrm>
            <a:off x="457200" y="1935480"/>
            <a:ext cx="8507288" cy="4389120"/>
          </a:xfrm>
        </p:spPr>
        <p:txBody>
          <a:bodyPr/>
          <a:lstStyle/>
          <a:p>
            <a:pPr algn="just"/>
            <a:r>
              <a:rPr lang="it-IT" dirty="0" smtClean="0"/>
              <a:t>Dalla fine all’inizio.</a:t>
            </a:r>
          </a:p>
          <a:p>
            <a:pPr algn="just">
              <a:buNone/>
            </a:pPr>
            <a:endParaRPr lang="it-IT" dirty="0" smtClean="0"/>
          </a:p>
          <a:p>
            <a:pPr algn="just"/>
            <a:r>
              <a:rPr lang="it-IT" dirty="0" smtClean="0"/>
              <a:t>Prima di rileggere qualche esperienza vissuta nel gruppo sotto forma di testimonianza, trovo utile mostrarvi le aspettative con cui uno inizia questo itinerario. Spesso le attese confrontate con il risultato finale ci danno l’idea del percorso compiuto.</a:t>
            </a:r>
            <a:endParaRPr lang="it-IT"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88640"/>
            <a:ext cx="8229600" cy="1143000"/>
          </a:xfrm>
        </p:spPr>
        <p:txBody>
          <a:bodyPr/>
          <a:lstStyle/>
          <a:p>
            <a:pPr algn="ctr"/>
            <a:r>
              <a:rPr lang="it-IT" dirty="0" smtClean="0"/>
              <a:t>A (auto).M (mutuo) A. (aiuto)</a:t>
            </a:r>
            <a:endParaRPr lang="it-IT" dirty="0"/>
          </a:p>
        </p:txBody>
      </p:sp>
      <p:sp>
        <p:nvSpPr>
          <p:cNvPr id="3" name="Segnaposto contenuto 2"/>
          <p:cNvSpPr>
            <a:spLocks noGrp="1"/>
          </p:cNvSpPr>
          <p:nvPr>
            <p:ph idx="1"/>
          </p:nvPr>
        </p:nvSpPr>
        <p:spPr>
          <a:xfrm>
            <a:off x="0" y="1700808"/>
            <a:ext cx="9144000" cy="5157192"/>
          </a:xfrm>
        </p:spPr>
        <p:txBody>
          <a:bodyPr>
            <a:normAutofit/>
          </a:bodyPr>
          <a:lstStyle/>
          <a:p>
            <a:r>
              <a:rPr lang="it-IT" dirty="0" smtClean="0"/>
              <a:t>AUTO		Le risorse personali (ognuno può 				trovare in se e i mezzi e gli strumenti 				per affrontare il dolore della perdita)</a:t>
            </a:r>
          </a:p>
          <a:p>
            <a:r>
              <a:rPr lang="it-IT" dirty="0" smtClean="0"/>
              <a:t>MUTUO		Le proprie risorse poste accanto a 				quelle degli altri si arricchiscono  e 				diventano occasione di crescita 					anche per chi condivide la stessa 				esperienza</a:t>
            </a:r>
          </a:p>
          <a:p>
            <a:r>
              <a:rPr lang="it-IT" dirty="0" smtClean="0"/>
              <a:t>AIUTO		L’aiuto è una medaglia a due facce: 				contempla la mia capacità di aiutarmi e 			quella degli altri che mi recano aiuto</a:t>
            </a:r>
            <a:endParaRPr lang="it-IT"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edg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edg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edge">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548680"/>
            <a:ext cx="8229600" cy="1143000"/>
          </a:xfrm>
        </p:spPr>
        <p:txBody>
          <a:bodyPr/>
          <a:lstStyle/>
          <a:p>
            <a:r>
              <a:rPr lang="it-IT" dirty="0" smtClean="0"/>
              <a:t>LE </a:t>
            </a:r>
            <a:r>
              <a:rPr lang="it-IT" dirty="0" err="1" smtClean="0"/>
              <a:t>ASPETTATIVE…</a:t>
            </a:r>
            <a:r>
              <a:rPr lang="it-IT" dirty="0" smtClean="0"/>
              <a:t>.</a:t>
            </a:r>
            <a:endParaRPr lang="it-IT" dirty="0"/>
          </a:p>
        </p:txBody>
      </p:sp>
      <p:sp>
        <p:nvSpPr>
          <p:cNvPr id="3" name="Segnaposto contenuto 2"/>
          <p:cNvSpPr>
            <a:spLocks noGrp="1"/>
          </p:cNvSpPr>
          <p:nvPr>
            <p:ph idx="1"/>
          </p:nvPr>
        </p:nvSpPr>
        <p:spPr>
          <a:xfrm>
            <a:off x="0" y="1772816"/>
            <a:ext cx="9144000" cy="4968552"/>
          </a:xfrm>
        </p:spPr>
        <p:txBody>
          <a:bodyPr>
            <a:normAutofit fontScale="85000" lnSpcReduction="20000"/>
          </a:bodyPr>
          <a:lstStyle/>
          <a:p>
            <a:pPr algn="just">
              <a:buNone/>
            </a:pPr>
            <a:r>
              <a:rPr lang="it-IT" dirty="0" smtClean="0"/>
              <a:t>All’inizio di un gruppo che ho accompagnato i partecipanti hanno condiviso le seguenti attese:</a:t>
            </a:r>
          </a:p>
          <a:p>
            <a:pPr lvl="0">
              <a:buNone/>
            </a:pPr>
            <a:endParaRPr lang="it-IT" dirty="0" smtClean="0"/>
          </a:p>
          <a:p>
            <a:pPr marL="514350" indent="-514350"/>
            <a:r>
              <a:rPr lang="it-IT" dirty="0" smtClean="0"/>
              <a:t>Quello che mi ha spinto è a non lasciarmi andare perché la tentazione è di piangere e voglia di rinchiudermi. Vedo questo gruppo anche come un aiuto a vivere la solitudine</a:t>
            </a:r>
          </a:p>
          <a:p>
            <a:pPr marL="514350" indent="-514350">
              <a:buFont typeface="+mj-lt"/>
              <a:buAutoNum type="arabicPeriod"/>
            </a:pPr>
            <a:endParaRPr lang="it-IT" dirty="0" smtClean="0"/>
          </a:p>
          <a:p>
            <a:pPr marL="514350" indent="-514350"/>
            <a:r>
              <a:rPr lang="it-IT" dirty="0" smtClean="0"/>
              <a:t>Bisogno di capire il perché e condividere l’esperienza. Non so che cosa aspettarmi. Io ho già l’aiuto di una psicologa ma questo forse  è un altro aiuto.</a:t>
            </a:r>
          </a:p>
          <a:p>
            <a:pPr marL="514350" indent="-514350">
              <a:buFont typeface="+mj-lt"/>
              <a:buAutoNum type="arabicPeriod"/>
            </a:pPr>
            <a:endParaRPr lang="it-IT" dirty="0" smtClean="0"/>
          </a:p>
          <a:p>
            <a:pPr marL="514350" indent="-514350"/>
            <a:r>
              <a:rPr lang="it-IT" dirty="0" smtClean="0"/>
              <a:t>Non ho aspettative. Vivo molta rabbia per i disagi che sono seguiti alla morte di mio padre soprattutto per quanto riguarda la gestione della casa. Vivo anche una fatica a vivere una vita affettiva tranquilla.</a:t>
            </a:r>
          </a:p>
          <a:p>
            <a:pPr marL="514350" lvl="0" indent="-514350">
              <a:buFont typeface="+mj-lt"/>
              <a:buAutoNum type="arabicPeriod"/>
            </a:pPr>
            <a:endParaRPr lang="it-IT" dirty="0" smtClean="0"/>
          </a:p>
          <a:p>
            <a:pPr marL="514350" indent="-514350">
              <a:buNone/>
            </a:pPr>
            <a:r>
              <a:rPr lang="it-IT" dirty="0" smtClean="0"/>
              <a:t> </a:t>
            </a:r>
          </a:p>
          <a:p>
            <a:endParaRPr lang="it-IT"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calcmode="lin" valueType="num">
                                      <p:cBhvr additive="base">
                                        <p:cTn id="3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 calcmode="lin" valueType="num">
                                      <p:cBhvr additive="base">
                                        <p:cTn id="3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548680"/>
            <a:ext cx="8229600" cy="1143000"/>
          </a:xfrm>
        </p:spPr>
        <p:txBody>
          <a:bodyPr/>
          <a:lstStyle/>
          <a:p>
            <a:r>
              <a:rPr lang="it-IT" dirty="0" smtClean="0"/>
              <a:t>LE </a:t>
            </a:r>
            <a:r>
              <a:rPr lang="it-IT" dirty="0" err="1" smtClean="0"/>
              <a:t>ASPETTATIVE…</a:t>
            </a:r>
            <a:r>
              <a:rPr lang="it-IT" dirty="0" smtClean="0"/>
              <a:t>.</a:t>
            </a:r>
            <a:endParaRPr lang="it-IT" dirty="0"/>
          </a:p>
        </p:txBody>
      </p:sp>
      <p:sp>
        <p:nvSpPr>
          <p:cNvPr id="3" name="Segnaposto contenuto 2"/>
          <p:cNvSpPr>
            <a:spLocks noGrp="1"/>
          </p:cNvSpPr>
          <p:nvPr>
            <p:ph idx="1"/>
          </p:nvPr>
        </p:nvSpPr>
        <p:spPr>
          <a:xfrm>
            <a:off x="0" y="1772816"/>
            <a:ext cx="9144000" cy="4968552"/>
          </a:xfrm>
        </p:spPr>
        <p:txBody>
          <a:bodyPr>
            <a:normAutofit fontScale="85000" lnSpcReduction="20000"/>
          </a:bodyPr>
          <a:lstStyle/>
          <a:p>
            <a:pPr lvl="0" algn="just"/>
            <a:r>
              <a:rPr lang="it-IT" dirty="0" smtClean="0"/>
              <a:t>Desidero relazionarmi per ascoltare e per dare un contributo reciproco. Ognuno ha il suo carico di dolore, di sofferenza. Vorrei avere nel gruppo la possibilità di parlare la stessa lingua: il gruppo è una buona occasione per questo.</a:t>
            </a:r>
          </a:p>
          <a:p>
            <a:pPr algn="just">
              <a:buNone/>
            </a:pPr>
            <a:endParaRPr lang="it-IT" dirty="0" smtClean="0"/>
          </a:p>
          <a:p>
            <a:pPr lvl="0" algn="just"/>
            <a:r>
              <a:rPr lang="it-IT" dirty="0" smtClean="0"/>
              <a:t>Vorrei riuscire ad elaborare il lutto cosciente del lavoro e dell’impegno che bisogna metterci. Vorrei riuscire ad accettare, a capire e ad uscire fuori. L’aspettativa è di risolvere le cose avendo una risposta, un riaggancio, un segnale da Dio (</a:t>
            </a:r>
            <a:r>
              <a:rPr lang="it-IT" dirty="0" err="1" smtClean="0"/>
              <a:t>Dio</a:t>
            </a:r>
            <a:r>
              <a:rPr lang="it-IT" dirty="0" smtClean="0"/>
              <a:t> non parla e vorrei che si facesse sentire)</a:t>
            </a:r>
          </a:p>
          <a:p>
            <a:pPr algn="just">
              <a:buNone/>
            </a:pPr>
            <a:endParaRPr lang="it-IT" dirty="0" smtClean="0"/>
          </a:p>
          <a:p>
            <a:pPr lvl="0" algn="just"/>
            <a:r>
              <a:rPr lang="it-IT" dirty="0" smtClean="0"/>
              <a:t>Bisogno di partecipare per avere un modo di alleviare la sofferenza. Trovare una logica dell’accaduto in chi resta. La morte rimanda alla nostra morte e alla nostra vita. Vorrei trovare un aspetto positivo, che l’esperienza abbia frutti positivi, per dare continuità alle persone che ci hanno lasciato: coltivare l’amore</a:t>
            </a:r>
          </a:p>
          <a:p>
            <a:pPr algn="just">
              <a:buNone/>
            </a:pPr>
            <a:endParaRPr lang="it-IT" dirty="0" smtClean="0"/>
          </a:p>
          <a:p>
            <a:pPr algn="just"/>
            <a:endParaRPr lang="it-IT"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548680"/>
            <a:ext cx="8229600" cy="1143000"/>
          </a:xfrm>
        </p:spPr>
        <p:txBody>
          <a:bodyPr/>
          <a:lstStyle/>
          <a:p>
            <a:r>
              <a:rPr lang="it-IT" dirty="0" smtClean="0"/>
              <a:t>LE </a:t>
            </a:r>
            <a:r>
              <a:rPr lang="it-IT" dirty="0" err="1" smtClean="0"/>
              <a:t>ASPETTATIVE…</a:t>
            </a:r>
            <a:r>
              <a:rPr lang="it-IT" dirty="0" smtClean="0"/>
              <a:t>.</a:t>
            </a:r>
            <a:endParaRPr lang="it-IT" dirty="0"/>
          </a:p>
        </p:txBody>
      </p:sp>
      <p:sp>
        <p:nvSpPr>
          <p:cNvPr id="3" name="Segnaposto contenuto 2"/>
          <p:cNvSpPr>
            <a:spLocks noGrp="1"/>
          </p:cNvSpPr>
          <p:nvPr>
            <p:ph idx="1"/>
          </p:nvPr>
        </p:nvSpPr>
        <p:spPr>
          <a:xfrm>
            <a:off x="0" y="1772816"/>
            <a:ext cx="9144000" cy="4968552"/>
          </a:xfrm>
        </p:spPr>
        <p:txBody>
          <a:bodyPr>
            <a:normAutofit/>
          </a:bodyPr>
          <a:lstStyle/>
          <a:p>
            <a:pPr lvl="0" algn="just"/>
            <a:r>
              <a:rPr lang="it-IT" dirty="0" smtClean="0"/>
              <a:t>Esigenza di razionalizzare l’accaduto: ritrovare un equilibrio psico-fisico e avere dei consigli</a:t>
            </a:r>
          </a:p>
          <a:p>
            <a:pPr algn="just">
              <a:buNone/>
            </a:pPr>
            <a:endParaRPr lang="it-IT" dirty="0" smtClean="0"/>
          </a:p>
          <a:p>
            <a:pPr lvl="0" algn="just"/>
            <a:r>
              <a:rPr lang="it-IT" dirty="0" smtClean="0"/>
              <a:t>Bisogno di sentirsi utili per gli altri</a:t>
            </a:r>
          </a:p>
          <a:p>
            <a:pPr algn="just">
              <a:buNone/>
            </a:pPr>
            <a:endParaRPr lang="it-IT" dirty="0" smtClean="0"/>
          </a:p>
          <a:p>
            <a:pPr lvl="0" algn="just"/>
            <a:r>
              <a:rPr lang="it-IT" dirty="0" smtClean="0"/>
              <a:t>Creare una rete di conoscenze positive. Fuori si vive una forma di incomunicabilità: persone in buona fede che fanno male. Vorrei instaurare relazioni con esperienza comune.</a:t>
            </a:r>
          </a:p>
          <a:p>
            <a:pPr marL="514350" indent="-514350" algn="just">
              <a:buNone/>
            </a:pPr>
            <a:endParaRPr lang="it-IT" dirty="0" smtClean="0"/>
          </a:p>
          <a:p>
            <a:pPr algn="just"/>
            <a:endParaRPr lang="it-IT"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188640"/>
            <a:ext cx="8229600" cy="1143000"/>
          </a:xfrm>
        </p:spPr>
        <p:txBody>
          <a:bodyPr/>
          <a:lstStyle/>
          <a:p>
            <a:r>
              <a:rPr lang="it-IT" dirty="0" smtClean="0"/>
              <a:t>ALLA FINE DEL </a:t>
            </a:r>
            <a:r>
              <a:rPr lang="it-IT" dirty="0" err="1" smtClean="0"/>
              <a:t>PERCORSO…</a:t>
            </a:r>
            <a:endParaRPr lang="it-IT" dirty="0"/>
          </a:p>
        </p:txBody>
      </p:sp>
      <p:sp>
        <p:nvSpPr>
          <p:cNvPr id="3" name="Segnaposto contenuto 2"/>
          <p:cNvSpPr>
            <a:spLocks noGrp="1"/>
          </p:cNvSpPr>
          <p:nvPr>
            <p:ph idx="1"/>
          </p:nvPr>
        </p:nvSpPr>
        <p:spPr>
          <a:xfrm>
            <a:off x="0" y="1844824"/>
            <a:ext cx="9036496" cy="4479776"/>
          </a:xfrm>
        </p:spPr>
        <p:txBody>
          <a:bodyPr>
            <a:normAutofit/>
          </a:bodyPr>
          <a:lstStyle/>
          <a:p>
            <a:pPr algn="just"/>
            <a:r>
              <a:rPr lang="it-IT" dirty="0" smtClean="0"/>
              <a:t>Pur essendomi trovata all'inizio tra </a:t>
            </a:r>
            <a:r>
              <a:rPr lang="it-IT" b="1" u="sng" dirty="0" smtClean="0"/>
              <a:t>persone sconosciute</a:t>
            </a:r>
            <a:r>
              <a:rPr lang="it-IT" dirty="0" smtClean="0"/>
              <a:t>, mi sono subito resa conto che </a:t>
            </a:r>
            <a:r>
              <a:rPr lang="it-IT" b="1" u="sng" dirty="0" smtClean="0"/>
              <a:t>tutti capivano </a:t>
            </a:r>
            <a:r>
              <a:rPr lang="it-IT" dirty="0" smtClean="0"/>
              <a:t>i miei sentimenti, il mio dolore, mi ascoltavano, mi lasciavano parlare e piangere. Ecco, questo mi ha fatto bene perché i miei figli, i miei familiari e amici, certamente per amore e per affetto, </a:t>
            </a:r>
            <a:r>
              <a:rPr lang="it-IT" b="1" u="sng" dirty="0" smtClean="0"/>
              <a:t>mi spronavano a non pensarci, a farmi forza, a non piangere</a:t>
            </a:r>
            <a:r>
              <a:rPr lang="it-IT" dirty="0" smtClean="0"/>
              <a:t>, invece io avevo bisogno proprio di parlare della mia piccola, di </a:t>
            </a:r>
            <a:r>
              <a:rPr lang="it-IT" b="1" u="sng" dirty="0" smtClean="0"/>
              <a:t>ricordarla anche piangendo</a:t>
            </a:r>
            <a:r>
              <a:rPr lang="it-IT" dirty="0" smtClean="0"/>
              <a:t>, di raccontare episodi della sua breve esistenza.</a:t>
            </a:r>
            <a:endParaRPr lang="it-IT" dirty="0"/>
          </a:p>
        </p:txBody>
      </p:sp>
      <p:sp>
        <p:nvSpPr>
          <p:cNvPr id="4" name="CasellaDiTesto 3"/>
          <p:cNvSpPr txBox="1"/>
          <p:nvPr/>
        </p:nvSpPr>
        <p:spPr>
          <a:xfrm>
            <a:off x="3203848" y="1340768"/>
            <a:ext cx="5940152" cy="369332"/>
          </a:xfrm>
          <a:prstGeom prst="rect">
            <a:avLst/>
          </a:prstGeom>
          <a:noFill/>
        </p:spPr>
        <p:txBody>
          <a:bodyPr wrap="square" rtlCol="0">
            <a:spAutoFit/>
          </a:bodyPr>
          <a:lstStyle/>
          <a:p>
            <a:r>
              <a:rPr lang="it-IT" b="1" i="1" dirty="0" smtClean="0">
                <a:solidFill>
                  <a:srgbClr val="FF0000"/>
                </a:solidFill>
                <a:latin typeface="Antique Olive Roman" pitchFamily="34" charset="0"/>
              </a:rPr>
              <a:t>APRIRE IL CUORE  E CONDIVIDERE IL DOLORE</a:t>
            </a:r>
            <a:endParaRPr lang="it-IT" b="1" i="1" dirty="0">
              <a:solidFill>
                <a:srgbClr val="FF0000"/>
              </a:solidFill>
              <a:latin typeface="Antique Olive Roman"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188640"/>
            <a:ext cx="8229600" cy="1143000"/>
          </a:xfrm>
        </p:spPr>
        <p:txBody>
          <a:bodyPr/>
          <a:lstStyle/>
          <a:p>
            <a:r>
              <a:rPr lang="it-IT" dirty="0" smtClean="0"/>
              <a:t>Testimonianze</a:t>
            </a:r>
            <a:endParaRPr lang="it-IT" dirty="0"/>
          </a:p>
        </p:txBody>
      </p:sp>
      <p:sp>
        <p:nvSpPr>
          <p:cNvPr id="3" name="Segnaposto contenuto 2"/>
          <p:cNvSpPr>
            <a:spLocks noGrp="1"/>
          </p:cNvSpPr>
          <p:nvPr>
            <p:ph idx="1"/>
          </p:nvPr>
        </p:nvSpPr>
        <p:spPr>
          <a:xfrm>
            <a:off x="0" y="1844824"/>
            <a:ext cx="9036496" cy="4479776"/>
          </a:xfrm>
        </p:spPr>
        <p:txBody>
          <a:bodyPr>
            <a:normAutofit/>
          </a:bodyPr>
          <a:lstStyle/>
          <a:p>
            <a:pPr algn="just"/>
            <a:r>
              <a:rPr lang="it-IT" dirty="0" smtClean="0"/>
              <a:t>All'inizio mi sentivo ancora più disperata poi mi sono resa conto che con questo dolore devo abituarmi a </a:t>
            </a:r>
            <a:r>
              <a:rPr lang="it-IT" b="1" u="sng" dirty="0" smtClean="0"/>
              <a:t>convivere</a:t>
            </a:r>
            <a:r>
              <a:rPr lang="it-IT" dirty="0" smtClean="0"/>
              <a:t>, ma in un modo più pacato. Mi sono </a:t>
            </a:r>
            <a:r>
              <a:rPr lang="it-IT" b="1" dirty="0" smtClean="0">
                <a:effectLst>
                  <a:outerShdw blurRad="38100" dist="38100" dir="2700000" algn="tl">
                    <a:srgbClr val="000000">
                      <a:alpha val="43137"/>
                    </a:srgbClr>
                  </a:outerShdw>
                </a:effectLst>
              </a:rPr>
              <a:t>riaccostata a Dio </a:t>
            </a:r>
            <a:r>
              <a:rPr lang="it-IT" dirty="0" smtClean="0"/>
              <a:t>e, nella preghiera, chiedo di trovare la forza di andare avanti. Il gruppo mi ha aiutata a iniziare un cammino difficile ma più sopportabile. Ci siamo </a:t>
            </a:r>
            <a:r>
              <a:rPr lang="it-IT" b="1" u="sng" dirty="0" smtClean="0"/>
              <a:t>aiutati a vicenda</a:t>
            </a:r>
            <a:r>
              <a:rPr lang="it-IT" dirty="0" smtClean="0"/>
              <a:t>. </a:t>
            </a:r>
            <a:endParaRPr lang="it-IT" dirty="0"/>
          </a:p>
        </p:txBody>
      </p:sp>
      <p:sp>
        <p:nvSpPr>
          <p:cNvPr id="4" name="CasellaDiTesto 3"/>
          <p:cNvSpPr txBox="1"/>
          <p:nvPr/>
        </p:nvSpPr>
        <p:spPr>
          <a:xfrm>
            <a:off x="3419872" y="1340768"/>
            <a:ext cx="5940152" cy="369332"/>
          </a:xfrm>
          <a:prstGeom prst="rect">
            <a:avLst/>
          </a:prstGeom>
          <a:noFill/>
        </p:spPr>
        <p:txBody>
          <a:bodyPr wrap="square" rtlCol="0">
            <a:spAutoFit/>
          </a:bodyPr>
          <a:lstStyle/>
          <a:p>
            <a:r>
              <a:rPr lang="it-IT" b="1" i="1" dirty="0" smtClean="0">
                <a:solidFill>
                  <a:srgbClr val="FF0000"/>
                </a:solidFill>
                <a:latin typeface="Antique Olive Roman" pitchFamily="34" charset="0"/>
              </a:rPr>
              <a:t>DALLA DISPERAZIONE ALLA </a:t>
            </a:r>
            <a:r>
              <a:rPr lang="it-IT" b="1" i="1" dirty="0" err="1" smtClean="0">
                <a:solidFill>
                  <a:srgbClr val="FF0000"/>
                </a:solidFill>
                <a:latin typeface="Antique Olive Roman" pitchFamily="34" charset="0"/>
              </a:rPr>
              <a:t>SPERANZA…</a:t>
            </a:r>
            <a:endParaRPr lang="it-IT" b="1" i="1" dirty="0">
              <a:solidFill>
                <a:srgbClr val="FF0000"/>
              </a:solidFill>
              <a:latin typeface="Antique Olive Roman"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188640"/>
            <a:ext cx="8229600" cy="1143000"/>
          </a:xfrm>
        </p:spPr>
        <p:txBody>
          <a:bodyPr/>
          <a:lstStyle/>
          <a:p>
            <a:r>
              <a:rPr lang="it-IT" dirty="0" smtClean="0"/>
              <a:t>Testimonianze</a:t>
            </a:r>
            <a:endParaRPr lang="it-IT" dirty="0"/>
          </a:p>
        </p:txBody>
      </p:sp>
      <p:sp>
        <p:nvSpPr>
          <p:cNvPr id="3" name="Segnaposto contenuto 2"/>
          <p:cNvSpPr>
            <a:spLocks noGrp="1"/>
          </p:cNvSpPr>
          <p:nvPr>
            <p:ph idx="1"/>
          </p:nvPr>
        </p:nvSpPr>
        <p:spPr>
          <a:xfrm>
            <a:off x="0" y="1844824"/>
            <a:ext cx="9036496" cy="4479776"/>
          </a:xfrm>
        </p:spPr>
        <p:txBody>
          <a:bodyPr>
            <a:normAutofit/>
          </a:bodyPr>
          <a:lstStyle/>
          <a:p>
            <a:pPr algn="just"/>
            <a:r>
              <a:rPr lang="it-IT" dirty="0" smtClean="0"/>
              <a:t>In sostanza abbiamo compreso che il nostro dolore non sarebbe mai diminuito e tantomeno scomparso, ma che saremmo sempre stati confortati dalla vicinanza, dal sostegno e dalla comprensione delle persone che, come noi, sono state ferite così profondamente nei loro affetti. </a:t>
            </a:r>
            <a:endParaRPr lang="it-IT" dirty="0"/>
          </a:p>
        </p:txBody>
      </p:sp>
      <p:sp>
        <p:nvSpPr>
          <p:cNvPr id="4" name="CasellaDiTesto 3"/>
          <p:cNvSpPr txBox="1"/>
          <p:nvPr/>
        </p:nvSpPr>
        <p:spPr>
          <a:xfrm>
            <a:off x="1475656" y="1340768"/>
            <a:ext cx="7668344" cy="369332"/>
          </a:xfrm>
          <a:prstGeom prst="rect">
            <a:avLst/>
          </a:prstGeom>
          <a:noFill/>
        </p:spPr>
        <p:txBody>
          <a:bodyPr wrap="square" rtlCol="0">
            <a:spAutoFit/>
          </a:bodyPr>
          <a:lstStyle/>
          <a:p>
            <a:r>
              <a:rPr lang="it-IT" b="1" i="1" dirty="0" smtClean="0">
                <a:solidFill>
                  <a:srgbClr val="FF0000"/>
                </a:solidFill>
                <a:latin typeface="Antique Olive Roman" pitchFamily="34" charset="0"/>
              </a:rPr>
              <a:t>CONVIVERE CON IL DOLORE GRAZIE ALLA COMPARTECIPAZIONE</a:t>
            </a:r>
            <a:endParaRPr lang="it-IT" b="1" i="1" dirty="0">
              <a:solidFill>
                <a:srgbClr val="FF0000"/>
              </a:solidFill>
              <a:latin typeface="Antique Olive Roman"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188640"/>
            <a:ext cx="8229600" cy="1143000"/>
          </a:xfrm>
        </p:spPr>
        <p:txBody>
          <a:bodyPr/>
          <a:lstStyle/>
          <a:p>
            <a:r>
              <a:rPr lang="it-IT" dirty="0" smtClean="0"/>
              <a:t>Testimonianze</a:t>
            </a:r>
            <a:endParaRPr lang="it-IT" dirty="0"/>
          </a:p>
        </p:txBody>
      </p:sp>
      <p:sp>
        <p:nvSpPr>
          <p:cNvPr id="3" name="Segnaposto contenuto 2"/>
          <p:cNvSpPr>
            <a:spLocks noGrp="1"/>
          </p:cNvSpPr>
          <p:nvPr>
            <p:ph idx="1"/>
          </p:nvPr>
        </p:nvSpPr>
        <p:spPr>
          <a:xfrm>
            <a:off x="0" y="1844824"/>
            <a:ext cx="9036496" cy="4479776"/>
          </a:xfrm>
        </p:spPr>
        <p:txBody>
          <a:bodyPr>
            <a:normAutofit fontScale="85000" lnSpcReduction="20000"/>
          </a:bodyPr>
          <a:lstStyle/>
          <a:p>
            <a:pPr algn="just"/>
            <a:r>
              <a:rPr lang="it-IT" dirty="0" smtClean="0"/>
              <a:t>Durante il percorso mi sono resa conto di come ho spostato gradualmente l’attenzione dalla persona di mio padre, dal ricordo di lui come un pensiero fisso, intenso e doloroso e con una sensazione di solitudine e di abbandono, all’attenzione su me stessa e alla comprensione di come sono ora che sento mio padre vivere in me, lo sento parte di me e non come qualcuno distaccato che è là al cimitero. Grazie alla guida discreta di chi ha guidato il gruppo, grazie al contributo di ogni partecipante al gruppo, mi sento meno angosciata e più serena, meno disorientata e invece più consapevole che mio papà ora è sempre con me, ovunque io mi trovi, con tutto il bagaglio di valori e insegnamenti che mi ha trasmesso nella vita. Inoltre ho ora più chiaro che in un primo momento il dolore tende ad offuscare il valore delle cose che abbiamo, rischiamo di essere sopraffatti e a non riuscire più a vedere i doni meravigliosi della vita, poi però è proprio l’esperienza della sofferenza stessa che ci aiuta a riconoscerli e ad apprezzarli con occhi </a:t>
            </a:r>
            <a:r>
              <a:rPr lang="it-IT" dirty="0" err="1" smtClean="0"/>
              <a:t>diversi…</a:t>
            </a:r>
            <a:r>
              <a:rPr lang="it-IT" dirty="0" smtClean="0"/>
              <a:t>.</a:t>
            </a:r>
            <a:endParaRPr lang="it-IT" dirty="0"/>
          </a:p>
        </p:txBody>
      </p:sp>
      <p:sp>
        <p:nvSpPr>
          <p:cNvPr id="4" name="CasellaDiTesto 3"/>
          <p:cNvSpPr txBox="1"/>
          <p:nvPr/>
        </p:nvSpPr>
        <p:spPr>
          <a:xfrm>
            <a:off x="3419872" y="1340768"/>
            <a:ext cx="5940152" cy="369332"/>
          </a:xfrm>
          <a:prstGeom prst="rect">
            <a:avLst/>
          </a:prstGeom>
          <a:noFill/>
        </p:spPr>
        <p:txBody>
          <a:bodyPr wrap="square" rtlCol="0">
            <a:spAutoFit/>
          </a:bodyPr>
          <a:lstStyle/>
          <a:p>
            <a:r>
              <a:rPr lang="it-IT" b="1" i="1" dirty="0" smtClean="0">
                <a:solidFill>
                  <a:srgbClr val="FF0000"/>
                </a:solidFill>
                <a:latin typeface="Antique Olive Roman" pitchFamily="34" charset="0"/>
              </a:rPr>
              <a:t>ELABORAZIONE  VERSO IL COMPIMENTO</a:t>
            </a:r>
            <a:endParaRPr lang="it-IT" b="1" i="1" dirty="0">
              <a:solidFill>
                <a:srgbClr val="FF0000"/>
              </a:solidFill>
              <a:latin typeface="Antique Olive Roman"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t>
            </a:r>
            <a:r>
              <a:rPr lang="it-IT" dirty="0" err="1" smtClean="0"/>
              <a:t>esperienza…</a:t>
            </a:r>
            <a:endParaRPr lang="it-IT" dirty="0"/>
          </a:p>
        </p:txBody>
      </p:sp>
      <p:sp>
        <p:nvSpPr>
          <p:cNvPr id="5" name="Segnaposto contenuto 4"/>
          <p:cNvSpPr>
            <a:spLocks noGrp="1"/>
          </p:cNvSpPr>
          <p:nvPr>
            <p:ph idx="1"/>
          </p:nvPr>
        </p:nvSpPr>
        <p:spPr/>
        <p:txBody>
          <a:bodyPr>
            <a:normAutofit fontScale="92500" lnSpcReduction="20000"/>
          </a:bodyPr>
          <a:lstStyle/>
          <a:p>
            <a:pPr algn="just"/>
            <a:r>
              <a:rPr lang="it-IT" dirty="0" smtClean="0"/>
              <a:t>Il gruppo di mutuo aiuto è una risorsa molto importante nell’accompagnamento pastorale di chi vive l’esperienza del lutto. Esso dovrebbe costituire una modalità che affianca, supporta ed eventualmente integra l’accompagnamento personale.</a:t>
            </a:r>
          </a:p>
          <a:p>
            <a:pPr algn="just">
              <a:buNone/>
            </a:pPr>
            <a:endParaRPr lang="it-IT" dirty="0" smtClean="0"/>
          </a:p>
          <a:p>
            <a:pPr algn="just"/>
            <a:r>
              <a:rPr lang="it-IT" dirty="0" smtClean="0"/>
              <a:t>Solitamente l’esperienza del gruppo è volutamente </a:t>
            </a:r>
            <a:r>
              <a:rPr lang="it-IT" u="sng" dirty="0" smtClean="0"/>
              <a:t>aconfessionale</a:t>
            </a:r>
            <a:r>
              <a:rPr lang="it-IT" dirty="0" smtClean="0"/>
              <a:t> e quindi prevede l’accettazione, nel caso in cui il facilitatore sia un pastore, anche di persone che non vivono una effettiva esperienza di fede. L’esperienza personale insegna, però, che il fatto che il gruppo sia guidato da un sacerdote fa sì che chi vi accede siano soprattutto persone credenti.</a:t>
            </a:r>
          </a:p>
          <a:p>
            <a:pPr>
              <a:buNone/>
            </a:pPr>
            <a:endParaRPr lang="it-IT" dirty="0" smtClean="0"/>
          </a:p>
          <a:p>
            <a:endParaRPr lang="it-IT"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edg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edge">
                                      <p:cBhvr>
                                        <p:cTn id="17"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1052736"/>
            <a:ext cx="8892480" cy="5400600"/>
          </a:xfrm>
        </p:spPr>
        <p:txBody>
          <a:bodyPr>
            <a:normAutofit/>
          </a:bodyPr>
          <a:lstStyle/>
          <a:p>
            <a:pPr algn="just"/>
            <a:r>
              <a:rPr lang="it-IT" dirty="0" smtClean="0"/>
              <a:t>L’esperienza dei gruppi AMA è richiamo alla dimensione comunitaria della fede: infatti la vita cristiana è basata sulla dimensione ecclesiale. Nella comunità nessuno comprende meglio la sofferenza dell’altro di una persona che ha percorso la stessa strada. I gruppi AMA sono piccole comunità di persone, ferite da specifiche esperienze e tragedie, che si ritrovano per aiutarsi a vicenda. La presenza e l’animazione di un operatore pastorale all’interno di questi gruppi rappresenta un contributo innovativo e un segno concreto della sollecitudine della Chiesa accanto alle sue membra sofferenti.</a:t>
            </a:r>
          </a:p>
          <a:p>
            <a:endParaRPr lang="it-IT"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980728"/>
            <a:ext cx="9144000" cy="5877272"/>
          </a:xfrm>
        </p:spPr>
        <p:txBody>
          <a:bodyPr>
            <a:normAutofit fontScale="92500" lnSpcReduction="20000"/>
          </a:bodyPr>
          <a:lstStyle/>
          <a:p>
            <a:pPr algn="just"/>
            <a:r>
              <a:rPr lang="it-IT" dirty="0" smtClean="0"/>
              <a:t>Una testimonianza scritta, al termine del cammino di gruppo, da una donna vedova, può far riflettere sull’importanza di questi luoghi pastorali dove è possibile anche recuperare una dimensione di fede nuova:</a:t>
            </a:r>
          </a:p>
          <a:p>
            <a:pPr algn="just"/>
            <a:r>
              <a:rPr lang="it-IT" dirty="0" smtClean="0"/>
              <a:t>“</a:t>
            </a:r>
            <a:r>
              <a:rPr lang="it-IT" i="1" dirty="0" smtClean="0"/>
              <a:t>Sinceramente incontro dopo incontro, esternando sentimenti e pensieri che mi tenevo chiusi nel cuore, sentendomi accolta da questi nuovi amici, che ascoltavano quasi partecipando al mio dolore, la mia sofferenza ha cominciato a mutare; la perdita è sempre immensa, stiamo parlando di una vita </a:t>
            </a:r>
            <a:r>
              <a:rPr lang="it-IT" i="1" dirty="0" err="1" smtClean="0"/>
              <a:t>insieme…</a:t>
            </a:r>
            <a:r>
              <a:rPr lang="it-IT" i="1" dirty="0" smtClean="0"/>
              <a:t>.! Il dolore quasi fisico che provavo è mutato. Ho ascoltato la sofferenza di ognuno. Lo smarrimento, la tristezza e la solitudine che avevo prima di conoscerli si sono un po’ affievoliti. Perché? Perché ascoltando le loro sofferenze è nata in me la forza, se possibile, di essere d’aiuto: con un consiglio, una telefonata, un abbraccio mi sono sembrati poca cosa ma occasioni per fare star meglio gli </a:t>
            </a:r>
            <a:r>
              <a:rPr lang="it-IT" i="1" dirty="0" err="1" smtClean="0"/>
              <a:t>altri…</a:t>
            </a:r>
            <a:r>
              <a:rPr lang="it-IT" i="1" dirty="0" smtClean="0"/>
              <a:t> Io prego ogni giorno il Signore e lo Spirito Santo, chiedo loro di starmi vicino, di indicarmi la strada per alleviare la sofferenza di altre persone</a:t>
            </a:r>
            <a:r>
              <a:rPr lang="it-IT" dirty="0" smtClean="0"/>
              <a:t>”.</a:t>
            </a:r>
          </a:p>
          <a:p>
            <a:endParaRPr lang="it-IT"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548680"/>
            <a:ext cx="9144000" cy="6309320"/>
          </a:xfrm>
        </p:spPr>
        <p:txBody>
          <a:bodyPr>
            <a:normAutofit/>
          </a:bodyPr>
          <a:lstStyle/>
          <a:p>
            <a:pPr algn="just">
              <a:buNone/>
            </a:pPr>
            <a:endParaRPr lang="it-IT" dirty="0" smtClean="0"/>
          </a:p>
          <a:p>
            <a:pPr algn="just"/>
            <a:r>
              <a:rPr lang="it-IT" dirty="0" smtClean="0"/>
              <a:t>Questa testimonianza mette in luce almeno tre elementi preziosi nel cammino di elaborazione personale del lutto nell’ottica della fede:</a:t>
            </a:r>
          </a:p>
          <a:p>
            <a:pPr algn="just"/>
            <a:endParaRPr lang="it-IT" dirty="0" smtClean="0"/>
          </a:p>
          <a:p>
            <a:pPr lvl="1" algn="just">
              <a:buNone/>
            </a:pPr>
            <a:r>
              <a:rPr lang="it-IT" dirty="0" smtClean="0"/>
              <a:t>1. Anzitutto il beneficio dell’ascolto di sé e dell’ascolto dell’altro. Ascoltarsi e ascoltare produce l’effetto terapeutico di elaborare il dolore a partire dal proprio vissuto e da quello dell’altro che è accanto. Dimensione personale e interpersonale si incrociano operando sulla persona un benefico senso di responsabilità e di presa in carico della propria esperienza</a:t>
            </a:r>
          </a:p>
          <a:p>
            <a:pPr lvl="1" algn="just">
              <a:buNone/>
            </a:pPr>
            <a:endParaRPr lang="it-IT"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260648"/>
            <a:ext cx="9144000" cy="6597352"/>
          </a:xfrm>
        </p:spPr>
        <p:txBody>
          <a:bodyPr>
            <a:normAutofit/>
          </a:bodyPr>
          <a:lstStyle/>
          <a:p>
            <a:pPr algn="just">
              <a:buNone/>
            </a:pPr>
            <a:endParaRPr lang="it-IT" dirty="0" smtClean="0"/>
          </a:p>
          <a:p>
            <a:pPr lvl="1" algn="just">
              <a:buNone/>
            </a:pPr>
            <a:r>
              <a:rPr lang="it-IT" dirty="0" smtClean="0"/>
              <a:t>2. In secondo luogo questa testimonianza pone in evidenza la presa di coscienza di non essere solo un “problema” ma anche una “risorsa” per gli altri. E’ questa convinzione che fa cambiare prospettiva. Nella relazione la persona si scopre non solo depositaria di un carico di dolore da sopportare, ma anche fonte di sostegno per gli altri</a:t>
            </a:r>
          </a:p>
          <a:p>
            <a:pPr lvl="1" algn="just">
              <a:buNone/>
            </a:pPr>
            <a:endParaRPr lang="it-IT" dirty="0" smtClean="0"/>
          </a:p>
          <a:p>
            <a:pPr lvl="1" algn="just">
              <a:buNone/>
            </a:pPr>
            <a:r>
              <a:rPr lang="it-IT" dirty="0" smtClean="0"/>
              <a:t>3. Ed infine, la dimensione della fede, non può che fortificarsi perché la persona ha scoperto che nella sua umanità c’è lo spazio per il Signore. È spesso l’umano ferito il terreno fertile per costruire speranza e per compiere una preghiera in cui, questa donna, chiede di essere aiuto per gli altri. E quale preghiera più bella del chiedere di essere “buoni samaritani”. Una preghiera che chiede subito la soluzione magica viene trasformata in supplica ed essere aperti al bisogno dell’altro.</a:t>
            </a:r>
          </a:p>
          <a:p>
            <a:pPr lvl="1" algn="just">
              <a:buNone/>
            </a:pPr>
            <a:endParaRPr lang="it-IT"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268760"/>
          </a:xfrm>
        </p:spPr>
        <p:txBody>
          <a:bodyPr>
            <a:normAutofit fontScale="90000"/>
          </a:bodyPr>
          <a:lstStyle/>
          <a:p>
            <a:pPr algn="ctr"/>
            <a:r>
              <a:rPr lang="it-IT" dirty="0" smtClean="0"/>
              <a:t>Il CREDO DEL GRUPPO </a:t>
            </a:r>
            <a:br>
              <a:rPr lang="it-IT" dirty="0" smtClean="0"/>
            </a:br>
            <a:r>
              <a:rPr lang="it-IT" dirty="0" err="1" smtClean="0"/>
              <a:t>DI</a:t>
            </a:r>
            <a:r>
              <a:rPr lang="it-IT" dirty="0" smtClean="0"/>
              <a:t> AUTO MUTUO AIUTO</a:t>
            </a:r>
            <a:endParaRPr lang="it-IT" dirty="0"/>
          </a:p>
        </p:txBody>
      </p:sp>
      <p:sp>
        <p:nvSpPr>
          <p:cNvPr id="3" name="Segnaposto contenuto 2"/>
          <p:cNvSpPr>
            <a:spLocks noGrp="1"/>
          </p:cNvSpPr>
          <p:nvPr>
            <p:ph sz="quarter" idx="1"/>
          </p:nvPr>
        </p:nvSpPr>
        <p:spPr>
          <a:xfrm>
            <a:off x="179512" y="1340768"/>
            <a:ext cx="8604448" cy="5184576"/>
          </a:xfrm>
        </p:spPr>
        <p:txBody>
          <a:bodyPr>
            <a:normAutofit fontScale="92500" lnSpcReduction="10000"/>
          </a:bodyPr>
          <a:lstStyle/>
          <a:p>
            <a:pPr lvl="0" algn="just"/>
            <a:r>
              <a:rPr lang="it-IT" dirty="0" smtClean="0"/>
              <a:t>Crediamo che la perdita di persone care </a:t>
            </a:r>
            <a:r>
              <a:rPr lang="it-IT" b="1" dirty="0" smtClean="0"/>
              <a:t>faccia parte della vita </a:t>
            </a:r>
            <a:r>
              <a:rPr lang="it-IT" dirty="0" smtClean="0"/>
              <a:t>e che sia necessario </a:t>
            </a:r>
            <a:r>
              <a:rPr lang="it-IT" b="1" dirty="0" smtClean="0"/>
              <a:t>elaborare</a:t>
            </a:r>
            <a:r>
              <a:rPr lang="it-IT" dirty="0" smtClean="0"/>
              <a:t> il proprio cordoglio per guarire e rinascere</a:t>
            </a:r>
          </a:p>
          <a:p>
            <a:pPr algn="just">
              <a:buNone/>
            </a:pPr>
            <a:r>
              <a:rPr lang="it-IT" dirty="0" smtClean="0"/>
              <a:t> </a:t>
            </a:r>
          </a:p>
          <a:p>
            <a:pPr lvl="0" algn="just"/>
            <a:r>
              <a:rPr lang="it-IT" dirty="0" smtClean="0"/>
              <a:t>Crediamo che il lutto </a:t>
            </a:r>
            <a:r>
              <a:rPr lang="it-IT" b="1" dirty="0" smtClean="0"/>
              <a:t>non sia un’infermità</a:t>
            </a:r>
            <a:r>
              <a:rPr lang="it-IT" dirty="0" smtClean="0"/>
              <a:t>, ma un processo normale nella vita di ogni persona, che orienta all’acquisizione di una maturità più profonda</a:t>
            </a:r>
          </a:p>
          <a:p>
            <a:pPr algn="just">
              <a:buNone/>
            </a:pPr>
            <a:r>
              <a:rPr lang="it-IT" dirty="0" smtClean="0"/>
              <a:t> </a:t>
            </a:r>
          </a:p>
          <a:p>
            <a:pPr lvl="0" algn="just"/>
            <a:r>
              <a:rPr lang="it-IT" dirty="0" smtClean="0"/>
              <a:t>Crediamo che il superamento del lutto esiga </a:t>
            </a:r>
            <a:r>
              <a:rPr lang="it-IT" b="1" dirty="0" smtClean="0"/>
              <a:t>energia</a:t>
            </a:r>
            <a:r>
              <a:rPr lang="it-IT" dirty="0" smtClean="0"/>
              <a:t> e </a:t>
            </a:r>
            <a:r>
              <a:rPr lang="it-IT" b="1" dirty="0" smtClean="0"/>
              <a:t>coraggio</a:t>
            </a:r>
          </a:p>
          <a:p>
            <a:pPr algn="just">
              <a:buNone/>
            </a:pPr>
            <a:r>
              <a:rPr lang="it-IT" dirty="0" smtClean="0"/>
              <a:t> </a:t>
            </a:r>
          </a:p>
          <a:p>
            <a:pPr lvl="0" algn="just"/>
            <a:r>
              <a:rPr lang="it-IT" dirty="0" smtClean="0"/>
              <a:t>Crediamo importante trovare </a:t>
            </a:r>
            <a:r>
              <a:rPr lang="it-IT" b="1" dirty="0" smtClean="0"/>
              <a:t>spazi</a:t>
            </a:r>
            <a:r>
              <a:rPr lang="it-IT" dirty="0" smtClean="0"/>
              <a:t> dove si possa esprimere il dolore senza sentirsi giudicati</a:t>
            </a:r>
          </a:p>
          <a:p>
            <a:pPr algn="just"/>
            <a:endParaRPr lang="it-IT"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ssolv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dissolv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dissolve">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0" y="260648"/>
            <a:ext cx="8532440" cy="6597352"/>
          </a:xfrm>
        </p:spPr>
        <p:txBody>
          <a:bodyPr>
            <a:normAutofit/>
          </a:bodyPr>
          <a:lstStyle/>
          <a:p>
            <a:pPr algn="just">
              <a:buNone/>
            </a:pPr>
            <a:endParaRPr lang="it-IT" dirty="0" smtClean="0"/>
          </a:p>
          <a:p>
            <a:pPr algn="just"/>
            <a:r>
              <a:rPr lang="it-IT" dirty="0" smtClean="0"/>
              <a:t>Crediamo importante che ogni persona cammini con </a:t>
            </a:r>
            <a:r>
              <a:rPr lang="it-IT" b="1" dirty="0" smtClean="0"/>
              <a:t>il suo ritmo</a:t>
            </a:r>
            <a:r>
              <a:rPr lang="it-IT" dirty="0" smtClean="0"/>
              <a:t> nel gruppo, vivendo le varie tappe del cordoglio</a:t>
            </a:r>
          </a:p>
          <a:p>
            <a:pPr algn="just">
              <a:buNone/>
            </a:pPr>
            <a:endParaRPr lang="it-IT" dirty="0" smtClean="0"/>
          </a:p>
          <a:p>
            <a:pPr algn="just"/>
            <a:r>
              <a:rPr lang="it-IT" dirty="0" smtClean="0"/>
              <a:t>Crediamo di </a:t>
            </a:r>
            <a:r>
              <a:rPr lang="it-IT" b="1" dirty="0" smtClean="0"/>
              <a:t>possedere tutte le risorse necessarie </a:t>
            </a:r>
            <a:r>
              <a:rPr lang="it-IT" dirty="0" smtClean="0"/>
              <a:t>per elaborare positivamente il lutto, in modo di crescere come persone più libere e mature</a:t>
            </a:r>
          </a:p>
          <a:p>
            <a:pPr algn="just">
              <a:buNone/>
            </a:pPr>
            <a:endParaRPr lang="it-IT" dirty="0" smtClean="0"/>
          </a:p>
          <a:p>
            <a:pPr algn="just"/>
            <a:r>
              <a:rPr lang="it-IT" dirty="0" smtClean="0"/>
              <a:t>Crediamo, inoltre, che abbiamo bisogno delle </a:t>
            </a:r>
            <a:r>
              <a:rPr lang="it-IT" b="1" dirty="0" smtClean="0"/>
              <a:t>risorse spirituali </a:t>
            </a:r>
            <a:r>
              <a:rPr lang="it-IT" dirty="0" smtClean="0"/>
              <a:t>per guarire. </a:t>
            </a:r>
          </a:p>
          <a:p>
            <a:pPr algn="just">
              <a:buNone/>
            </a:pPr>
            <a:endParaRPr lang="it-IT" dirty="0" smtClean="0"/>
          </a:p>
          <a:p>
            <a:pPr algn="just"/>
            <a:r>
              <a:rPr lang="it-IT" dirty="0" smtClean="0"/>
              <a:t>Crediamo che una volta elaborato il lutto, potremo acquisire una </a:t>
            </a:r>
            <a:r>
              <a:rPr lang="it-IT" b="1" dirty="0" smtClean="0"/>
              <a:t>maturità affettiva più profonda</a:t>
            </a:r>
          </a:p>
          <a:p>
            <a:endParaRPr lang="it-IT"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184</TotalTime>
  <Words>1965</Words>
  <Application>Microsoft Macintosh PowerPoint</Application>
  <PresentationFormat>On-screen Show (4:3)</PresentationFormat>
  <Paragraphs>129</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Equinozio</vt:lpstr>
      <vt:lpstr>I Gruppi AMA per l’elaborazione  del lutto</vt:lpstr>
      <vt:lpstr>A (auto).M (mutuo) A. (aiuto)</vt:lpstr>
      <vt:lpstr>L’esperienza…</vt:lpstr>
      <vt:lpstr>PowerPoint Presentation</vt:lpstr>
      <vt:lpstr>PowerPoint Presentation</vt:lpstr>
      <vt:lpstr>PowerPoint Presentation</vt:lpstr>
      <vt:lpstr>PowerPoint Presentation</vt:lpstr>
      <vt:lpstr>Il CREDO DEL GRUPPO  DI AUTO MUTUO AIUTO</vt:lpstr>
      <vt:lpstr>PowerPoint Presentation</vt:lpstr>
      <vt:lpstr>PowerPoint Presentation</vt:lpstr>
      <vt:lpstr>PowerPoint Presentation</vt:lpstr>
      <vt:lpstr>PowerPoint Presentation</vt:lpstr>
      <vt:lpstr>PowerPoint Presentation</vt:lpstr>
      <vt:lpstr>Come si lavora</vt:lpstr>
      <vt:lpstr>Come si lavora</vt:lpstr>
      <vt:lpstr>Come si lavora</vt:lpstr>
      <vt:lpstr>I temi trattati</vt:lpstr>
      <vt:lpstr>PowerPoint Presentation</vt:lpstr>
      <vt:lpstr>Considerazioni finali</vt:lpstr>
      <vt:lpstr>LE ASPETTATIVE….</vt:lpstr>
      <vt:lpstr>LE ASPETTATIVE….</vt:lpstr>
      <vt:lpstr>LE ASPETTATIVE….</vt:lpstr>
      <vt:lpstr>ALLA FINE DEL PERCORSO…</vt:lpstr>
      <vt:lpstr>Testimonianze</vt:lpstr>
      <vt:lpstr>Testimonianze</vt:lpstr>
      <vt:lpstr>Testimonianze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Gruppi AMA per l’elaborazione  del lutto</dc:title>
  <dc:creator>Pierpaolo</dc:creator>
  <cp:lastModifiedBy>Pierpaolo Valli</cp:lastModifiedBy>
  <cp:revision>17</cp:revision>
  <dcterms:created xsi:type="dcterms:W3CDTF">2014-05-08T09:33:19Z</dcterms:created>
  <dcterms:modified xsi:type="dcterms:W3CDTF">2017-03-05T09:31:54Z</dcterms:modified>
</cp:coreProperties>
</file>