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png" ContentType="image/png"/>
  <Override PartName="/ppt/media/image2.jpeg" ContentType="image/jpeg"/>
  <Override PartName="/ppt/presProps.xml" ContentType="application/vnd.openxmlformats-officedocument.presentationml.presProps+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16.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s/_rels/slide40.xml.rels" ContentType="application/vnd.openxmlformats-package.relationships+xml"/>
  <Override PartName="/ppt/slides/_rels/slide38.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15.xml.rels" ContentType="application/vnd.openxmlformats-package.relationships+xml"/>
  <Override PartName="/ppt/slides/_rels/slide37.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42.xml.rels" ContentType="application/vnd.openxmlformats-package.relationships+xml"/>
  <Override PartName="/ppt/slides/_rels/slide33.xml.rels" ContentType="application/vnd.openxmlformats-package.relationships+xml"/>
  <Override PartName="/ppt/slides/_rels/slide41.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_rels/slide39.xml.rels" ContentType="application/vnd.openxmlformats-package.relationships+xml"/>
  <Override PartName="/ppt/slides/_rels/slide16.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29.xml.rels" ContentType="application/vnd.openxmlformats-package.relationships+xml"/>
  <Override PartName="/ppt/slides/_rels/slide6.xml.rels" ContentType="application/vnd.openxmlformats-package.relationships+xml"/>
  <Override PartName="/ppt/slides/_rels/slide28.xml.rels" ContentType="application/vnd.openxmlformats-package.relationships+xml"/>
  <Override PartName="/ppt/slides/_rels/slide8.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19.xml.rels" ContentType="application/vnd.openxmlformats-package.relationships+xml"/>
  <Override PartName="/ppt/slides/slide19.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6.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30.xml" ContentType="application/vnd.openxmlformats-officedocument.presentationml.slide+xml"/>
  <Override PartName="/ppt/slides/slide16.xml" ContentType="application/vnd.openxmlformats-officedocument.presentationml.slide+xml"/>
  <Override PartName="/ppt/slides/slide31.xml" ContentType="application/vnd.openxmlformats-officedocument.presentationml.slide+xml"/>
  <Override PartName="/ppt/slides/slide17.xml" ContentType="application/vnd.openxmlformats-officedocument.presentationml.slide+xml"/>
  <Override PartName="/ppt/slides/slide32.xml" ContentType="application/vnd.openxmlformats-officedocument.presentationml.slide+xml"/>
  <Override PartName="/ppt/slides/slide18.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4.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35.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36.xml" ContentType="application/vnd.openxmlformats-officedocument.presentationml.slide+xml"/>
  <Override PartName="/ppt/slides/slide4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3756641-5762-448A-A3A2-8A87F1F8C1C3}" type="slidenum">
              <a:t>&lt;#&gt;</a:t>
            </a:fld>
          </a:p>
        </p:txBody>
      </p:sp>
      <p:sp>
        <p:nvSpPr>
          <p:cNvPr id="4" name="PlaceHolder 3"/>
          <p:cNvSpPr>
            <a:spLocks noGrp="1"/>
          </p:cNvSpPr>
          <p:nvPr>
            <p:ph type="dt" idx="1"/>
          </p:nvPr>
        </p:nvSpPr>
        <p:spPr/>
        <p:txBody>
          <a:bodyPr/>
          <a:p>
            <a:r>
              <a:rPr lang="it-IT"/>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4" name="PlaceHolder 2"/>
          <p:cNvSpPr>
            <a:spLocks noGrp="1"/>
          </p:cNvSpPr>
          <p:nvPr>
            <p:ph/>
          </p:nvPr>
        </p:nvSpPr>
        <p:spPr>
          <a:xfrm>
            <a:off x="1435680" y="14479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5" name="PlaceHolder 3"/>
          <p:cNvSpPr>
            <a:spLocks noGrp="1"/>
          </p:cNvSpPr>
          <p:nvPr>
            <p:ph/>
          </p:nvPr>
        </p:nvSpPr>
        <p:spPr>
          <a:xfrm>
            <a:off x="1435680" y="39553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A14A51F-E2A1-4F26-A953-4006920B8A69}" type="slidenum">
              <a:t>&lt;#&gt;</a:t>
            </a:fld>
          </a:p>
        </p:txBody>
      </p:sp>
      <p:sp>
        <p:nvSpPr>
          <p:cNvPr id="7" name="PlaceHolder 6"/>
          <p:cNvSpPr>
            <a:spLocks noGrp="1"/>
          </p:cNvSpPr>
          <p:nvPr>
            <p:ph type="dt" idx="1"/>
          </p:nvPr>
        </p:nvSpPr>
        <p:spPr/>
        <p:txBody>
          <a:bodyPr/>
          <a:p>
            <a:r>
              <a:rPr lang="it-IT"/>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7"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8"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9" name="PlaceHolder 4"/>
          <p:cNvSpPr>
            <a:spLocks noGrp="1"/>
          </p:cNvSpPr>
          <p:nvPr>
            <p:ph/>
          </p:nvPr>
        </p:nvSpPr>
        <p:spPr>
          <a:xfrm>
            <a:off x="143568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0" name="PlaceHolder 5"/>
          <p:cNvSpPr>
            <a:spLocks noGrp="1"/>
          </p:cNvSpPr>
          <p:nvPr>
            <p:ph/>
          </p:nvPr>
        </p:nvSpPr>
        <p:spPr>
          <a:xfrm>
            <a:off x="527760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6A1F004-7BE0-4F91-8E65-10A49257CBAE}" type="slidenum">
              <a:t>&lt;#&gt;</a:t>
            </a:fld>
          </a:p>
        </p:txBody>
      </p:sp>
      <p:sp>
        <p:nvSpPr>
          <p:cNvPr id="9" name="PlaceHolder 8"/>
          <p:cNvSpPr>
            <a:spLocks noGrp="1"/>
          </p:cNvSpPr>
          <p:nvPr>
            <p:ph type="dt" idx="1"/>
          </p:nvPr>
        </p:nvSpPr>
        <p:spPr/>
        <p:txBody>
          <a:bodyPr/>
          <a:p>
            <a:r>
              <a:rPr lang="it-IT"/>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42" name="PlaceHolder 2"/>
          <p:cNvSpPr>
            <a:spLocks noGrp="1"/>
          </p:cNvSpPr>
          <p:nvPr>
            <p:ph/>
          </p:nvPr>
        </p:nvSpPr>
        <p:spPr>
          <a:xfrm>
            <a:off x="143568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3" name="PlaceHolder 3"/>
          <p:cNvSpPr>
            <a:spLocks noGrp="1"/>
          </p:cNvSpPr>
          <p:nvPr>
            <p:ph/>
          </p:nvPr>
        </p:nvSpPr>
        <p:spPr>
          <a:xfrm>
            <a:off x="397080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4" name="PlaceHolder 4"/>
          <p:cNvSpPr>
            <a:spLocks noGrp="1"/>
          </p:cNvSpPr>
          <p:nvPr>
            <p:ph/>
          </p:nvPr>
        </p:nvSpPr>
        <p:spPr>
          <a:xfrm>
            <a:off x="650628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5" name="PlaceHolder 5"/>
          <p:cNvSpPr>
            <a:spLocks noGrp="1"/>
          </p:cNvSpPr>
          <p:nvPr>
            <p:ph/>
          </p:nvPr>
        </p:nvSpPr>
        <p:spPr>
          <a:xfrm>
            <a:off x="143568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6" name="PlaceHolder 6"/>
          <p:cNvSpPr>
            <a:spLocks noGrp="1"/>
          </p:cNvSpPr>
          <p:nvPr>
            <p:ph/>
          </p:nvPr>
        </p:nvSpPr>
        <p:spPr>
          <a:xfrm>
            <a:off x="397080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7" name="PlaceHolder 7"/>
          <p:cNvSpPr>
            <a:spLocks noGrp="1"/>
          </p:cNvSpPr>
          <p:nvPr>
            <p:ph/>
          </p:nvPr>
        </p:nvSpPr>
        <p:spPr>
          <a:xfrm>
            <a:off x="650628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0D187D3-8513-4F3E-BC21-087ABC03118F}" type="slidenum">
              <a:t>&lt;#&gt;</a:t>
            </a:fld>
          </a:p>
        </p:txBody>
      </p:sp>
      <p:sp>
        <p:nvSpPr>
          <p:cNvPr id="11" name="PlaceHolder 10"/>
          <p:cNvSpPr>
            <a:spLocks noGrp="1"/>
          </p:cNvSpPr>
          <p:nvPr>
            <p:ph type="dt" idx="1"/>
          </p:nvPr>
        </p:nvSpPr>
        <p:spPr/>
        <p:txBody>
          <a:bodyPr/>
          <a:p>
            <a:r>
              <a:rPr lang="it-IT"/>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9C047C1D-6B87-4D14-BE95-1A5AD47BB4F4}" type="slidenum">
              <a:t>&lt;#&gt;</a:t>
            </a:fld>
          </a:p>
        </p:txBody>
      </p:sp>
      <p:sp>
        <p:nvSpPr>
          <p:cNvPr id="4" name="PlaceHolder 3"/>
          <p:cNvSpPr>
            <a:spLocks noGrp="1"/>
          </p:cNvSpPr>
          <p:nvPr>
            <p:ph type="dt" idx="4"/>
          </p:nvPr>
        </p:nvSpPr>
        <p:spPr/>
        <p:txBody>
          <a:bodyPr/>
          <a:p>
            <a:r>
              <a:rPr lang="it-IT"/>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59" name="PlaceHolder 2"/>
          <p:cNvSpPr>
            <a:spLocks noGrp="1"/>
          </p:cNvSpPr>
          <p:nvPr>
            <p:ph type="subTitle"/>
          </p:nvPr>
        </p:nvSpPr>
        <p:spPr>
          <a:xfrm>
            <a:off x="1435680" y="1447920"/>
            <a:ext cx="7497720" cy="480024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1DCB4057-73EB-414D-BDE1-F7E766A3C68B}" type="slidenum">
              <a:t>&lt;#&gt;</a:t>
            </a:fld>
          </a:p>
        </p:txBody>
      </p:sp>
      <p:sp>
        <p:nvSpPr>
          <p:cNvPr id="6" name="PlaceHolder 5"/>
          <p:cNvSpPr>
            <a:spLocks noGrp="1"/>
          </p:cNvSpPr>
          <p:nvPr>
            <p:ph type="dt" idx="4"/>
          </p:nvPr>
        </p:nvSpPr>
        <p:spPr/>
        <p:txBody>
          <a:bodyPr/>
          <a:p>
            <a:r>
              <a:rPr lang="it-IT"/>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1" name="PlaceHolder 2"/>
          <p:cNvSpPr>
            <a:spLocks noGrp="1"/>
          </p:cNvSpPr>
          <p:nvPr>
            <p:ph/>
          </p:nvPr>
        </p:nvSpPr>
        <p:spPr>
          <a:xfrm>
            <a:off x="1435680" y="1447920"/>
            <a:ext cx="749772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49017D34-D9F9-42BA-A0D4-1074EE48AB7A}" type="slidenum">
              <a:t>&lt;#&gt;</a:t>
            </a:fld>
          </a:p>
        </p:txBody>
      </p:sp>
      <p:sp>
        <p:nvSpPr>
          <p:cNvPr id="6" name="PlaceHolder 5"/>
          <p:cNvSpPr>
            <a:spLocks noGrp="1"/>
          </p:cNvSpPr>
          <p:nvPr>
            <p:ph type="dt" idx="4"/>
          </p:nvPr>
        </p:nvSpPr>
        <p:spPr/>
        <p:txBody>
          <a:bodyPr/>
          <a:p>
            <a:r>
              <a:rPr lang="it-IT"/>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3" name="PlaceHolder 2"/>
          <p:cNvSpPr>
            <a:spLocks noGrp="1"/>
          </p:cNvSpPr>
          <p:nvPr>
            <p:ph/>
          </p:nvPr>
        </p:nvSpPr>
        <p:spPr>
          <a:xfrm>
            <a:off x="143568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4" name="PlaceHolder 3"/>
          <p:cNvSpPr>
            <a:spLocks noGrp="1"/>
          </p:cNvSpPr>
          <p:nvPr>
            <p:ph/>
          </p:nvPr>
        </p:nvSpPr>
        <p:spPr>
          <a:xfrm>
            <a:off x="527760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30FA3096-03C4-4FEE-BCA7-8988FDC44251}" type="slidenum">
              <a:t>&lt;#&gt;</a:t>
            </a:fld>
          </a:p>
        </p:txBody>
      </p:sp>
      <p:sp>
        <p:nvSpPr>
          <p:cNvPr id="7" name="PlaceHolder 6"/>
          <p:cNvSpPr>
            <a:spLocks noGrp="1"/>
          </p:cNvSpPr>
          <p:nvPr>
            <p:ph type="dt" idx="4"/>
          </p:nvPr>
        </p:nvSpPr>
        <p:spPr/>
        <p:txBody>
          <a:bodyPr/>
          <a:p>
            <a:r>
              <a:rPr lang="it-IT"/>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616E8FA3-1008-4B8C-AE88-B0F017E01D3B}" type="slidenum">
              <a:t>&lt;#&gt;</a:t>
            </a:fld>
          </a:p>
        </p:txBody>
      </p:sp>
      <p:sp>
        <p:nvSpPr>
          <p:cNvPr id="5" name="PlaceHolder 4"/>
          <p:cNvSpPr>
            <a:spLocks noGrp="1"/>
          </p:cNvSpPr>
          <p:nvPr>
            <p:ph type="dt" idx="4"/>
          </p:nvPr>
        </p:nvSpPr>
        <p:spPr/>
        <p:txBody>
          <a:bodyPr/>
          <a:p>
            <a:r>
              <a:rPr lang="it-IT"/>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1435680" y="274680"/>
            <a:ext cx="7497720" cy="529776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30803C2F-B9B9-4749-B786-DA953E4E5FD4}" type="slidenum">
              <a:t>&lt;#&gt;</a:t>
            </a:fld>
          </a:p>
        </p:txBody>
      </p:sp>
      <p:sp>
        <p:nvSpPr>
          <p:cNvPr id="5" name="PlaceHolder 4"/>
          <p:cNvSpPr>
            <a:spLocks noGrp="1"/>
          </p:cNvSpPr>
          <p:nvPr>
            <p:ph type="dt" idx="4"/>
          </p:nvPr>
        </p:nvSpPr>
        <p:spPr/>
        <p:txBody>
          <a:bodyPr/>
          <a:p>
            <a:r>
              <a:rPr lang="it-IT"/>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8"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9" name="PlaceHolder 3"/>
          <p:cNvSpPr>
            <a:spLocks noGrp="1"/>
          </p:cNvSpPr>
          <p:nvPr>
            <p:ph/>
          </p:nvPr>
        </p:nvSpPr>
        <p:spPr>
          <a:xfrm>
            <a:off x="527760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0" name="PlaceHolder 4"/>
          <p:cNvSpPr>
            <a:spLocks noGrp="1"/>
          </p:cNvSpPr>
          <p:nvPr>
            <p:ph/>
          </p:nvPr>
        </p:nvSpPr>
        <p:spPr>
          <a:xfrm>
            <a:off x="143568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7B2F8DC-27DE-475D-9F22-5CCCD8AB54F2}"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3" name="PlaceHolder 2"/>
          <p:cNvSpPr>
            <a:spLocks noGrp="1"/>
          </p:cNvSpPr>
          <p:nvPr>
            <p:ph type="subTitle"/>
          </p:nvPr>
        </p:nvSpPr>
        <p:spPr>
          <a:xfrm>
            <a:off x="1435680" y="1447920"/>
            <a:ext cx="7497720" cy="480024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158357A-D5CC-44D1-B7B1-05D560BBEE13}" type="slidenum">
              <a:t>&lt;#&gt;</a:t>
            </a:fld>
          </a:p>
        </p:txBody>
      </p:sp>
      <p:sp>
        <p:nvSpPr>
          <p:cNvPr id="6" name="PlaceHolder 5"/>
          <p:cNvSpPr>
            <a:spLocks noGrp="1"/>
          </p:cNvSpPr>
          <p:nvPr>
            <p:ph type="dt" idx="1"/>
          </p:nvPr>
        </p:nvSpPr>
        <p:spPr/>
        <p:txBody>
          <a:bodyPr/>
          <a:p>
            <a:r>
              <a:rPr lang="it-IT"/>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72" name="PlaceHolder 2"/>
          <p:cNvSpPr>
            <a:spLocks noGrp="1"/>
          </p:cNvSpPr>
          <p:nvPr>
            <p:ph/>
          </p:nvPr>
        </p:nvSpPr>
        <p:spPr>
          <a:xfrm>
            <a:off x="143568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3"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4" name="PlaceHolder 4"/>
          <p:cNvSpPr>
            <a:spLocks noGrp="1"/>
          </p:cNvSpPr>
          <p:nvPr>
            <p:ph/>
          </p:nvPr>
        </p:nvSpPr>
        <p:spPr>
          <a:xfrm>
            <a:off x="527760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FDACAE6-A3FF-4CB6-89B1-C0D7C0974469}"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76"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7"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8" name="PlaceHolder 4"/>
          <p:cNvSpPr>
            <a:spLocks noGrp="1"/>
          </p:cNvSpPr>
          <p:nvPr>
            <p:ph/>
          </p:nvPr>
        </p:nvSpPr>
        <p:spPr>
          <a:xfrm>
            <a:off x="1435680" y="39553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4B358F1-D202-4C39-A560-737548F7F4A8}"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0" name="PlaceHolder 2"/>
          <p:cNvSpPr>
            <a:spLocks noGrp="1"/>
          </p:cNvSpPr>
          <p:nvPr>
            <p:ph/>
          </p:nvPr>
        </p:nvSpPr>
        <p:spPr>
          <a:xfrm>
            <a:off x="1435680" y="14479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1" name="PlaceHolder 3"/>
          <p:cNvSpPr>
            <a:spLocks noGrp="1"/>
          </p:cNvSpPr>
          <p:nvPr>
            <p:ph/>
          </p:nvPr>
        </p:nvSpPr>
        <p:spPr>
          <a:xfrm>
            <a:off x="1435680" y="39553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51CC008-ACDB-44C2-ADFC-9528F3AF76D7}" type="slidenum">
              <a:t>&lt;#&gt;</a:t>
            </a:fld>
          </a:p>
        </p:txBody>
      </p:sp>
      <p:sp>
        <p:nvSpPr>
          <p:cNvPr id="7" name="PlaceHolder 6"/>
          <p:cNvSpPr>
            <a:spLocks noGrp="1"/>
          </p:cNvSpPr>
          <p:nvPr>
            <p:ph type="dt" idx="4"/>
          </p:nvPr>
        </p:nvSpPr>
        <p:spPr/>
        <p:txBody>
          <a:bodyPr/>
          <a:p>
            <a:r>
              <a:rPr lang="it-IT"/>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3"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4"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5" name="PlaceHolder 4"/>
          <p:cNvSpPr>
            <a:spLocks noGrp="1"/>
          </p:cNvSpPr>
          <p:nvPr>
            <p:ph/>
          </p:nvPr>
        </p:nvSpPr>
        <p:spPr>
          <a:xfrm>
            <a:off x="143568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6" name="PlaceHolder 5"/>
          <p:cNvSpPr>
            <a:spLocks noGrp="1"/>
          </p:cNvSpPr>
          <p:nvPr>
            <p:ph/>
          </p:nvPr>
        </p:nvSpPr>
        <p:spPr>
          <a:xfrm>
            <a:off x="527760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B2637655-9740-465D-B7FB-B01A200C3F06}" type="slidenum">
              <a:t>&lt;#&gt;</a:t>
            </a:fld>
          </a:p>
        </p:txBody>
      </p:sp>
      <p:sp>
        <p:nvSpPr>
          <p:cNvPr id="9" name="PlaceHolder 8"/>
          <p:cNvSpPr>
            <a:spLocks noGrp="1"/>
          </p:cNvSpPr>
          <p:nvPr>
            <p:ph type="dt" idx="4"/>
          </p:nvPr>
        </p:nvSpPr>
        <p:spPr/>
        <p:txBody>
          <a:bodyPr/>
          <a:p>
            <a:r>
              <a:rPr lang="it-IT"/>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8" name="PlaceHolder 2"/>
          <p:cNvSpPr>
            <a:spLocks noGrp="1"/>
          </p:cNvSpPr>
          <p:nvPr>
            <p:ph/>
          </p:nvPr>
        </p:nvSpPr>
        <p:spPr>
          <a:xfrm>
            <a:off x="143568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9" name="PlaceHolder 3"/>
          <p:cNvSpPr>
            <a:spLocks noGrp="1"/>
          </p:cNvSpPr>
          <p:nvPr>
            <p:ph/>
          </p:nvPr>
        </p:nvSpPr>
        <p:spPr>
          <a:xfrm>
            <a:off x="397080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0" name="PlaceHolder 4"/>
          <p:cNvSpPr>
            <a:spLocks noGrp="1"/>
          </p:cNvSpPr>
          <p:nvPr>
            <p:ph/>
          </p:nvPr>
        </p:nvSpPr>
        <p:spPr>
          <a:xfrm>
            <a:off x="6506280" y="14479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1" name="PlaceHolder 5"/>
          <p:cNvSpPr>
            <a:spLocks noGrp="1"/>
          </p:cNvSpPr>
          <p:nvPr>
            <p:ph/>
          </p:nvPr>
        </p:nvSpPr>
        <p:spPr>
          <a:xfrm>
            <a:off x="143568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2" name="PlaceHolder 6"/>
          <p:cNvSpPr>
            <a:spLocks noGrp="1"/>
          </p:cNvSpPr>
          <p:nvPr>
            <p:ph/>
          </p:nvPr>
        </p:nvSpPr>
        <p:spPr>
          <a:xfrm>
            <a:off x="397080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3" name="PlaceHolder 7"/>
          <p:cNvSpPr>
            <a:spLocks noGrp="1"/>
          </p:cNvSpPr>
          <p:nvPr>
            <p:ph/>
          </p:nvPr>
        </p:nvSpPr>
        <p:spPr>
          <a:xfrm>
            <a:off x="6506280" y="3955320"/>
            <a:ext cx="241416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0A1D9FD7-2771-4783-A0F9-7CDC4A6B8F09}" type="slidenum">
              <a:t>&lt;#&gt;</a:t>
            </a:fld>
          </a:p>
        </p:txBody>
      </p:sp>
      <p:sp>
        <p:nvSpPr>
          <p:cNvPr id="11" name="PlaceHolder 10"/>
          <p:cNvSpPr>
            <a:spLocks noGrp="1"/>
          </p:cNvSpPr>
          <p:nvPr>
            <p:ph type="dt" idx="4"/>
          </p:nvPr>
        </p:nvSpPr>
        <p:spPr/>
        <p:txBody>
          <a:bodyPr/>
          <a:p>
            <a:r>
              <a:rPr lang="it-IT"/>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5" name="PlaceHolder 2"/>
          <p:cNvSpPr>
            <a:spLocks noGrp="1"/>
          </p:cNvSpPr>
          <p:nvPr>
            <p:ph/>
          </p:nvPr>
        </p:nvSpPr>
        <p:spPr>
          <a:xfrm>
            <a:off x="1435680" y="1447920"/>
            <a:ext cx="749772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0FA647B-6123-4720-B9B4-53D1D03F79F0}" type="slidenum">
              <a:t>&lt;#&gt;</a:t>
            </a:fld>
          </a:p>
        </p:txBody>
      </p:sp>
      <p:sp>
        <p:nvSpPr>
          <p:cNvPr id="6" name="PlaceHolder 5"/>
          <p:cNvSpPr>
            <a:spLocks noGrp="1"/>
          </p:cNvSpPr>
          <p:nvPr>
            <p:ph type="dt" idx="1"/>
          </p:nvPr>
        </p:nvSpPr>
        <p:spPr/>
        <p:txBody>
          <a:bodyPr/>
          <a:p>
            <a:r>
              <a:rPr lang="it-IT"/>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7" name="PlaceHolder 2"/>
          <p:cNvSpPr>
            <a:spLocks noGrp="1"/>
          </p:cNvSpPr>
          <p:nvPr>
            <p:ph/>
          </p:nvPr>
        </p:nvSpPr>
        <p:spPr>
          <a:xfrm>
            <a:off x="143568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18" name="PlaceHolder 3"/>
          <p:cNvSpPr>
            <a:spLocks noGrp="1"/>
          </p:cNvSpPr>
          <p:nvPr>
            <p:ph/>
          </p:nvPr>
        </p:nvSpPr>
        <p:spPr>
          <a:xfrm>
            <a:off x="527760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18A8947-E7B8-455C-AB42-AE5362F1E134}" type="slidenum">
              <a:t>&lt;#&gt;</a:t>
            </a:fld>
          </a:p>
        </p:txBody>
      </p:sp>
      <p:sp>
        <p:nvSpPr>
          <p:cNvPr id="7" name="PlaceHolder 6"/>
          <p:cNvSpPr>
            <a:spLocks noGrp="1"/>
          </p:cNvSpPr>
          <p:nvPr>
            <p:ph type="dt" idx="1"/>
          </p:nvPr>
        </p:nvSpPr>
        <p:spPr/>
        <p:txBody>
          <a:bodyPr/>
          <a:p>
            <a:r>
              <a:rPr lang="it-IT"/>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FC41549-12A6-4929-9893-D742C596DD14}" type="slidenum">
              <a:t>&lt;#&gt;</a:t>
            </a:fld>
          </a:p>
        </p:txBody>
      </p:sp>
      <p:sp>
        <p:nvSpPr>
          <p:cNvPr id="5" name="PlaceHolder 4"/>
          <p:cNvSpPr>
            <a:spLocks noGrp="1"/>
          </p:cNvSpPr>
          <p:nvPr>
            <p:ph type="dt" idx="1"/>
          </p:nvPr>
        </p:nvSpPr>
        <p:spPr/>
        <p:txBody>
          <a:bodyPr/>
          <a:p>
            <a:r>
              <a:rPr lang="it-IT"/>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1435680" y="274680"/>
            <a:ext cx="7497720" cy="529776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F4F32F4-22A1-4CBC-A1B2-DD8EF58500F8}" type="slidenum">
              <a:t>&lt;#&gt;</a:t>
            </a:fld>
          </a:p>
        </p:txBody>
      </p:sp>
      <p:sp>
        <p:nvSpPr>
          <p:cNvPr id="5" name="PlaceHolder 4"/>
          <p:cNvSpPr>
            <a:spLocks noGrp="1"/>
          </p:cNvSpPr>
          <p:nvPr>
            <p:ph type="dt" idx="1"/>
          </p:nvPr>
        </p:nvSpPr>
        <p:spPr/>
        <p:txBody>
          <a:bodyPr/>
          <a:p>
            <a:r>
              <a:rPr lang="it-IT"/>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22"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3" name="PlaceHolder 3"/>
          <p:cNvSpPr>
            <a:spLocks noGrp="1"/>
          </p:cNvSpPr>
          <p:nvPr>
            <p:ph/>
          </p:nvPr>
        </p:nvSpPr>
        <p:spPr>
          <a:xfrm>
            <a:off x="527760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4" name="PlaceHolder 4"/>
          <p:cNvSpPr>
            <a:spLocks noGrp="1"/>
          </p:cNvSpPr>
          <p:nvPr>
            <p:ph/>
          </p:nvPr>
        </p:nvSpPr>
        <p:spPr>
          <a:xfrm>
            <a:off x="143568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FCFD133-3E9B-40E0-BE10-825A1AFFBF46}" type="slidenum">
              <a:t>&lt;#&gt;</a:t>
            </a:fld>
          </a:p>
        </p:txBody>
      </p:sp>
      <p:sp>
        <p:nvSpPr>
          <p:cNvPr id="8" name="PlaceHolder 7"/>
          <p:cNvSpPr>
            <a:spLocks noGrp="1"/>
          </p:cNvSpPr>
          <p:nvPr>
            <p:ph type="dt" idx="1"/>
          </p:nvPr>
        </p:nvSpPr>
        <p:spPr/>
        <p:txBody>
          <a:bodyPr/>
          <a:p>
            <a:r>
              <a:rPr lang="it-IT"/>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26" name="PlaceHolder 2"/>
          <p:cNvSpPr>
            <a:spLocks noGrp="1"/>
          </p:cNvSpPr>
          <p:nvPr>
            <p:ph/>
          </p:nvPr>
        </p:nvSpPr>
        <p:spPr>
          <a:xfrm>
            <a:off x="1435680" y="1447920"/>
            <a:ext cx="3658680" cy="480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7"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8" name="PlaceHolder 4"/>
          <p:cNvSpPr>
            <a:spLocks noGrp="1"/>
          </p:cNvSpPr>
          <p:nvPr>
            <p:ph/>
          </p:nvPr>
        </p:nvSpPr>
        <p:spPr>
          <a:xfrm>
            <a:off x="5277600" y="39553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84145B4-4B14-4176-B575-343818B5D17F}" type="slidenum">
              <a:t>&lt;#&gt;</a:t>
            </a:fld>
          </a:p>
        </p:txBody>
      </p:sp>
      <p:sp>
        <p:nvSpPr>
          <p:cNvPr id="8" name="PlaceHolder 7"/>
          <p:cNvSpPr>
            <a:spLocks noGrp="1"/>
          </p:cNvSpPr>
          <p:nvPr>
            <p:ph type="dt" idx="1"/>
          </p:nvPr>
        </p:nvSpPr>
        <p:spPr/>
        <p:txBody>
          <a:bodyPr/>
          <a:p>
            <a:r>
              <a:rPr lang="it-IT"/>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35680" y="274680"/>
            <a:ext cx="7497720" cy="114264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0" name="PlaceHolder 2"/>
          <p:cNvSpPr>
            <a:spLocks noGrp="1"/>
          </p:cNvSpPr>
          <p:nvPr>
            <p:ph/>
          </p:nvPr>
        </p:nvSpPr>
        <p:spPr>
          <a:xfrm>
            <a:off x="143568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1" name="PlaceHolder 3"/>
          <p:cNvSpPr>
            <a:spLocks noGrp="1"/>
          </p:cNvSpPr>
          <p:nvPr>
            <p:ph/>
          </p:nvPr>
        </p:nvSpPr>
        <p:spPr>
          <a:xfrm>
            <a:off x="5277600" y="1447920"/>
            <a:ext cx="365868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2" name="PlaceHolder 4"/>
          <p:cNvSpPr>
            <a:spLocks noGrp="1"/>
          </p:cNvSpPr>
          <p:nvPr>
            <p:ph/>
          </p:nvPr>
        </p:nvSpPr>
        <p:spPr>
          <a:xfrm>
            <a:off x="1435680" y="3955320"/>
            <a:ext cx="7497720" cy="2289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1511272-1ACC-4EE0-A3A3-48E5B198B61A}" type="slidenum">
              <a:t>&lt;#&gt;</a:t>
            </a:fld>
          </a:p>
        </p:txBody>
      </p:sp>
      <p:sp>
        <p:nvSpPr>
          <p:cNvPr id="8" name="PlaceHolder 7"/>
          <p:cNvSpPr>
            <a:spLocks noGrp="1"/>
          </p:cNvSpPr>
          <p:nvPr>
            <p:ph type="dt" idx="1"/>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cap="rnd" w="3175">
            <a:solidFill>
              <a:srgbClr val="e7dec9">
                <a:shade val="70000"/>
                <a:satMod val="200000"/>
                <a:alpha val="100000"/>
              </a:srgbClr>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1" name="Ovale 7"/>
          <p:cNvSpPr/>
          <p:nvPr/>
        </p:nvSpPr>
        <p:spPr>
          <a:xfrm>
            <a:off x="168840" y="21240"/>
            <a:ext cx="1701720" cy="1701720"/>
          </a:xfrm>
          <a:prstGeom prst="ellipse">
            <a:avLst/>
          </a:prstGeom>
          <a:noFill/>
          <a:ln cap="rnd" w="27305">
            <a:solidFill>
              <a:srgbClr val="e7dec9">
                <a:tint val="45000"/>
                <a:satMod val="325000"/>
                <a:alpha val="100000"/>
              </a:srgbClr>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2"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e7dec9">
                <a:shade val="60000"/>
                <a:satMod val="220000"/>
                <a:alpha val="100000"/>
              </a:srgbClr>
            </a:solidFill>
            <a:round/>
          </a:ln>
          <a:effectLst>
            <a:outerShdw algn="tl" blurRad="12600" dir="4557825" dist="14843"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3" name="Rettangolo 11"/>
          <p:cNvSpPr/>
          <p:nvPr/>
        </p:nvSpPr>
        <p:spPr>
          <a:xfrm>
            <a:off x="1013040" y="0"/>
            <a:ext cx="8130600" cy="685764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4" name="Rettangolo 14"/>
          <p:cNvSpPr/>
          <p:nvPr/>
        </p:nvSpPr>
        <p:spPr>
          <a:xfrm>
            <a:off x="1014840" y="0"/>
            <a:ext cx="72720" cy="685764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 name="PlaceHolder 1"/>
          <p:cNvSpPr>
            <a:spLocks noGrp="1"/>
          </p:cNvSpPr>
          <p:nvPr>
            <p:ph type="title"/>
          </p:nvPr>
        </p:nvSpPr>
        <p:spPr>
          <a:xfrm>
            <a:off x="1432440" y="360000"/>
            <a:ext cx="7406280" cy="1471680"/>
          </a:xfrm>
          <a:prstGeom prst="rect">
            <a:avLst/>
          </a:prstGeom>
          <a:noFill/>
          <a:ln w="0">
            <a:noFill/>
          </a:ln>
        </p:spPr>
        <p:txBody>
          <a:bodyPr lIns="90000" rIns="90000" tIns="45000" bIns="45000" anchor="b">
            <a:noAutofit/>
          </a:bodyPr>
          <a:p>
            <a:pPr indent="0">
              <a:lnSpc>
                <a:spcPct val="100000"/>
              </a:lnSpc>
              <a:buNone/>
            </a:pPr>
            <a:r>
              <a:rPr b="0" lang="it-IT" sz="4300" spc="-1" strike="noStrike">
                <a:solidFill>
                  <a:srgbClr val="572314"/>
                </a:solidFill>
                <a:latin typeface="Gill Sans MT"/>
              </a:rPr>
              <a:t>Fare clic per modificare lo stile del titolo</a:t>
            </a:r>
            <a:endParaRPr b="0" lang="it-IT" sz="4300" spc="-1" strike="noStrike">
              <a:solidFill>
                <a:srgbClr val="000000"/>
              </a:solidFill>
              <a:latin typeface="Gill Sans MT"/>
            </a:endParaRPr>
          </a:p>
        </p:txBody>
      </p:sp>
      <p:sp>
        <p:nvSpPr>
          <p:cNvPr id="6" name="PlaceHolder 2"/>
          <p:cNvSpPr>
            <a:spLocks noGrp="1"/>
          </p:cNvSpPr>
          <p:nvPr>
            <p:ph type="dt" idx="1"/>
          </p:nvPr>
        </p:nvSpPr>
        <p:spPr>
          <a:xfrm>
            <a:off x="3581280" y="6305400"/>
            <a:ext cx="2133360" cy="475920"/>
          </a:xfrm>
          <a:prstGeom prst="rect">
            <a:avLst/>
          </a:prstGeom>
          <a:noFill/>
          <a:ln w="0">
            <a:noFill/>
          </a:ln>
        </p:spPr>
        <p:txBody>
          <a:bodyPr lIns="90000" rIns="90000" tIns="45000" bIns="45000" anchor="b">
            <a:noAutofit/>
          </a:bodyPr>
          <a:lstStyle>
            <a:lvl1pPr indent="0" algn="r">
              <a:lnSpc>
                <a:spcPct val="100000"/>
              </a:lnSpc>
              <a:buNone/>
              <a:defRPr b="0" lang="it-IT" sz="1200" spc="-1" strike="noStrike">
                <a:solidFill>
                  <a:srgbClr val="b5a989"/>
                </a:solidFill>
                <a:latin typeface="Gill Sans MT"/>
              </a:defRPr>
            </a:lvl1pPr>
          </a:lstStyle>
          <a:p>
            <a:pPr indent="0" algn="r">
              <a:lnSpc>
                <a:spcPct val="100000"/>
              </a:lnSpc>
              <a:buNone/>
            </a:pPr>
            <a:r>
              <a:rPr b="0" lang="it-IT" sz="1200" spc="-1" strike="noStrike">
                <a:solidFill>
                  <a:srgbClr val="b5a989"/>
                </a:solidFill>
                <a:latin typeface="Gill Sans MT"/>
              </a:rPr>
              <a:t>&lt;data/ora&gt;</a:t>
            </a:r>
            <a:endParaRPr b="0" lang="it-IT" sz="1200" spc="-1" strike="noStrike">
              <a:solidFill>
                <a:srgbClr val="000000"/>
              </a:solidFill>
              <a:latin typeface="Times New Roman"/>
            </a:endParaRPr>
          </a:p>
        </p:txBody>
      </p:sp>
      <p:sp>
        <p:nvSpPr>
          <p:cNvPr id="7" name="PlaceHolder 3"/>
          <p:cNvSpPr>
            <a:spLocks noGrp="1"/>
          </p:cNvSpPr>
          <p:nvPr>
            <p:ph type="ftr" idx="2"/>
          </p:nvPr>
        </p:nvSpPr>
        <p:spPr>
          <a:xfrm>
            <a:off x="5715000" y="6305400"/>
            <a:ext cx="2895120" cy="475920"/>
          </a:xfrm>
          <a:prstGeom prst="rect">
            <a:avLst/>
          </a:prstGeom>
          <a:noFill/>
          <a:ln w="0">
            <a:noFill/>
          </a:ln>
        </p:spPr>
        <p:txBody>
          <a:bodyPr lIns="90000" rIns="90000" tIns="45000" bIns="45000" anchor="b">
            <a:noAutofit/>
          </a:bodyPr>
          <a:lstStyle>
            <a:lvl1pPr indent="0" algn="ctr">
              <a:buNone/>
              <a:defRPr b="0" lang="it-IT" sz="1400" spc="-1" strike="noStrike">
                <a:solidFill>
                  <a:srgbClr val="000000"/>
                </a:solidFill>
                <a:latin typeface="Times New Roman"/>
              </a:defRPr>
            </a:lvl1pPr>
          </a:lstStyle>
          <a:p>
            <a:pPr indent="0" algn="ctr">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8" name="PlaceHolder 4"/>
          <p:cNvSpPr>
            <a:spLocks noGrp="1"/>
          </p:cNvSpPr>
          <p:nvPr>
            <p:ph type="sldNum" idx="3"/>
          </p:nvPr>
        </p:nvSpPr>
        <p:spPr>
          <a:xfrm>
            <a:off x="8613720" y="6305400"/>
            <a:ext cx="456840" cy="475920"/>
          </a:xfrm>
          <a:prstGeom prst="rect">
            <a:avLst/>
          </a:prstGeom>
          <a:noFill/>
          <a:ln w="0">
            <a:noFill/>
          </a:ln>
        </p:spPr>
        <p:txBody>
          <a:bodyPr lIns="90000" rIns="90000" tIns="45000" bIns="45000" anchor="b">
            <a:noAutofit/>
          </a:bodyPr>
          <a:lstStyle>
            <a:lvl1pPr indent="0" algn="ctr">
              <a:lnSpc>
                <a:spcPct val="100000"/>
              </a:lnSpc>
              <a:buNone/>
              <a:defRPr b="0" lang="it-IT" sz="1200" spc="-1" strike="noStrike">
                <a:solidFill>
                  <a:srgbClr val="b5a989"/>
                </a:solidFill>
                <a:latin typeface="Gill Sans MT"/>
              </a:defRPr>
            </a:lvl1pPr>
          </a:lstStyle>
          <a:p>
            <a:pPr indent="0" algn="ctr">
              <a:lnSpc>
                <a:spcPct val="100000"/>
              </a:lnSpc>
              <a:buNone/>
            </a:pPr>
            <a:fld id="{9940ADD0-2007-4A6B-827B-702176D3D89B}"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
        <p:nvSpPr>
          <p:cNvPr id="9" name="Ovale 7"/>
          <p:cNvSpPr/>
          <p:nvPr/>
        </p:nvSpPr>
        <p:spPr>
          <a:xfrm>
            <a:off x="921600" y="1413720"/>
            <a:ext cx="209880" cy="20988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cap="rnd" w="2000">
            <a:solidFill>
              <a:srgbClr val="3891a7">
                <a:shade val="90000"/>
                <a:satMod val="110000"/>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90000" bIns="90000" anchor="ctr">
            <a:noAutofit/>
          </a:bodyPr>
          <a:p>
            <a:pPr algn="ctr">
              <a:lnSpc>
                <a:spcPct val="100000"/>
              </a:lnSpc>
            </a:pPr>
            <a:endParaRPr b="0" lang="en-US" sz="1800" spc="-1" strike="noStrike">
              <a:solidFill>
                <a:schemeClr val="dk1"/>
              </a:solidFill>
              <a:latin typeface="Gill Sans MT"/>
            </a:endParaRPr>
          </a:p>
        </p:txBody>
      </p:sp>
      <p:sp>
        <p:nvSpPr>
          <p:cNvPr id="10" name="Ovale 8"/>
          <p:cNvSpPr/>
          <p:nvPr/>
        </p:nvSpPr>
        <p:spPr>
          <a:xfrm>
            <a:off x="1157040" y="1344960"/>
            <a:ext cx="63720" cy="63720"/>
          </a:xfrm>
          <a:prstGeom prst="ellipse">
            <a:avLst/>
          </a:prstGeom>
          <a:noFill/>
          <a:ln cap="rnd" w="12700">
            <a:solidFill>
              <a:srgbClr val="3891a7">
                <a:shade val="75000"/>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90000" bIns="90000" anchor="ctr">
            <a:noAutofit/>
          </a:bodyPr>
          <a:p>
            <a:pPr algn="ctr">
              <a:lnSpc>
                <a:spcPct val="100000"/>
              </a:lnSpc>
            </a:pPr>
            <a:endParaRPr b="0" lang="en-US" sz="1800" spc="-1" strike="noStrike">
              <a:solidFill>
                <a:schemeClr val="dk1"/>
              </a:solidFill>
              <a:latin typeface="Gill Sans MT"/>
            </a:endParaRPr>
          </a:p>
        </p:txBody>
      </p:sp>
      <p:sp>
        <p:nvSpPr>
          <p:cNvPr id="11"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Gill Sans MT"/>
              </a:rPr>
              <a:t>Fai clic per modificare il formato del testo della struttura</a:t>
            </a:r>
            <a:endParaRPr b="0" lang="it-IT" sz="3200" spc="-1" strike="noStrike">
              <a:solidFill>
                <a:srgbClr val="000000"/>
              </a:solidFill>
              <a:latin typeface="Gill Sans MT"/>
            </a:endParaRPr>
          </a:p>
          <a:p>
            <a:pPr lvl="1" marL="864000" indent="-324000">
              <a:spcBef>
                <a:spcPts val="1134"/>
              </a:spcBef>
              <a:buClr>
                <a:srgbClr val="000000"/>
              </a:buClr>
              <a:buSzPct val="75000"/>
              <a:buFont typeface="Symbol" charset="2"/>
              <a:buChar char=""/>
            </a:pPr>
            <a:r>
              <a:rPr b="0" lang="it-IT" sz="2400" spc="-1" strike="noStrike">
                <a:solidFill>
                  <a:srgbClr val="000000"/>
                </a:solidFill>
                <a:latin typeface="Gill Sans MT"/>
              </a:rPr>
              <a:t>Secondo livello struttura</a:t>
            </a:r>
            <a:endParaRPr b="0" lang="it-IT" sz="2400" spc="-1" strike="noStrike">
              <a:solidFill>
                <a:srgbClr val="000000"/>
              </a:solidFill>
              <a:latin typeface="Gill Sans MT"/>
            </a:endParaRPr>
          </a:p>
          <a:p>
            <a:pPr lvl="2" marL="1296000" indent="-288000">
              <a:spcBef>
                <a:spcPts val="850"/>
              </a:spcBef>
              <a:buClr>
                <a:srgbClr val="000000"/>
              </a:buClr>
              <a:buSzPct val="45000"/>
              <a:buFont typeface="Wingdings" charset="2"/>
              <a:buChar char=""/>
            </a:pPr>
            <a:r>
              <a:rPr b="0" lang="it-IT" sz="2000" spc="-1" strike="noStrike">
                <a:solidFill>
                  <a:srgbClr val="000000"/>
                </a:solidFill>
                <a:latin typeface="Gill Sans MT"/>
              </a:rPr>
              <a:t>Terzo livello struttura</a:t>
            </a:r>
            <a:endParaRPr b="0" lang="it-IT" sz="2000" spc="-1" strike="noStrike">
              <a:solidFill>
                <a:srgbClr val="000000"/>
              </a:solidFill>
              <a:latin typeface="Gill Sans MT"/>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Gill Sans MT"/>
              </a:rPr>
              <a:t>Quarto livello struttura</a:t>
            </a:r>
            <a:endParaRPr b="0" lang="it-IT" sz="2000" spc="-1" strike="noStrike">
              <a:solidFill>
                <a:srgbClr val="000000"/>
              </a:solidFill>
              <a:latin typeface="Gill Sans MT"/>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Gill Sans MT"/>
              </a:rPr>
              <a:t>Quinto livello struttura</a:t>
            </a:r>
            <a:endParaRPr b="0" lang="it-IT" sz="2000" spc="-1" strike="noStrike">
              <a:solidFill>
                <a:srgbClr val="000000"/>
              </a:solidFill>
              <a:latin typeface="Gill Sans MT"/>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Gill Sans MT"/>
              </a:rPr>
              <a:t>Sesto livello struttura</a:t>
            </a:r>
            <a:endParaRPr b="0" lang="it-IT" sz="2000" spc="-1" strike="noStrike">
              <a:solidFill>
                <a:srgbClr val="000000"/>
              </a:solidFill>
              <a:latin typeface="Gill Sans MT"/>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Gill Sans MT"/>
              </a:rPr>
              <a:t>Settimo livello struttura</a:t>
            </a:r>
            <a:endParaRPr b="0" lang="it-IT" sz="2000" spc="-1" strike="noStrike">
              <a:solidFill>
                <a:srgbClr val="000000"/>
              </a:solidFill>
              <a:latin typeface="Gill Sans MT"/>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8"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cap="rnd" w="3175">
            <a:solidFill>
              <a:srgbClr val="e7dec9">
                <a:shade val="70000"/>
                <a:satMod val="200000"/>
                <a:alpha val="100000"/>
              </a:srgbClr>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49" name="Ovale 7"/>
          <p:cNvSpPr/>
          <p:nvPr/>
        </p:nvSpPr>
        <p:spPr>
          <a:xfrm>
            <a:off x="168840" y="21240"/>
            <a:ext cx="1701720" cy="1701720"/>
          </a:xfrm>
          <a:prstGeom prst="ellipse">
            <a:avLst/>
          </a:prstGeom>
          <a:noFill/>
          <a:ln cap="rnd" w="27305">
            <a:solidFill>
              <a:srgbClr val="e7dec9">
                <a:tint val="45000"/>
                <a:satMod val="325000"/>
                <a:alpha val="100000"/>
              </a:srgbClr>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0"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e7dec9">
                <a:shade val="60000"/>
                <a:satMod val="220000"/>
                <a:alpha val="100000"/>
              </a:srgbClr>
            </a:solidFill>
            <a:round/>
          </a:ln>
          <a:effectLst>
            <a:outerShdw algn="tl" blurRad="12600" dir="4557825" dist="14843"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1" name="Rettangolo 11"/>
          <p:cNvSpPr/>
          <p:nvPr/>
        </p:nvSpPr>
        <p:spPr>
          <a:xfrm>
            <a:off x="1013040" y="0"/>
            <a:ext cx="8130600" cy="685764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2" name="Rettangolo 14"/>
          <p:cNvSpPr/>
          <p:nvPr/>
        </p:nvSpPr>
        <p:spPr>
          <a:xfrm>
            <a:off x="1014840" y="0"/>
            <a:ext cx="72720" cy="685764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3" name="PlaceHolder 1"/>
          <p:cNvSpPr>
            <a:spLocks noGrp="1"/>
          </p:cNvSpPr>
          <p:nvPr>
            <p:ph type="title"/>
          </p:nvPr>
        </p:nvSpPr>
        <p:spPr>
          <a:xfrm>
            <a:off x="1435680" y="274680"/>
            <a:ext cx="7497720" cy="114264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Fare clic per modificare lo stile del titolo</a:t>
            </a:r>
            <a:endParaRPr b="0" lang="it-IT" sz="4300" spc="-1" strike="noStrike">
              <a:solidFill>
                <a:srgbClr val="000000"/>
              </a:solidFill>
              <a:latin typeface="Gill Sans MT"/>
            </a:endParaRPr>
          </a:p>
        </p:txBody>
      </p:sp>
      <p:sp>
        <p:nvSpPr>
          <p:cNvPr id="54" name="PlaceHolder 2"/>
          <p:cNvSpPr>
            <a:spLocks noGrp="1"/>
          </p:cNvSpPr>
          <p:nvPr>
            <p:ph type="body"/>
          </p:nvPr>
        </p:nvSpPr>
        <p:spPr>
          <a:xfrm>
            <a:off x="1435680" y="1447920"/>
            <a:ext cx="7497720" cy="4800240"/>
          </a:xfrm>
          <a:prstGeom prst="rect">
            <a:avLst/>
          </a:prstGeom>
          <a:noFill/>
          <a:ln w="0">
            <a:noFill/>
          </a:ln>
        </p:spPr>
        <p:txBody>
          <a:bodyPr lIns="90000" rIns="90000" tIns="45000" bIns="45000" anchor="t">
            <a:noAutofit/>
          </a:bodyPr>
          <a:p>
            <a:pPr marL="365760" indent="-283320">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Fare clic per modificare stili del testo dello schema</a:t>
            </a:r>
            <a:endParaRPr b="0" lang="it-IT" sz="3200" spc="-1" strike="noStrike">
              <a:solidFill>
                <a:srgbClr val="000000"/>
              </a:solidFill>
              <a:latin typeface="Gill Sans MT"/>
            </a:endParaRPr>
          </a:p>
          <a:p>
            <a:pPr lvl="1" marL="640080" indent="-237600">
              <a:lnSpc>
                <a:spcPct val="100000"/>
              </a:lnSpc>
              <a:spcBef>
                <a:spcPts val="550"/>
              </a:spcBef>
              <a:buClr>
                <a:srgbClr val="3891a7"/>
              </a:buClr>
              <a:buFont typeface="Verdana"/>
              <a:buChar char="◦"/>
            </a:pPr>
            <a:r>
              <a:rPr b="0" lang="it-IT" sz="2800" spc="-1" strike="noStrike">
                <a:solidFill>
                  <a:srgbClr val="000000"/>
                </a:solidFill>
                <a:latin typeface="Gill Sans MT"/>
              </a:rPr>
              <a:t>Secondo livello</a:t>
            </a:r>
            <a:endParaRPr b="0" lang="it-IT" sz="2800" spc="-1" strike="noStrike">
              <a:solidFill>
                <a:srgbClr val="000000"/>
              </a:solidFill>
              <a:latin typeface="Gill Sans MT"/>
            </a:endParaRPr>
          </a:p>
          <a:p>
            <a:pPr lvl="2" marL="887040" indent="-228600">
              <a:lnSpc>
                <a:spcPct val="100000"/>
              </a:lnSpc>
              <a:spcBef>
                <a:spcPts val="479"/>
              </a:spcBef>
              <a:buClr>
                <a:srgbClr val="feb80a"/>
              </a:buClr>
              <a:buFont typeface="Wingdings 2" charset="2"/>
              <a:buChar char=""/>
            </a:pPr>
            <a:r>
              <a:rPr b="0" lang="it-IT" sz="2400" spc="-1" strike="noStrike">
                <a:solidFill>
                  <a:srgbClr val="000000"/>
                </a:solidFill>
                <a:latin typeface="Gill Sans MT"/>
              </a:rPr>
              <a:t>Terzo livello</a:t>
            </a:r>
            <a:endParaRPr b="0" lang="it-IT" sz="2400" spc="-1" strike="noStrike">
              <a:solidFill>
                <a:srgbClr val="000000"/>
              </a:solidFill>
              <a:latin typeface="Gill Sans MT"/>
            </a:endParaRPr>
          </a:p>
          <a:p>
            <a:pPr lvl="3" marL="1097280" indent="-173880">
              <a:lnSpc>
                <a:spcPct val="100000"/>
              </a:lnSpc>
              <a:spcBef>
                <a:spcPts val="400"/>
              </a:spcBef>
              <a:buClr>
                <a:srgbClr val="c32d2e"/>
              </a:buClr>
              <a:buFont typeface="Wingdings 2" charset="2"/>
              <a:buChar char=""/>
            </a:pPr>
            <a:r>
              <a:rPr b="0" lang="it-IT" sz="2000" spc="-1" strike="noStrike">
                <a:solidFill>
                  <a:srgbClr val="000000"/>
                </a:solidFill>
                <a:latin typeface="Gill Sans MT"/>
              </a:rPr>
              <a:t>Quarto livello</a:t>
            </a:r>
            <a:endParaRPr b="0" lang="it-IT" sz="2000" spc="-1" strike="noStrike">
              <a:solidFill>
                <a:srgbClr val="000000"/>
              </a:solidFill>
              <a:latin typeface="Gill Sans MT"/>
            </a:endParaRPr>
          </a:p>
          <a:p>
            <a:pPr lvl="4" marL="1298520" indent="-182880">
              <a:lnSpc>
                <a:spcPct val="100000"/>
              </a:lnSpc>
              <a:spcBef>
                <a:spcPts val="400"/>
              </a:spcBef>
              <a:buClr>
                <a:srgbClr val="84aa33"/>
              </a:buClr>
              <a:buFont typeface="Wingdings 2" charset="2"/>
              <a:buChar char=""/>
            </a:pPr>
            <a:r>
              <a:rPr b="0" lang="it-IT" sz="2000" spc="-1" strike="noStrike">
                <a:solidFill>
                  <a:srgbClr val="000000"/>
                </a:solidFill>
                <a:latin typeface="Gill Sans MT"/>
              </a:rPr>
              <a:t>Quinto livello</a:t>
            </a:r>
            <a:endParaRPr b="0" lang="it-IT" sz="2000" spc="-1" strike="noStrike">
              <a:solidFill>
                <a:srgbClr val="000000"/>
              </a:solidFill>
              <a:latin typeface="Gill Sans MT"/>
            </a:endParaRPr>
          </a:p>
        </p:txBody>
      </p:sp>
      <p:sp>
        <p:nvSpPr>
          <p:cNvPr id="55" name="PlaceHolder 3"/>
          <p:cNvSpPr>
            <a:spLocks noGrp="1"/>
          </p:cNvSpPr>
          <p:nvPr>
            <p:ph type="dt" idx="4"/>
          </p:nvPr>
        </p:nvSpPr>
        <p:spPr>
          <a:xfrm>
            <a:off x="3581280" y="6305400"/>
            <a:ext cx="2133360" cy="475920"/>
          </a:xfrm>
          <a:prstGeom prst="rect">
            <a:avLst/>
          </a:prstGeom>
          <a:noFill/>
          <a:ln w="0">
            <a:noFill/>
          </a:ln>
        </p:spPr>
        <p:txBody>
          <a:bodyPr lIns="90000" rIns="90000" tIns="45000" bIns="45000" anchor="b">
            <a:noAutofit/>
          </a:bodyPr>
          <a:lstStyle>
            <a:lvl1pPr indent="0" algn="r">
              <a:lnSpc>
                <a:spcPct val="100000"/>
              </a:lnSpc>
              <a:buNone/>
              <a:defRPr b="0" lang="it-IT" sz="1200" spc="-1" strike="noStrike">
                <a:solidFill>
                  <a:srgbClr val="b5a989"/>
                </a:solidFill>
                <a:latin typeface="Gill Sans MT"/>
              </a:defRPr>
            </a:lvl1pPr>
          </a:lstStyle>
          <a:p>
            <a:pPr indent="0" algn="r">
              <a:lnSpc>
                <a:spcPct val="100000"/>
              </a:lnSpc>
              <a:buNone/>
            </a:pPr>
            <a:r>
              <a:rPr b="0" lang="it-IT" sz="1200" spc="-1" strike="noStrike">
                <a:solidFill>
                  <a:srgbClr val="b5a989"/>
                </a:solidFill>
                <a:latin typeface="Gill Sans MT"/>
              </a:rPr>
              <a:t>&lt;data/ora&gt;</a:t>
            </a:r>
            <a:endParaRPr b="0" lang="it-IT" sz="1200" spc="-1" strike="noStrike">
              <a:solidFill>
                <a:srgbClr val="000000"/>
              </a:solidFill>
              <a:latin typeface="Times New Roman"/>
            </a:endParaRPr>
          </a:p>
        </p:txBody>
      </p:sp>
      <p:sp>
        <p:nvSpPr>
          <p:cNvPr id="56" name="PlaceHolder 4"/>
          <p:cNvSpPr>
            <a:spLocks noGrp="1"/>
          </p:cNvSpPr>
          <p:nvPr>
            <p:ph type="ftr" idx="5"/>
          </p:nvPr>
        </p:nvSpPr>
        <p:spPr>
          <a:xfrm>
            <a:off x="5715000" y="6305400"/>
            <a:ext cx="2895120" cy="475920"/>
          </a:xfrm>
          <a:prstGeom prst="rect">
            <a:avLst/>
          </a:prstGeom>
          <a:noFill/>
          <a:ln w="0">
            <a:noFill/>
          </a:ln>
        </p:spPr>
        <p:txBody>
          <a:bodyPr lIns="90000" rIns="90000" tIns="45000" bIns="45000" anchor="b">
            <a:noAutofit/>
          </a:bodyPr>
          <a:lstStyle>
            <a:lvl1pPr indent="0" algn="ctr">
              <a:buNone/>
              <a:defRPr b="0" lang="it-IT" sz="1400" spc="-1" strike="noStrike">
                <a:solidFill>
                  <a:srgbClr val="000000"/>
                </a:solidFill>
                <a:latin typeface="Times New Roman"/>
              </a:defRPr>
            </a:lvl1pPr>
          </a:lstStyle>
          <a:p>
            <a:pPr indent="0" algn="ctr">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57" name="PlaceHolder 5"/>
          <p:cNvSpPr>
            <a:spLocks noGrp="1"/>
          </p:cNvSpPr>
          <p:nvPr>
            <p:ph type="sldNum" idx="6"/>
          </p:nvPr>
        </p:nvSpPr>
        <p:spPr>
          <a:xfrm>
            <a:off x="8613720" y="6305400"/>
            <a:ext cx="456840" cy="475920"/>
          </a:xfrm>
          <a:prstGeom prst="rect">
            <a:avLst/>
          </a:prstGeom>
          <a:noFill/>
          <a:ln w="0">
            <a:noFill/>
          </a:ln>
        </p:spPr>
        <p:txBody>
          <a:bodyPr lIns="90000" rIns="90000" tIns="45000" bIns="45000" anchor="b">
            <a:noAutofit/>
          </a:bodyPr>
          <a:lstStyle>
            <a:lvl1pPr indent="0" algn="ctr">
              <a:lnSpc>
                <a:spcPct val="100000"/>
              </a:lnSpc>
              <a:buNone/>
              <a:defRPr b="0" lang="it-IT" sz="1200" spc="-1" strike="noStrike">
                <a:solidFill>
                  <a:srgbClr val="b5a989"/>
                </a:solidFill>
                <a:latin typeface="Gill Sans MT"/>
              </a:defRPr>
            </a:lvl1pPr>
          </a:lstStyle>
          <a:p>
            <a:pPr indent="0" algn="ctr">
              <a:lnSpc>
                <a:spcPct val="100000"/>
              </a:lnSpc>
              <a:buNone/>
            </a:pPr>
            <a:fld id="{6941F3DF-B424-43E1-A65C-8597EEEFAD90}"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ubTitle"/>
          </p:nvPr>
        </p:nvSpPr>
        <p:spPr>
          <a:xfrm>
            <a:off x="0" y="1845000"/>
            <a:ext cx="9143640" cy="5373000"/>
          </a:xfrm>
          <a:prstGeom prst="rect">
            <a:avLst/>
          </a:prstGeom>
          <a:noFill/>
          <a:ln w="0">
            <a:noFill/>
          </a:ln>
        </p:spPr>
        <p:txBody>
          <a:bodyPr lIns="90000" rIns="90000" tIns="0" bIns="45000" anchor="t">
            <a:noAutofit/>
          </a:bodyPr>
          <a:p>
            <a:pPr marL="27360" algn="ctr">
              <a:lnSpc>
                <a:spcPct val="100000"/>
              </a:lnSpc>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000000"/>
                </a:solidFill>
                <a:latin typeface="Arial"/>
                <a:ea typeface="Times New Roman"/>
              </a:rPr>
              <a:t>Obiettivi:</a:t>
            </a: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000000"/>
                </a:solidFill>
                <a:latin typeface="Arial"/>
                <a:ea typeface="Times New Roman"/>
              </a:rPr>
              <a:t>Il</a:t>
            </a:r>
            <a:r>
              <a:rPr b="0" lang="it-IT" sz="3600" spc="-1" strike="noStrike">
                <a:solidFill>
                  <a:srgbClr val="361309"/>
                </a:solidFill>
                <a:latin typeface="Gill Sans MT"/>
                <a:ea typeface="Times New Roman"/>
              </a:rPr>
              <a:t> processo del lutto</a:t>
            </a: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361309"/>
                </a:solidFill>
                <a:latin typeface="Gill Sans MT"/>
                <a:ea typeface="Times New Roman"/>
              </a:rPr>
              <a:t>Le fasi di shock e negazione</a:t>
            </a: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361309"/>
                </a:solidFill>
                <a:latin typeface="Gill Sans MT"/>
                <a:ea typeface="Times New Roman"/>
              </a:rPr>
              <a:t>Individuare il proprio modo di ascoltare</a:t>
            </a: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r">
              <a:lnSpc>
                <a:spcPct val="100000"/>
              </a:lnSpc>
              <a:spcBef>
                <a:spcPts val="601"/>
              </a:spcBef>
              <a:tabLst>
                <a:tab algn="l" pos="0"/>
              </a:tabLst>
            </a:pPr>
            <a:r>
              <a:rPr b="1" lang="it-IT" sz="3600" spc="-1" strike="noStrike">
                <a:solidFill>
                  <a:srgbClr val="000000"/>
                </a:solidFill>
                <a:latin typeface="Arial"/>
                <a:ea typeface="Times New Roman"/>
              </a:rPr>
              <a:t>P. Pierpaolo Valli m.i.</a:t>
            </a: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p:txBody>
      </p:sp>
      <p:sp>
        <p:nvSpPr>
          <p:cNvPr id="95" name="Rectangle 2"/>
          <p:cNvSpPr/>
          <p:nvPr/>
        </p:nvSpPr>
        <p:spPr>
          <a:xfrm>
            <a:off x="251640" y="-37800"/>
            <a:ext cx="9143640" cy="1919520"/>
          </a:xfrm>
          <a:prstGeom prst="rect">
            <a:avLst/>
          </a:prstGeom>
          <a:noFill/>
          <a:ln w="9525">
            <a:noFill/>
          </a:ln>
        </p:spPr>
        <p:style>
          <a:lnRef idx="0"/>
          <a:fillRef idx="0"/>
          <a:effectRef idx="0"/>
          <a:fontRef idx="minor"/>
        </p:style>
        <p:txBody>
          <a:bodyPr numCol="1" spcCol="0" anchor="ctr">
            <a:spAutoFit/>
          </a:bodyPr>
          <a:p>
            <a:pPr algn="ctr">
              <a:lnSpc>
                <a:spcPct val="100000"/>
              </a:lnSpc>
              <a:tabLst>
                <a:tab algn="l" pos="0"/>
              </a:tabLst>
            </a:pPr>
            <a:r>
              <a:rPr b="1" lang="it-IT" sz="2400" spc="-1" strike="noStrike">
                <a:solidFill>
                  <a:srgbClr val="000000"/>
                </a:solidFill>
                <a:latin typeface="Albertus Extra Bold"/>
                <a:ea typeface="Times New Roman"/>
              </a:rPr>
              <a:t>CENTRO</a:t>
            </a:r>
            <a:r>
              <a:rPr b="0" lang="it-IT" sz="2400" spc="-1" strike="noStrike">
                <a:solidFill>
                  <a:srgbClr val="000000"/>
                </a:solidFill>
                <a:latin typeface="Albertus Extra Bold"/>
                <a:ea typeface="Times New Roman"/>
              </a:rPr>
              <a:t> </a:t>
            </a:r>
            <a:r>
              <a:rPr b="1" lang="it-IT" sz="2400" spc="-1" strike="noStrike">
                <a:solidFill>
                  <a:srgbClr val="000000"/>
                </a:solidFill>
                <a:latin typeface="Albertus Extra Bold"/>
                <a:ea typeface="Times New Roman"/>
              </a:rPr>
              <a:t>CAMILLIANO DI FORMAZIONE</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PERCHE’ LASCIARTI ANDARE?</a:t>
            </a: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Camminare insieme in tempo di lutto</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9">
                                  <p:stCondLst>
                                    <p:cond delay="0"/>
                                  </p:stCondLst>
                                  <p:childTnLst>
                                    <p:set>
                                      <p:cBhvr>
                                        <p:cTn id="6" dur="1" fill="hold">
                                          <p:stCondLst>
                                            <p:cond delay="0"/>
                                          </p:stCondLst>
                                        </p:cTn>
                                        <p:tgtEl>
                                          <p:spTgt spid="95"/>
                                        </p:tgtEl>
                                        <p:attrNameLst>
                                          <p:attrName>style.visibility</p:attrName>
                                        </p:attrNameLst>
                                      </p:cBhvr>
                                      <p:to>
                                        <p:strVal val="visible"/>
                                      </p:to>
                                    </p:set>
                                    <p:animEffect filter="dissolve" transition="in">
                                      <p:cBhvr additive="repl">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nodeType="clickEffect" fill="hold" presetClass="entr" presetID="14" presetSubtype="10">
                                  <p:stCondLst>
                                    <p:cond delay="0"/>
                                  </p:stCondLst>
                                  <p:childTnLst>
                                    <p:set>
                                      <p:cBhvr>
                                        <p:cTn id="11" dur="1" fill="hold">
                                          <p:stCondLst>
                                            <p:cond delay="0"/>
                                          </p:stCondLst>
                                        </p:cTn>
                                        <p:tgtEl>
                                          <p:spTgt spid="94">
                                            <p:txEl>
                                              <p:pRg st="0" end="0"/>
                                            </p:txEl>
                                          </p:spTgt>
                                        </p:tgtEl>
                                        <p:attrNameLst>
                                          <p:attrName>style.visibility</p:attrName>
                                        </p:attrNameLst>
                                      </p:cBhvr>
                                      <p:to>
                                        <p:strVal val="visible"/>
                                      </p:to>
                                    </p:set>
                                    <p:animEffect filter="randombar(horizontal)" transition="in">
                                      <p:cBhvr additive="repl">
                                        <p:cTn id="12" dur="500"/>
                                        <p:tgtEl>
                                          <p:spTgt spid="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4" presetSubtype="10">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filter="randombar(horizontal)" transition="in">
                                      <p:cBhvr additive="repl">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14" presetSubtype="10">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filter="randombar(horizontal)" transition="in">
                                      <p:cBhvr additive="repl">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4" presetSubtype="10">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filter="randombar(horizontal)" transition="in">
                                      <p:cBhvr additive="repl">
                                        <p:cTn id="27" dur="5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nodeType="clickEffect" fill="hold" presetClass="entr" presetID="14" presetSubtype="10">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filter="randombar(horizontal)" transition="in">
                                      <p:cBhvr additive="repl">
                                        <p:cTn id="32" dur="500"/>
                                        <p:tgtEl>
                                          <p:spTgt spid="9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4" presetSubtype="10">
                                  <p:stCondLst>
                                    <p:cond delay="0"/>
                                  </p:stCondLst>
                                  <p:childTnLst>
                                    <p:set>
                                      <p:cBhvr>
                                        <p:cTn id="36" dur="1" fill="hold">
                                          <p:stCondLst>
                                            <p:cond delay="0"/>
                                          </p:stCondLst>
                                        </p:cTn>
                                        <p:tgtEl>
                                          <p:spTgt spid="94">
                                            <p:txEl>
                                              <p:pRg st="10" end="10"/>
                                            </p:txEl>
                                          </p:spTgt>
                                        </p:tgtEl>
                                        <p:attrNameLst>
                                          <p:attrName>style.visibility</p:attrName>
                                        </p:attrNameLst>
                                      </p:cBhvr>
                                      <p:to>
                                        <p:strVal val="visible"/>
                                      </p:to>
                                    </p:set>
                                    <p:animEffect filter="randombar(horizontal)" transition="in">
                                      <p:cBhvr additive="repl">
                                        <p:cTn id="37" dur="500"/>
                                        <p:tgtEl>
                                          <p:spTgt spid="94">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5" name="PlaceHolder 1"/>
          <p:cNvSpPr>
            <a:spLocks noGrp="1"/>
          </p:cNvSpPr>
          <p:nvPr>
            <p:ph/>
          </p:nvPr>
        </p:nvSpPr>
        <p:spPr>
          <a:xfrm>
            <a:off x="251640" y="1268640"/>
            <a:ext cx="8892000" cy="4392000"/>
          </a:xfrm>
          <a:prstGeom prst="rect">
            <a:avLst/>
          </a:prstGeom>
          <a:noFill/>
          <a:ln w="0">
            <a:noFill/>
          </a:ln>
        </p:spPr>
        <p:txBody>
          <a:bodyPr lIns="90000" rIns="90000" tIns="45000" bIns="45000" anchor="t">
            <a:norm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Nella </a:t>
            </a:r>
            <a:r>
              <a:rPr b="1" lang="it-IT" sz="3200" spc="-1" strike="noStrike">
                <a:solidFill>
                  <a:srgbClr val="ff0000"/>
                </a:solidFill>
                <a:latin typeface="Gill Sans MT"/>
              </a:rPr>
              <a:t>prima fase </a:t>
            </a:r>
            <a:r>
              <a:rPr b="0" lang="it-IT" sz="3200" spc="-1" strike="noStrike">
                <a:solidFill>
                  <a:srgbClr val="000000"/>
                </a:solidFill>
                <a:latin typeface="Gill Sans MT"/>
              </a:rPr>
              <a:t>sono importanti i primi interventi. Da essi si capisce se l’altro è atteso e accolto. Il primo intervento dell’aiutante può essere una risposta di riflesso per dire che si è compreso quello che l’altro ha comunicato o rimandargli il sentimento che sta vivendo. Questo spinge l’aiutato ad approfondire e completare.</a:t>
            </a:r>
            <a:endParaRPr b="0" lang="it-IT" sz="3200" spc="-1" strike="noStrike">
              <a:solidFill>
                <a:srgbClr val="000000"/>
              </a:solidFill>
              <a:latin typeface="Gill Sans MT"/>
            </a:endParaRPr>
          </a:p>
        </p:txBody>
      </p:sp>
      <p:sp>
        <p:nvSpPr>
          <p:cNvPr id="106" name="Titolo 1"/>
          <p:cNvSpPr/>
          <p:nvPr/>
        </p:nvSpPr>
        <p:spPr>
          <a:xfrm>
            <a:off x="0" y="404640"/>
            <a:ext cx="9143640" cy="774360"/>
          </a:xfrm>
          <a:prstGeom prst="rect">
            <a:avLst/>
          </a:prstGeom>
          <a:noFill/>
          <a:ln w="0">
            <a:noFill/>
          </a:ln>
        </p:spPr>
        <p:style>
          <a:lnRef idx="0"/>
          <a:fillRef idx="0"/>
          <a:effectRef idx="0"/>
          <a:fontRef idx="minor"/>
        </p:style>
        <p:txBody>
          <a:bodyPr anchor="ctr">
            <a:noAutofit/>
          </a:bodyPr>
          <a:p>
            <a:pPr algn="ctr">
              <a:lnSpc>
                <a:spcPct val="100000"/>
              </a:lnSpc>
              <a:tabLst>
                <a:tab algn="l" pos="0"/>
              </a:tabLst>
            </a:pPr>
            <a:r>
              <a:rPr b="1" i="1" lang="it-IT" sz="3200" spc="-1" strike="noStrike">
                <a:solidFill>
                  <a:srgbClr val="000000"/>
                </a:solidFill>
                <a:latin typeface="Eras Medium ITC"/>
              </a:rPr>
              <a:t>4. LE FASI DELLA RELAZIONE DI AIUTO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27" dur="indefinite" restart="never" nodeType="tmRoot">
          <p:childTnLst>
            <p:seq>
              <p:cTn id="228" dur="indefinite" nodeType="mainSeq">
                <p:childTnLst>
                  <p:par>
                    <p:cTn id="229" fill="hold">
                      <p:stCondLst>
                        <p:cond delay="indefinite"/>
                      </p:stCondLst>
                      <p:childTnLst>
                        <p:par>
                          <p:cTn id="230" fill="hold">
                            <p:stCondLst>
                              <p:cond delay="0"/>
                            </p:stCondLst>
                            <p:childTnLst>
                              <p:par>
                                <p:cTn id="231" nodeType="clickEffect" fill="hold" presetClass="entr" presetID="9">
                                  <p:stCondLst>
                                    <p:cond delay="0"/>
                                  </p:stCondLst>
                                  <p:childTnLst>
                                    <p:set>
                                      <p:cBhvr>
                                        <p:cTn id="232" dur="1" fill="hold">
                                          <p:stCondLst>
                                            <p:cond delay="0"/>
                                          </p:stCondLst>
                                        </p:cTn>
                                        <p:tgtEl>
                                          <p:spTgt spid="106"/>
                                        </p:tgtEl>
                                        <p:attrNameLst>
                                          <p:attrName>style.visibility</p:attrName>
                                        </p:attrNameLst>
                                      </p:cBhvr>
                                      <p:to>
                                        <p:strVal val="visible"/>
                                      </p:to>
                                    </p:set>
                                    <p:animEffect filter="dissolve" transition="in">
                                      <p:cBhvr additive="repl">
                                        <p:cTn id="233" dur="500"/>
                                        <p:tgtEl>
                                          <p:spTgt spid="106"/>
                                        </p:tgtEl>
                                      </p:cBhvr>
                                    </p:animEffect>
                                  </p:childTnLst>
                                </p:cTn>
                              </p:par>
                            </p:childTnLst>
                          </p:cTn>
                        </p:par>
                      </p:childTnLst>
                    </p:cTn>
                  </p:par>
                  <p:par>
                    <p:cTn id="234" fill="hold">
                      <p:stCondLst>
                        <p:cond delay="indefinite"/>
                      </p:stCondLst>
                      <p:childTnLst>
                        <p:par>
                          <p:cTn id="235" fill="hold">
                            <p:stCondLst>
                              <p:cond delay="0"/>
                            </p:stCondLst>
                            <p:childTnLst>
                              <p:par>
                                <p:cTn id="236" nodeType="clickEffect" fill="hold" presetClass="entr" presetID="2" presetSubtype="4">
                                  <p:stCondLst>
                                    <p:cond delay="0"/>
                                  </p:stCondLst>
                                  <p:childTnLst>
                                    <p:set>
                                      <p:cBhvr>
                                        <p:cTn id="237" dur="1" fill="hold">
                                          <p:stCondLst>
                                            <p:cond delay="0"/>
                                          </p:stCondLst>
                                        </p:cTn>
                                        <p:tgtEl>
                                          <p:spTgt spid="105">
                                            <p:txEl>
                                              <p:pRg st="0" end="0"/>
                                            </p:txEl>
                                          </p:spTgt>
                                        </p:tgtEl>
                                        <p:attrNameLst>
                                          <p:attrName>style.visibility</p:attrName>
                                        </p:attrNameLst>
                                      </p:cBhvr>
                                      <p:to>
                                        <p:strVal val="visible"/>
                                      </p:to>
                                    </p:set>
                                    <p:anim calcmode="lin" valueType="num">
                                      <p:cBhvr additive="repl">
                                        <p:cTn id="238" dur="500" fill="hold"/>
                                        <p:tgtEl>
                                          <p:spTgt spid="105">
                                            <p:txEl>
                                              <p:pRg st="0" end="0"/>
                                            </p:txEl>
                                          </p:spTgt>
                                        </p:tgtEl>
                                        <p:attrNameLst>
                                          <p:attrName>ppt_x</p:attrName>
                                        </p:attrNameLst>
                                      </p:cBhvr>
                                      <p:tavLst>
                                        <p:tav tm="0">
                                          <p:val>
                                            <p:strVal val="#ppt_x"/>
                                          </p:val>
                                        </p:tav>
                                        <p:tav tm="100000">
                                          <p:val>
                                            <p:strVal val="#ppt_x"/>
                                          </p:val>
                                        </p:tav>
                                      </p:tavLst>
                                    </p:anim>
                                    <p:anim calcmode="lin" valueType="num">
                                      <p:cBhvr additive="repl">
                                        <p:cTn id="239" dur="500" fill="hold"/>
                                        <p:tgtEl>
                                          <p:spTgt spid="10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7" name="PlaceHolder 1"/>
          <p:cNvSpPr>
            <a:spLocks noGrp="1"/>
          </p:cNvSpPr>
          <p:nvPr>
            <p:ph/>
          </p:nvPr>
        </p:nvSpPr>
        <p:spPr>
          <a:xfrm>
            <a:off x="251640" y="1268640"/>
            <a:ext cx="8712720" cy="4896360"/>
          </a:xfrm>
          <a:prstGeom prst="rect">
            <a:avLst/>
          </a:prstGeom>
          <a:noFill/>
          <a:ln w="0">
            <a:noFill/>
          </a:ln>
        </p:spPr>
        <p:txBody>
          <a:bodyPr lIns="90000" rIns="90000" tIns="45000" bIns="45000" anchor="t">
            <a:normAutofit fontScale="91000"/>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Nella </a:t>
            </a:r>
            <a:r>
              <a:rPr b="1" lang="it-IT" sz="3200" spc="-1" strike="noStrike">
                <a:solidFill>
                  <a:srgbClr val="ff0000"/>
                </a:solidFill>
                <a:latin typeface="Gill Sans MT"/>
              </a:rPr>
              <a:t>seconda fase </a:t>
            </a:r>
            <a:r>
              <a:rPr b="0" lang="it-IT" sz="3200" spc="-1" strike="noStrike">
                <a:solidFill>
                  <a:srgbClr val="000000"/>
                </a:solidFill>
                <a:latin typeface="Gill Sans MT"/>
              </a:rPr>
              <a:t>si scava per scoprire le radici del problema. Spesso le persone, pur evidenziando sentimenti e vissuti di sofferenza sono portate, almeno in un primo momento, ad attribuire la responsabilità di ciò che accade ad altre persone o all’ambiente esterno. Da questo deriva spesso la convinzione di non dover far nulla per cambiare. In questa fase si cercherà di considerare e accettare come proprio il problema, ed impegnarsi nel perseguire nuovi obiettivi che facciano superare la situazione di disagio.</a:t>
            </a:r>
            <a:endParaRPr b="0" lang="it-IT" sz="3200" spc="-1" strike="noStrike">
              <a:solidFill>
                <a:srgbClr val="000000"/>
              </a:solidFill>
              <a:latin typeface="Gill Sans MT"/>
            </a:endParaRPr>
          </a:p>
        </p:txBody>
      </p:sp>
      <p:sp>
        <p:nvSpPr>
          <p:cNvPr id="108" name="Titolo 1"/>
          <p:cNvSpPr/>
          <p:nvPr/>
        </p:nvSpPr>
        <p:spPr>
          <a:xfrm>
            <a:off x="0" y="404640"/>
            <a:ext cx="9143640" cy="774360"/>
          </a:xfrm>
          <a:prstGeom prst="rect">
            <a:avLst/>
          </a:prstGeom>
          <a:noFill/>
          <a:ln w="0">
            <a:noFill/>
          </a:ln>
        </p:spPr>
        <p:style>
          <a:lnRef idx="0"/>
          <a:fillRef idx="0"/>
          <a:effectRef idx="0"/>
          <a:fontRef idx="minor"/>
        </p:style>
        <p:txBody>
          <a:bodyPr anchor="ctr">
            <a:noAutofit/>
          </a:bodyPr>
          <a:p>
            <a:pPr algn="ctr">
              <a:lnSpc>
                <a:spcPct val="100000"/>
              </a:lnSpc>
              <a:tabLst>
                <a:tab algn="l" pos="0"/>
              </a:tabLst>
            </a:pPr>
            <a:r>
              <a:rPr b="1" i="1" lang="it-IT" sz="3200" spc="-1" strike="noStrike">
                <a:solidFill>
                  <a:srgbClr val="000000"/>
                </a:solidFill>
                <a:latin typeface="Eras Medium ITC"/>
              </a:rPr>
              <a:t>4. LE FASI DELLA RELAZIONE DI AIUTO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40" dur="indefinite" restart="never" nodeType="tmRoot">
          <p:childTnLst>
            <p:seq>
              <p:cTn id="241" dur="indefinite" nodeType="mainSeq">
                <p:childTnLst>
                  <p:par>
                    <p:cTn id="242" fill="hold">
                      <p:stCondLst>
                        <p:cond delay="indefinite"/>
                      </p:stCondLst>
                      <p:childTnLst>
                        <p:par>
                          <p:cTn id="243" fill="hold">
                            <p:stCondLst>
                              <p:cond delay="0"/>
                            </p:stCondLst>
                            <p:childTnLst>
                              <p:par>
                                <p:cTn id="244" nodeType="clickEffect" fill="hold" presetClass="entr" presetID="9">
                                  <p:stCondLst>
                                    <p:cond delay="0"/>
                                  </p:stCondLst>
                                  <p:childTnLst>
                                    <p:set>
                                      <p:cBhvr>
                                        <p:cTn id="245" dur="1" fill="hold">
                                          <p:stCondLst>
                                            <p:cond delay="0"/>
                                          </p:stCondLst>
                                        </p:cTn>
                                        <p:tgtEl>
                                          <p:spTgt spid="108"/>
                                        </p:tgtEl>
                                        <p:attrNameLst>
                                          <p:attrName>style.visibility</p:attrName>
                                        </p:attrNameLst>
                                      </p:cBhvr>
                                      <p:to>
                                        <p:strVal val="visible"/>
                                      </p:to>
                                    </p:set>
                                    <p:animEffect filter="dissolve" transition="in">
                                      <p:cBhvr additive="repl">
                                        <p:cTn id="246" dur="500"/>
                                        <p:tgtEl>
                                          <p:spTgt spid="108"/>
                                        </p:tgtEl>
                                      </p:cBhvr>
                                    </p:animEffect>
                                  </p:childTnLst>
                                </p:cTn>
                              </p:par>
                            </p:childTnLst>
                          </p:cTn>
                        </p:par>
                      </p:childTnLst>
                    </p:cTn>
                  </p:par>
                  <p:par>
                    <p:cTn id="247" fill="hold">
                      <p:stCondLst>
                        <p:cond delay="indefinite"/>
                      </p:stCondLst>
                      <p:childTnLst>
                        <p:par>
                          <p:cTn id="248" fill="hold">
                            <p:stCondLst>
                              <p:cond delay="0"/>
                            </p:stCondLst>
                            <p:childTnLst>
                              <p:par>
                                <p:cTn id="249" nodeType="clickEffect" fill="hold" presetClass="entr" presetID="2" presetSubtype="4">
                                  <p:stCondLst>
                                    <p:cond delay="0"/>
                                  </p:stCondLst>
                                  <p:childTnLst>
                                    <p:set>
                                      <p:cBhvr>
                                        <p:cTn id="250" dur="1" fill="hold">
                                          <p:stCondLst>
                                            <p:cond delay="0"/>
                                          </p:stCondLst>
                                        </p:cTn>
                                        <p:tgtEl>
                                          <p:spTgt spid="107">
                                            <p:txEl>
                                              <p:pRg st="0" end="0"/>
                                            </p:txEl>
                                          </p:spTgt>
                                        </p:tgtEl>
                                        <p:attrNameLst>
                                          <p:attrName>style.visibility</p:attrName>
                                        </p:attrNameLst>
                                      </p:cBhvr>
                                      <p:to>
                                        <p:strVal val="visible"/>
                                      </p:to>
                                    </p:set>
                                    <p:anim calcmode="lin" valueType="num">
                                      <p:cBhvr additive="repl">
                                        <p:cTn id="251" dur="500" fill="hold"/>
                                        <p:tgtEl>
                                          <p:spTgt spid="107">
                                            <p:txEl>
                                              <p:pRg st="0" end="0"/>
                                            </p:txEl>
                                          </p:spTgt>
                                        </p:tgtEl>
                                        <p:attrNameLst>
                                          <p:attrName>ppt_x</p:attrName>
                                        </p:attrNameLst>
                                      </p:cBhvr>
                                      <p:tavLst>
                                        <p:tav tm="0">
                                          <p:val>
                                            <p:strVal val="#ppt_x"/>
                                          </p:val>
                                        </p:tav>
                                        <p:tav tm="100000">
                                          <p:val>
                                            <p:strVal val="#ppt_x"/>
                                          </p:val>
                                        </p:tav>
                                      </p:tavLst>
                                    </p:anim>
                                    <p:anim calcmode="lin" valueType="num">
                                      <p:cBhvr additive="repl">
                                        <p:cTn id="252" dur="500" fill="hold"/>
                                        <p:tgtEl>
                                          <p:spTgt spid="1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9" name="PlaceHolder 1"/>
          <p:cNvSpPr>
            <a:spLocks noGrp="1"/>
          </p:cNvSpPr>
          <p:nvPr>
            <p:ph/>
          </p:nvPr>
        </p:nvSpPr>
        <p:spPr>
          <a:xfrm>
            <a:off x="251640" y="1484640"/>
            <a:ext cx="8712720" cy="4896360"/>
          </a:xfrm>
          <a:prstGeom prst="rect">
            <a:avLst/>
          </a:prstGeom>
          <a:noFill/>
          <a:ln w="0">
            <a:noFill/>
          </a:ln>
        </p:spPr>
        <p:txBody>
          <a:bodyPr lIns="90000" rIns="90000" tIns="45000" bIns="45000" anchor="t">
            <a:norm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Nella </a:t>
            </a:r>
            <a:r>
              <a:rPr b="1" lang="it-IT" sz="3200" spc="-1" strike="noStrike">
                <a:solidFill>
                  <a:srgbClr val="ff0000"/>
                </a:solidFill>
                <a:latin typeface="Gill Sans MT"/>
              </a:rPr>
              <a:t>terza fase </a:t>
            </a:r>
            <a:r>
              <a:rPr b="0" lang="it-IT" sz="3200" spc="-1" strike="noStrike">
                <a:solidFill>
                  <a:srgbClr val="000000"/>
                </a:solidFill>
                <a:latin typeface="Gill Sans MT"/>
              </a:rPr>
              <a:t>l’accompagnatore dovrò guidare l’aiutato nelle decisioni che avrà deciso di intraprendere. In questa fase vanno definiti gli obiettivi, programmare i passi da compiere, rinforzare e sostenere nel raggiungimento degli obiettivi e alla fine verificare</a:t>
            </a:r>
            <a:endParaRPr b="0" lang="it-IT" sz="3200" spc="-1" strike="noStrike">
              <a:solidFill>
                <a:srgbClr val="000000"/>
              </a:solidFill>
              <a:latin typeface="Gill Sans MT"/>
            </a:endParaRPr>
          </a:p>
        </p:txBody>
      </p:sp>
      <p:sp>
        <p:nvSpPr>
          <p:cNvPr id="110" name="Titolo 1"/>
          <p:cNvSpPr/>
          <p:nvPr/>
        </p:nvSpPr>
        <p:spPr>
          <a:xfrm>
            <a:off x="0" y="404640"/>
            <a:ext cx="9143640" cy="774360"/>
          </a:xfrm>
          <a:prstGeom prst="rect">
            <a:avLst/>
          </a:prstGeom>
          <a:noFill/>
          <a:ln w="0">
            <a:noFill/>
          </a:ln>
        </p:spPr>
        <p:style>
          <a:lnRef idx="0"/>
          <a:fillRef idx="0"/>
          <a:effectRef idx="0"/>
          <a:fontRef idx="minor"/>
        </p:style>
        <p:txBody>
          <a:bodyPr anchor="ctr">
            <a:noAutofit/>
          </a:bodyPr>
          <a:p>
            <a:pPr algn="ctr">
              <a:lnSpc>
                <a:spcPct val="100000"/>
              </a:lnSpc>
              <a:tabLst>
                <a:tab algn="l" pos="0"/>
              </a:tabLst>
            </a:pPr>
            <a:r>
              <a:rPr b="1" i="1" lang="it-IT" sz="3200" spc="-1" strike="noStrike">
                <a:solidFill>
                  <a:srgbClr val="000000"/>
                </a:solidFill>
                <a:latin typeface="Eras Medium ITC"/>
              </a:rPr>
              <a:t>4. LE FASI DELLA RELAZIONE DI AIUTO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53" dur="indefinite" restart="never" nodeType="tmRoot">
          <p:childTnLst>
            <p:seq>
              <p:cTn id="254" dur="indefinite" nodeType="mainSeq">
                <p:childTnLst>
                  <p:par>
                    <p:cTn id="255" fill="hold">
                      <p:stCondLst>
                        <p:cond delay="indefinite"/>
                      </p:stCondLst>
                      <p:childTnLst>
                        <p:par>
                          <p:cTn id="256" fill="hold">
                            <p:stCondLst>
                              <p:cond delay="0"/>
                            </p:stCondLst>
                            <p:childTnLst>
                              <p:par>
                                <p:cTn id="257" nodeType="clickEffect" fill="hold" presetClass="entr" presetID="9">
                                  <p:stCondLst>
                                    <p:cond delay="0"/>
                                  </p:stCondLst>
                                  <p:childTnLst>
                                    <p:set>
                                      <p:cBhvr>
                                        <p:cTn id="258" dur="1" fill="hold">
                                          <p:stCondLst>
                                            <p:cond delay="0"/>
                                          </p:stCondLst>
                                        </p:cTn>
                                        <p:tgtEl>
                                          <p:spTgt spid="110"/>
                                        </p:tgtEl>
                                        <p:attrNameLst>
                                          <p:attrName>style.visibility</p:attrName>
                                        </p:attrNameLst>
                                      </p:cBhvr>
                                      <p:to>
                                        <p:strVal val="visible"/>
                                      </p:to>
                                    </p:set>
                                    <p:animEffect filter="dissolve" transition="in">
                                      <p:cBhvr additive="repl">
                                        <p:cTn id="259" dur="500"/>
                                        <p:tgtEl>
                                          <p:spTgt spid="110"/>
                                        </p:tgtEl>
                                      </p:cBhvr>
                                    </p:animEffect>
                                  </p:childTnLst>
                                </p:cTn>
                              </p:par>
                            </p:childTnLst>
                          </p:cTn>
                        </p:par>
                      </p:childTnLst>
                    </p:cTn>
                  </p:par>
                  <p:par>
                    <p:cTn id="260" fill="hold">
                      <p:stCondLst>
                        <p:cond delay="indefinite"/>
                      </p:stCondLst>
                      <p:childTnLst>
                        <p:par>
                          <p:cTn id="261" fill="hold">
                            <p:stCondLst>
                              <p:cond delay="0"/>
                            </p:stCondLst>
                            <p:childTnLst>
                              <p:par>
                                <p:cTn id="262" nodeType="clickEffect" fill="hold" presetClass="entr" presetID="2" presetSubtype="4">
                                  <p:stCondLst>
                                    <p:cond delay="0"/>
                                  </p:stCondLst>
                                  <p:childTnLst>
                                    <p:set>
                                      <p:cBhvr>
                                        <p:cTn id="263" dur="1" fill="hold">
                                          <p:stCondLst>
                                            <p:cond delay="0"/>
                                          </p:stCondLst>
                                        </p:cTn>
                                        <p:tgtEl>
                                          <p:spTgt spid="109">
                                            <p:txEl>
                                              <p:pRg st="0" end="0"/>
                                            </p:txEl>
                                          </p:spTgt>
                                        </p:tgtEl>
                                        <p:attrNameLst>
                                          <p:attrName>style.visibility</p:attrName>
                                        </p:attrNameLst>
                                      </p:cBhvr>
                                      <p:to>
                                        <p:strVal val="visible"/>
                                      </p:to>
                                    </p:set>
                                    <p:anim calcmode="lin" valueType="num">
                                      <p:cBhvr additive="repl">
                                        <p:cTn id="264" dur="500" fill="hold"/>
                                        <p:tgtEl>
                                          <p:spTgt spid="109">
                                            <p:txEl>
                                              <p:pRg st="0" end="0"/>
                                            </p:txEl>
                                          </p:spTgt>
                                        </p:tgtEl>
                                        <p:attrNameLst>
                                          <p:attrName>ppt_x</p:attrName>
                                        </p:attrNameLst>
                                      </p:cBhvr>
                                      <p:tavLst>
                                        <p:tav tm="0">
                                          <p:val>
                                            <p:strVal val="#ppt_x"/>
                                          </p:val>
                                        </p:tav>
                                        <p:tav tm="100000">
                                          <p:val>
                                            <p:strVal val="#ppt_x"/>
                                          </p:val>
                                        </p:tav>
                                      </p:tavLst>
                                    </p:anim>
                                    <p:anim calcmode="lin" valueType="num">
                                      <p:cBhvr additive="repl">
                                        <p:cTn id="265" dur="500" fill="hold"/>
                                        <p:tgtEl>
                                          <p:spTgt spid="10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1" name="PlaceHolder 1"/>
          <p:cNvSpPr>
            <a:spLocks noGrp="1"/>
          </p:cNvSpPr>
          <p:nvPr>
            <p:ph/>
          </p:nvPr>
        </p:nvSpPr>
        <p:spPr>
          <a:xfrm>
            <a:off x="251640" y="1484640"/>
            <a:ext cx="8712720" cy="4896360"/>
          </a:xfrm>
          <a:prstGeom prst="rect">
            <a:avLst/>
          </a:prstGeom>
          <a:noFill/>
          <a:ln w="0">
            <a:noFill/>
          </a:ln>
        </p:spPr>
        <p:txBody>
          <a:bodyPr lIns="90000" rIns="90000" tIns="45000" bIns="45000" anchor="t">
            <a:norm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Spesso è in questa prima fase che si gioca il destino positivo o meno della relazione tra aiutato e aiutante. Spesso è a questo livello che facciamo fatica a lasciarci educare.</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Tra i vari atteggiamenti da maturare a questo livello ne sottolineiamo solo due:</a:t>
            </a:r>
            <a:endParaRPr b="0" lang="it-IT" sz="3200" spc="-1" strike="noStrike">
              <a:solidFill>
                <a:srgbClr val="000000"/>
              </a:solidFill>
              <a:latin typeface="Gill Sans MT"/>
            </a:endParaRPr>
          </a:p>
          <a:p>
            <a:pPr lvl="2" marL="887040" indent="-228600" algn="just">
              <a:lnSpc>
                <a:spcPct val="100000"/>
              </a:lnSpc>
              <a:spcBef>
                <a:spcPts val="479"/>
              </a:spcBef>
              <a:buClr>
                <a:srgbClr val="feb80a"/>
              </a:buClr>
              <a:buFont typeface="Wingdings 2" charset="2"/>
              <a:buChar char=""/>
            </a:pPr>
            <a:r>
              <a:rPr b="0" lang="it-IT" sz="2400" spc="-1" strike="noStrike">
                <a:solidFill>
                  <a:srgbClr val="000000"/>
                </a:solidFill>
                <a:latin typeface="Gill Sans MT"/>
              </a:rPr>
              <a:t>L’ACCOGLIENZA</a:t>
            </a:r>
            <a:endParaRPr b="0" lang="it-IT" sz="2400" spc="-1" strike="noStrike">
              <a:solidFill>
                <a:srgbClr val="000000"/>
              </a:solidFill>
              <a:latin typeface="Gill Sans MT"/>
            </a:endParaRPr>
          </a:p>
          <a:p>
            <a:pPr lvl="2" marL="887040" indent="-228600" algn="just">
              <a:lnSpc>
                <a:spcPct val="100000"/>
              </a:lnSpc>
              <a:spcBef>
                <a:spcPts val="479"/>
              </a:spcBef>
              <a:buClr>
                <a:srgbClr val="feb80a"/>
              </a:buClr>
              <a:buFont typeface="Wingdings 2" charset="2"/>
              <a:buChar char=""/>
            </a:pPr>
            <a:r>
              <a:rPr b="0" lang="it-IT" sz="2400" spc="-1" strike="noStrike">
                <a:solidFill>
                  <a:srgbClr val="000000"/>
                </a:solidFill>
                <a:latin typeface="Gill Sans MT"/>
              </a:rPr>
              <a:t>IL PRESTARE ATTENZIONE</a:t>
            </a:r>
            <a:endParaRPr b="0" lang="it-IT" sz="2400" spc="-1" strike="noStrike">
              <a:solidFill>
                <a:srgbClr val="000000"/>
              </a:solidFill>
              <a:latin typeface="Gill Sans MT"/>
            </a:endParaRPr>
          </a:p>
        </p:txBody>
      </p:sp>
      <p:sp>
        <p:nvSpPr>
          <p:cNvPr id="112" name="Titolo 1"/>
          <p:cNvSpPr/>
          <p:nvPr/>
        </p:nvSpPr>
        <p:spPr>
          <a:xfrm>
            <a:off x="0" y="404640"/>
            <a:ext cx="9143640" cy="774360"/>
          </a:xfrm>
          <a:prstGeom prst="rect">
            <a:avLst/>
          </a:prstGeom>
          <a:noFill/>
          <a:ln w="0">
            <a:noFill/>
          </a:ln>
        </p:spPr>
        <p:style>
          <a:lnRef idx="0"/>
          <a:fillRef idx="0"/>
          <a:effectRef idx="0"/>
          <a:fontRef idx="minor"/>
        </p:style>
        <p:txBody>
          <a:bodyPr anchor="ctr">
            <a:noAutofit/>
          </a:bodyPr>
          <a:p>
            <a:pPr algn="ctr">
              <a:lnSpc>
                <a:spcPct val="100000"/>
              </a:lnSpc>
              <a:tabLst>
                <a:tab algn="l" pos="0"/>
              </a:tabLst>
            </a:pPr>
            <a:r>
              <a:rPr b="1" i="1" lang="it-IT" sz="3200" spc="-1" strike="noStrike">
                <a:solidFill>
                  <a:srgbClr val="000000"/>
                </a:solidFill>
                <a:latin typeface="Eras Medium ITC"/>
              </a:rPr>
              <a:t>5. L’IMPORTANZA DELLA PRIMA FASE</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66" dur="indefinite" restart="never" nodeType="tmRoot">
          <p:childTnLst>
            <p:seq>
              <p:cTn id="267" dur="indefinite" nodeType="mainSeq">
                <p:childTnLst>
                  <p:par>
                    <p:cTn id="268" fill="hold">
                      <p:stCondLst>
                        <p:cond delay="indefinite"/>
                      </p:stCondLst>
                      <p:childTnLst>
                        <p:par>
                          <p:cTn id="269" fill="hold">
                            <p:stCondLst>
                              <p:cond delay="0"/>
                            </p:stCondLst>
                            <p:childTnLst>
                              <p:par>
                                <p:cTn id="270" nodeType="clickEffect" fill="hold" presetClass="entr" presetID="9">
                                  <p:stCondLst>
                                    <p:cond delay="0"/>
                                  </p:stCondLst>
                                  <p:childTnLst>
                                    <p:set>
                                      <p:cBhvr>
                                        <p:cTn id="271" dur="1" fill="hold">
                                          <p:stCondLst>
                                            <p:cond delay="0"/>
                                          </p:stCondLst>
                                        </p:cTn>
                                        <p:tgtEl>
                                          <p:spTgt spid="112"/>
                                        </p:tgtEl>
                                        <p:attrNameLst>
                                          <p:attrName>style.visibility</p:attrName>
                                        </p:attrNameLst>
                                      </p:cBhvr>
                                      <p:to>
                                        <p:strVal val="visible"/>
                                      </p:to>
                                    </p:set>
                                    <p:animEffect filter="dissolve" transition="in">
                                      <p:cBhvr additive="repl">
                                        <p:cTn id="272" dur="500"/>
                                        <p:tgtEl>
                                          <p:spTgt spid="112"/>
                                        </p:tgtEl>
                                      </p:cBhvr>
                                    </p:animEffect>
                                  </p:childTnLst>
                                </p:cTn>
                              </p:par>
                            </p:childTnLst>
                          </p:cTn>
                        </p:par>
                      </p:childTnLst>
                    </p:cTn>
                  </p:par>
                  <p:par>
                    <p:cTn id="273" fill="hold">
                      <p:stCondLst>
                        <p:cond delay="indefinite"/>
                      </p:stCondLst>
                      <p:childTnLst>
                        <p:par>
                          <p:cTn id="274" fill="hold">
                            <p:stCondLst>
                              <p:cond delay="0"/>
                            </p:stCondLst>
                            <p:childTnLst>
                              <p:par>
                                <p:cTn id="275" nodeType="clickEffect" fill="hold" presetClass="entr" presetID="2" presetSubtype="4">
                                  <p:stCondLst>
                                    <p:cond delay="0"/>
                                  </p:stCondLst>
                                  <p:childTnLst>
                                    <p:set>
                                      <p:cBhvr>
                                        <p:cTn id="276" dur="1" fill="hold">
                                          <p:stCondLst>
                                            <p:cond delay="0"/>
                                          </p:stCondLst>
                                        </p:cTn>
                                        <p:tgtEl>
                                          <p:spTgt spid="111">
                                            <p:txEl>
                                              <p:pRg st="0" end="0"/>
                                            </p:txEl>
                                          </p:spTgt>
                                        </p:tgtEl>
                                        <p:attrNameLst>
                                          <p:attrName>style.visibility</p:attrName>
                                        </p:attrNameLst>
                                      </p:cBhvr>
                                      <p:to>
                                        <p:strVal val="visible"/>
                                      </p:to>
                                    </p:set>
                                    <p:anim calcmode="lin" valueType="num">
                                      <p:cBhvr additive="repl">
                                        <p:cTn id="277" dur="500" fill="hold"/>
                                        <p:tgtEl>
                                          <p:spTgt spid="111">
                                            <p:txEl>
                                              <p:pRg st="0" end="0"/>
                                            </p:txEl>
                                          </p:spTgt>
                                        </p:tgtEl>
                                        <p:attrNameLst>
                                          <p:attrName>ppt_x</p:attrName>
                                        </p:attrNameLst>
                                      </p:cBhvr>
                                      <p:tavLst>
                                        <p:tav tm="0">
                                          <p:val>
                                            <p:strVal val="#ppt_x"/>
                                          </p:val>
                                        </p:tav>
                                        <p:tav tm="100000">
                                          <p:val>
                                            <p:strVal val="#ppt_x"/>
                                          </p:val>
                                        </p:tav>
                                      </p:tavLst>
                                    </p:anim>
                                    <p:anim calcmode="lin" valueType="num">
                                      <p:cBhvr additive="repl">
                                        <p:cTn id="278" dur="500" fill="hold"/>
                                        <p:tgtEl>
                                          <p:spTgt spid="1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nodeType="clickEffect" fill="hold" presetClass="entr" presetID="2" presetSubtype="4">
                                  <p:stCondLst>
                                    <p:cond delay="0"/>
                                  </p:stCondLst>
                                  <p:childTnLst>
                                    <p:set>
                                      <p:cBhvr>
                                        <p:cTn id="282" dur="1" fill="hold">
                                          <p:stCondLst>
                                            <p:cond delay="0"/>
                                          </p:stCondLst>
                                        </p:cTn>
                                        <p:tgtEl>
                                          <p:spTgt spid="111">
                                            <p:txEl>
                                              <p:pRg st="1" end="1"/>
                                            </p:txEl>
                                          </p:spTgt>
                                        </p:tgtEl>
                                        <p:attrNameLst>
                                          <p:attrName>style.visibility</p:attrName>
                                        </p:attrNameLst>
                                      </p:cBhvr>
                                      <p:to>
                                        <p:strVal val="visible"/>
                                      </p:to>
                                    </p:set>
                                    <p:anim calcmode="lin" valueType="num">
                                      <p:cBhvr additive="repl">
                                        <p:cTn id="283" dur="500" fill="hold"/>
                                        <p:tgtEl>
                                          <p:spTgt spid="111">
                                            <p:txEl>
                                              <p:pRg st="1" end="1"/>
                                            </p:txEl>
                                          </p:spTgt>
                                        </p:tgtEl>
                                        <p:attrNameLst>
                                          <p:attrName>ppt_x</p:attrName>
                                        </p:attrNameLst>
                                      </p:cBhvr>
                                      <p:tavLst>
                                        <p:tav tm="0">
                                          <p:val>
                                            <p:strVal val="#ppt_x"/>
                                          </p:val>
                                        </p:tav>
                                        <p:tav tm="100000">
                                          <p:val>
                                            <p:strVal val="#ppt_x"/>
                                          </p:val>
                                        </p:tav>
                                      </p:tavLst>
                                    </p:anim>
                                    <p:anim calcmode="lin" valueType="num">
                                      <p:cBhvr additive="repl">
                                        <p:cTn id="284" dur="500" fill="hold"/>
                                        <p:tgtEl>
                                          <p:spTgt spid="111">
                                            <p:txEl>
                                              <p:pRg st="1" end="1"/>
                                            </p:txEl>
                                          </p:spTgt>
                                        </p:tgtEl>
                                        <p:attrNameLst>
                                          <p:attrName>ppt_y</p:attrName>
                                        </p:attrNameLst>
                                      </p:cBhvr>
                                      <p:tavLst>
                                        <p:tav tm="0">
                                          <p:val>
                                            <p:strVal val="1+#ppt_h/2"/>
                                          </p:val>
                                        </p:tav>
                                        <p:tav tm="100000">
                                          <p:val>
                                            <p:strVal val="#ppt_y"/>
                                          </p:val>
                                        </p:tav>
                                      </p:tavLst>
                                    </p:anim>
                                  </p:childTnLst>
                                </p:cTn>
                              </p:par>
                              <p:par>
                                <p:cTn id="285" nodeType="withEffect" fill="hold" presetClass="entr" presetID="2" presetSubtype="4">
                                  <p:stCondLst>
                                    <p:cond delay="0"/>
                                  </p:stCondLst>
                                  <p:childTnLst>
                                    <p:set>
                                      <p:cBhvr>
                                        <p:cTn id="286" dur="1" fill="hold">
                                          <p:stCondLst>
                                            <p:cond delay="0"/>
                                          </p:stCondLst>
                                        </p:cTn>
                                        <p:tgtEl>
                                          <p:spTgt spid="111">
                                            <p:txEl>
                                              <p:pRg st="2" end="2"/>
                                            </p:txEl>
                                          </p:spTgt>
                                        </p:tgtEl>
                                        <p:attrNameLst>
                                          <p:attrName>style.visibility</p:attrName>
                                        </p:attrNameLst>
                                      </p:cBhvr>
                                      <p:to>
                                        <p:strVal val="visible"/>
                                      </p:to>
                                    </p:set>
                                    <p:anim calcmode="lin" valueType="num">
                                      <p:cBhvr additive="repl">
                                        <p:cTn id="287" dur="500" fill="hold"/>
                                        <p:tgtEl>
                                          <p:spTgt spid="111">
                                            <p:txEl>
                                              <p:pRg st="2" end="2"/>
                                            </p:txEl>
                                          </p:spTgt>
                                        </p:tgtEl>
                                        <p:attrNameLst>
                                          <p:attrName>ppt_x</p:attrName>
                                        </p:attrNameLst>
                                      </p:cBhvr>
                                      <p:tavLst>
                                        <p:tav tm="0">
                                          <p:val>
                                            <p:strVal val="#ppt_x"/>
                                          </p:val>
                                        </p:tav>
                                        <p:tav tm="100000">
                                          <p:val>
                                            <p:strVal val="#ppt_x"/>
                                          </p:val>
                                        </p:tav>
                                      </p:tavLst>
                                    </p:anim>
                                    <p:anim calcmode="lin" valueType="num">
                                      <p:cBhvr additive="repl">
                                        <p:cTn id="288" dur="500" fill="hold"/>
                                        <p:tgtEl>
                                          <p:spTgt spid="111">
                                            <p:txEl>
                                              <p:pRg st="2" end="2"/>
                                            </p:txEl>
                                          </p:spTgt>
                                        </p:tgtEl>
                                        <p:attrNameLst>
                                          <p:attrName>ppt_y</p:attrName>
                                        </p:attrNameLst>
                                      </p:cBhvr>
                                      <p:tavLst>
                                        <p:tav tm="0">
                                          <p:val>
                                            <p:strVal val="1+#ppt_h/2"/>
                                          </p:val>
                                        </p:tav>
                                        <p:tav tm="100000">
                                          <p:val>
                                            <p:strVal val="#ppt_y"/>
                                          </p:val>
                                        </p:tav>
                                      </p:tavLst>
                                    </p:anim>
                                  </p:childTnLst>
                                </p:cTn>
                              </p:par>
                              <p:par>
                                <p:cTn id="289" nodeType="withEffect" fill="hold" presetClass="entr" presetID="2" presetSubtype="4">
                                  <p:stCondLst>
                                    <p:cond delay="0"/>
                                  </p:stCondLst>
                                  <p:childTnLst>
                                    <p:set>
                                      <p:cBhvr>
                                        <p:cTn id="290" dur="1" fill="hold">
                                          <p:stCondLst>
                                            <p:cond delay="0"/>
                                          </p:stCondLst>
                                        </p:cTn>
                                        <p:tgtEl>
                                          <p:spTgt spid="111">
                                            <p:txEl>
                                              <p:pRg st="3" end="3"/>
                                            </p:txEl>
                                          </p:spTgt>
                                        </p:tgtEl>
                                        <p:attrNameLst>
                                          <p:attrName>style.visibility</p:attrName>
                                        </p:attrNameLst>
                                      </p:cBhvr>
                                      <p:to>
                                        <p:strVal val="visible"/>
                                      </p:to>
                                    </p:set>
                                    <p:anim calcmode="lin" valueType="num">
                                      <p:cBhvr additive="repl">
                                        <p:cTn id="291" dur="500" fill="hold"/>
                                        <p:tgtEl>
                                          <p:spTgt spid="111">
                                            <p:txEl>
                                              <p:pRg st="3" end="3"/>
                                            </p:txEl>
                                          </p:spTgt>
                                        </p:tgtEl>
                                        <p:attrNameLst>
                                          <p:attrName>ppt_x</p:attrName>
                                        </p:attrNameLst>
                                      </p:cBhvr>
                                      <p:tavLst>
                                        <p:tav tm="0">
                                          <p:val>
                                            <p:strVal val="#ppt_x"/>
                                          </p:val>
                                        </p:tav>
                                        <p:tav tm="100000">
                                          <p:val>
                                            <p:strVal val="#ppt_x"/>
                                          </p:val>
                                        </p:tav>
                                      </p:tavLst>
                                    </p:anim>
                                    <p:anim calcmode="lin" valueType="num">
                                      <p:cBhvr additive="repl">
                                        <p:cTn id="292" dur="500" fill="hold"/>
                                        <p:tgtEl>
                                          <p:spTgt spid="1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3" name="PlaceHolder 1"/>
          <p:cNvSpPr>
            <a:spLocks noGrp="1"/>
          </p:cNvSpPr>
          <p:nvPr>
            <p:ph type="title"/>
          </p:nvPr>
        </p:nvSpPr>
        <p:spPr>
          <a:xfrm>
            <a:off x="1435680" y="274680"/>
            <a:ext cx="7497720" cy="114264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L’ACCOGLIENZA</a:t>
            </a:r>
            <a:endParaRPr b="0" lang="it-IT" sz="4300" spc="-1" strike="noStrike">
              <a:solidFill>
                <a:srgbClr val="000000"/>
              </a:solidFill>
              <a:latin typeface="Gill Sans MT"/>
            </a:endParaRPr>
          </a:p>
        </p:txBody>
      </p:sp>
      <p:sp>
        <p:nvSpPr>
          <p:cNvPr id="114" name="PlaceHolder 2"/>
          <p:cNvSpPr>
            <a:spLocks noGrp="1"/>
          </p:cNvSpPr>
          <p:nvPr>
            <p:ph/>
          </p:nvPr>
        </p:nvSpPr>
        <p:spPr>
          <a:xfrm>
            <a:off x="0" y="1626480"/>
            <a:ext cx="9143640" cy="5231160"/>
          </a:xfrm>
          <a:prstGeom prst="rect">
            <a:avLst/>
          </a:prstGeom>
          <a:noFill/>
          <a:ln w="0">
            <a:noFill/>
          </a:ln>
        </p:spPr>
        <p:txBody>
          <a:bodyPr lIns="90000" rIns="90000" tIns="45000" bIns="45000" anchor="t">
            <a:no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È un fase spazio all’altro, lasciargli la possibilità di esprimere i proprio sentimenti, idee, opzioni, valori secondo i suoi tempi e modalità espressive. Accogliere uno in casa propria significa lasciargli il diritto e la libertà di essere se stesso.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293" dur="indefinite" restart="never" nodeType="tmRoot">
          <p:childTnLst>
            <p:seq>
              <p:cTn id="294" dur="indefinite" nodeType="mainSeq">
                <p:childTnLst>
                  <p:par>
                    <p:cTn id="295" fill="hold">
                      <p:stCondLst>
                        <p:cond delay="indefinite"/>
                      </p:stCondLst>
                      <p:childTnLst>
                        <p:par>
                          <p:cTn id="296" fill="hold">
                            <p:stCondLst>
                              <p:cond delay="0"/>
                            </p:stCondLst>
                            <p:childTnLst>
                              <p:par>
                                <p:cTn id="297" nodeType="clickEffect" fill="hold" presetClass="entr" presetID="20">
                                  <p:stCondLst>
                                    <p:cond delay="0"/>
                                  </p:stCondLst>
                                  <p:childTnLst>
                                    <p:set>
                                      <p:cBhvr>
                                        <p:cTn id="298" dur="1" fill="hold">
                                          <p:stCondLst>
                                            <p:cond delay="0"/>
                                          </p:stCondLst>
                                        </p:cTn>
                                        <p:tgtEl>
                                          <p:spTgt spid="113"/>
                                        </p:tgtEl>
                                        <p:attrNameLst>
                                          <p:attrName>style.visibility</p:attrName>
                                        </p:attrNameLst>
                                      </p:cBhvr>
                                      <p:to>
                                        <p:strVal val="visible"/>
                                      </p:to>
                                    </p:set>
                                    <p:animEffect filter="wedge" transition="in">
                                      <p:cBhvr additive="repl">
                                        <p:cTn id="299" dur="2000"/>
                                        <p:tgtEl>
                                          <p:spTgt spid="113"/>
                                        </p:tgtEl>
                                      </p:cBhvr>
                                    </p:animEffect>
                                  </p:childTnLst>
                                </p:cTn>
                              </p:par>
                            </p:childTnLst>
                          </p:cTn>
                        </p:par>
                      </p:childTnLst>
                    </p:cTn>
                  </p:par>
                  <p:par>
                    <p:cTn id="300" fill="hold">
                      <p:stCondLst>
                        <p:cond delay="indefinite"/>
                      </p:stCondLst>
                      <p:childTnLst>
                        <p:par>
                          <p:cTn id="301" fill="hold">
                            <p:stCondLst>
                              <p:cond delay="0"/>
                            </p:stCondLst>
                            <p:childTnLst>
                              <p:par>
                                <p:cTn id="302" nodeType="clickEffect" fill="hold" presetClass="entr" presetID="2" presetSubtype="4">
                                  <p:stCondLst>
                                    <p:cond delay="0"/>
                                  </p:stCondLst>
                                  <p:childTnLst>
                                    <p:set>
                                      <p:cBhvr>
                                        <p:cTn id="303" dur="1" fill="hold">
                                          <p:stCondLst>
                                            <p:cond delay="0"/>
                                          </p:stCondLst>
                                        </p:cTn>
                                        <p:tgtEl>
                                          <p:spTgt spid="114">
                                            <p:txEl>
                                              <p:pRg st="0" end="0"/>
                                            </p:txEl>
                                          </p:spTgt>
                                        </p:tgtEl>
                                        <p:attrNameLst>
                                          <p:attrName>style.visibility</p:attrName>
                                        </p:attrNameLst>
                                      </p:cBhvr>
                                      <p:to>
                                        <p:strVal val="visible"/>
                                      </p:to>
                                    </p:set>
                                    <p:anim calcmode="lin" valueType="num">
                                      <p:cBhvr additive="repl">
                                        <p:cTn id="304" dur="500" fill="hold"/>
                                        <p:tgtEl>
                                          <p:spTgt spid="114">
                                            <p:txEl>
                                              <p:pRg st="0" end="0"/>
                                            </p:txEl>
                                          </p:spTgt>
                                        </p:tgtEl>
                                        <p:attrNameLst>
                                          <p:attrName>ppt_x</p:attrName>
                                        </p:attrNameLst>
                                      </p:cBhvr>
                                      <p:tavLst>
                                        <p:tav tm="0">
                                          <p:val>
                                            <p:strVal val="#ppt_x"/>
                                          </p:val>
                                        </p:tav>
                                        <p:tav tm="100000">
                                          <p:val>
                                            <p:strVal val="#ppt_x"/>
                                          </p:val>
                                        </p:tav>
                                      </p:tavLst>
                                    </p:anim>
                                    <p:anim calcmode="lin" valueType="num">
                                      <p:cBhvr additive="repl">
                                        <p:cTn id="305" dur="500" fill="hold"/>
                                        <p:tgtEl>
                                          <p:spTgt spid="1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5" name="PlaceHolder 1"/>
          <p:cNvSpPr>
            <a:spLocks noGrp="1"/>
          </p:cNvSpPr>
          <p:nvPr>
            <p:ph type="title"/>
          </p:nvPr>
        </p:nvSpPr>
        <p:spPr>
          <a:xfrm>
            <a:off x="395640" y="0"/>
            <a:ext cx="8214840" cy="77436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L’ACCOGLIENZA</a:t>
            </a:r>
            <a:endParaRPr b="0" lang="it-IT" sz="4300" spc="-1" strike="noStrike">
              <a:solidFill>
                <a:srgbClr val="000000"/>
              </a:solidFill>
              <a:latin typeface="Gill Sans MT"/>
            </a:endParaRPr>
          </a:p>
        </p:txBody>
      </p:sp>
      <p:sp>
        <p:nvSpPr>
          <p:cNvPr id="116" name="PlaceHolder 2"/>
          <p:cNvSpPr>
            <a:spLocks noGrp="1"/>
          </p:cNvSpPr>
          <p:nvPr>
            <p:ph/>
          </p:nvPr>
        </p:nvSpPr>
        <p:spPr>
          <a:xfrm>
            <a:off x="0" y="692640"/>
            <a:ext cx="9143640" cy="6165000"/>
          </a:xfrm>
          <a:prstGeom prst="rect">
            <a:avLst/>
          </a:prstGeom>
          <a:noFill/>
          <a:ln w="0">
            <a:noFill/>
          </a:ln>
        </p:spPr>
        <p:txBody>
          <a:bodyPr lIns="90000" rIns="90000" tIns="45000" bIns="45000" anchor="t">
            <a:normAutofit fontScale="85000"/>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Per far sì che l’accoglienza sia effettiva possiamo percorrere almeno due strade:</a:t>
            </a:r>
            <a:endParaRPr b="0" lang="it-IT" sz="3200" spc="-1" strike="noStrike">
              <a:solidFill>
                <a:srgbClr val="000000"/>
              </a:solidFill>
              <a:latin typeface="Gill Sans MT"/>
            </a:endParaRPr>
          </a:p>
          <a:p>
            <a:pPr indent="0" algn="just">
              <a:lnSpc>
                <a:spcPct val="100000"/>
              </a:lnSpc>
              <a:spcBef>
                <a:spcPts val="601"/>
              </a:spcBef>
              <a:buNone/>
            </a:pP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1. </a:t>
            </a:r>
            <a:r>
              <a:rPr b="1" lang="it-IT" sz="3200" spc="-1" strike="noStrike">
                <a:solidFill>
                  <a:srgbClr val="ff0000"/>
                </a:solidFill>
                <a:latin typeface="Gill Sans MT"/>
              </a:rPr>
              <a:t>Liberarsi dalla preoccupazione di DARE-OFFRIRE qualcosa</a:t>
            </a:r>
            <a:r>
              <a:rPr b="0" lang="it-IT" sz="3200" spc="-1" strike="noStrike">
                <a:solidFill>
                  <a:srgbClr val="000000"/>
                </a:solidFill>
                <a:latin typeface="Gill Sans MT"/>
              </a:rPr>
              <a:t>. Solo chi è disposto a ricevere, a guardare l’altro come portare di un dono, diventerà veramente accogliente: solo un recipiente vuoto può accogliere: se è pieno non può ricevere più niente!</a:t>
            </a:r>
            <a:endParaRPr b="0" lang="it-IT" sz="3200" spc="-1" strike="noStrike">
              <a:solidFill>
                <a:srgbClr val="000000"/>
              </a:solidFill>
              <a:latin typeface="Gill Sans MT"/>
            </a:endParaRPr>
          </a:p>
          <a:p>
            <a:pPr indent="0" algn="just">
              <a:lnSpc>
                <a:spcPct val="100000"/>
              </a:lnSpc>
              <a:spcBef>
                <a:spcPts val="601"/>
              </a:spcBef>
              <a:buNone/>
            </a:pP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2. </a:t>
            </a:r>
            <a:r>
              <a:rPr b="1" lang="it-IT" sz="3200" spc="-1" strike="noStrike">
                <a:solidFill>
                  <a:srgbClr val="ff0000"/>
                </a:solidFill>
                <a:latin typeface="Gill Sans MT"/>
              </a:rPr>
              <a:t>Atteggiamento di creatività, di ottimismo e di sano spirito di avventura</a:t>
            </a:r>
            <a:r>
              <a:rPr b="0" lang="it-IT" sz="3200" spc="-1" strike="noStrike">
                <a:solidFill>
                  <a:srgbClr val="000000"/>
                </a:solidFill>
                <a:latin typeface="Gill Sans MT"/>
              </a:rPr>
              <a:t>. Non tutto è già visto, provato: l’altro è sempre portatore di novità, di un paesaggio inesplorato e ci vuol far partecipi di un viaggio nel suo mondo interiore. L’accoglienza si manifesta in questa disponibilità al nuovo.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306" dur="indefinite" restart="never" nodeType="tmRoot">
          <p:childTnLst>
            <p:seq>
              <p:cTn id="307" dur="indefinite" nodeType="mainSeq">
                <p:childTnLst>
                  <p:par>
                    <p:cTn id="308" fill="hold">
                      <p:stCondLst>
                        <p:cond delay="indefinite"/>
                      </p:stCondLst>
                      <p:childTnLst>
                        <p:par>
                          <p:cTn id="309" fill="hold">
                            <p:stCondLst>
                              <p:cond delay="0"/>
                            </p:stCondLst>
                            <p:childTnLst>
                              <p:par>
                                <p:cTn id="310" nodeType="clickEffect" fill="hold" presetClass="entr" presetID="20">
                                  <p:stCondLst>
                                    <p:cond delay="0"/>
                                  </p:stCondLst>
                                  <p:childTnLst>
                                    <p:set>
                                      <p:cBhvr>
                                        <p:cTn id="311" dur="1" fill="hold">
                                          <p:stCondLst>
                                            <p:cond delay="0"/>
                                          </p:stCondLst>
                                        </p:cTn>
                                        <p:tgtEl>
                                          <p:spTgt spid="115"/>
                                        </p:tgtEl>
                                        <p:attrNameLst>
                                          <p:attrName>style.visibility</p:attrName>
                                        </p:attrNameLst>
                                      </p:cBhvr>
                                      <p:to>
                                        <p:strVal val="visible"/>
                                      </p:to>
                                    </p:set>
                                    <p:animEffect filter="wedge" transition="in">
                                      <p:cBhvr additive="repl">
                                        <p:cTn id="312" dur="2000"/>
                                        <p:tgtEl>
                                          <p:spTgt spid="115"/>
                                        </p:tgtEl>
                                      </p:cBhvr>
                                    </p:animEffect>
                                  </p:childTnLst>
                                </p:cTn>
                              </p:par>
                            </p:childTnLst>
                          </p:cTn>
                        </p:par>
                      </p:childTnLst>
                    </p:cTn>
                  </p:par>
                  <p:par>
                    <p:cTn id="313" fill="hold">
                      <p:stCondLst>
                        <p:cond delay="indefinite"/>
                      </p:stCondLst>
                      <p:childTnLst>
                        <p:par>
                          <p:cTn id="314" fill="hold">
                            <p:stCondLst>
                              <p:cond delay="0"/>
                            </p:stCondLst>
                            <p:childTnLst>
                              <p:par>
                                <p:cTn id="315" nodeType="clickEffect" fill="hold" presetClass="entr" presetID="2" presetSubtype="4">
                                  <p:stCondLst>
                                    <p:cond delay="0"/>
                                  </p:stCondLst>
                                  <p:childTnLst>
                                    <p:set>
                                      <p:cBhvr>
                                        <p:cTn id="316" dur="1" fill="hold">
                                          <p:stCondLst>
                                            <p:cond delay="0"/>
                                          </p:stCondLst>
                                        </p:cTn>
                                        <p:tgtEl>
                                          <p:spTgt spid="116">
                                            <p:txEl>
                                              <p:pRg st="0" end="0"/>
                                            </p:txEl>
                                          </p:spTgt>
                                        </p:tgtEl>
                                        <p:attrNameLst>
                                          <p:attrName>style.visibility</p:attrName>
                                        </p:attrNameLst>
                                      </p:cBhvr>
                                      <p:to>
                                        <p:strVal val="visible"/>
                                      </p:to>
                                    </p:set>
                                    <p:anim calcmode="lin" valueType="num">
                                      <p:cBhvr additive="repl">
                                        <p:cTn id="317" dur="500" fill="hold"/>
                                        <p:tgtEl>
                                          <p:spTgt spid="116">
                                            <p:txEl>
                                              <p:pRg st="0" end="0"/>
                                            </p:txEl>
                                          </p:spTgt>
                                        </p:tgtEl>
                                        <p:attrNameLst>
                                          <p:attrName>ppt_x</p:attrName>
                                        </p:attrNameLst>
                                      </p:cBhvr>
                                      <p:tavLst>
                                        <p:tav tm="0">
                                          <p:val>
                                            <p:strVal val="#ppt_x"/>
                                          </p:val>
                                        </p:tav>
                                        <p:tav tm="100000">
                                          <p:val>
                                            <p:strVal val="#ppt_x"/>
                                          </p:val>
                                        </p:tav>
                                      </p:tavLst>
                                    </p:anim>
                                    <p:anim calcmode="lin" valueType="num">
                                      <p:cBhvr additive="repl">
                                        <p:cTn id="318" dur="500" fill="hold"/>
                                        <p:tgtEl>
                                          <p:spTgt spid="1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9" fill="hold">
                      <p:stCondLst>
                        <p:cond delay="indefinite"/>
                      </p:stCondLst>
                      <p:childTnLst>
                        <p:par>
                          <p:cTn id="320" fill="hold">
                            <p:stCondLst>
                              <p:cond delay="0"/>
                            </p:stCondLst>
                            <p:childTnLst>
                              <p:par>
                                <p:cTn id="321" nodeType="clickEffect" fill="hold" presetClass="entr" presetID="2" presetSubtype="4">
                                  <p:stCondLst>
                                    <p:cond delay="0"/>
                                  </p:stCondLst>
                                  <p:childTnLst>
                                    <p:set>
                                      <p:cBhvr>
                                        <p:cTn id="322" dur="1" fill="hold">
                                          <p:stCondLst>
                                            <p:cond delay="0"/>
                                          </p:stCondLst>
                                        </p:cTn>
                                        <p:tgtEl>
                                          <p:spTgt spid="116">
                                            <p:txEl>
                                              <p:pRg st="2" end="2"/>
                                            </p:txEl>
                                          </p:spTgt>
                                        </p:tgtEl>
                                        <p:attrNameLst>
                                          <p:attrName>style.visibility</p:attrName>
                                        </p:attrNameLst>
                                      </p:cBhvr>
                                      <p:to>
                                        <p:strVal val="visible"/>
                                      </p:to>
                                    </p:set>
                                    <p:anim calcmode="lin" valueType="num">
                                      <p:cBhvr additive="repl">
                                        <p:cTn id="323" dur="500" fill="hold"/>
                                        <p:tgtEl>
                                          <p:spTgt spid="116">
                                            <p:txEl>
                                              <p:pRg st="2" end="2"/>
                                            </p:txEl>
                                          </p:spTgt>
                                        </p:tgtEl>
                                        <p:attrNameLst>
                                          <p:attrName>ppt_x</p:attrName>
                                        </p:attrNameLst>
                                      </p:cBhvr>
                                      <p:tavLst>
                                        <p:tav tm="0">
                                          <p:val>
                                            <p:strVal val="#ppt_x"/>
                                          </p:val>
                                        </p:tav>
                                        <p:tav tm="100000">
                                          <p:val>
                                            <p:strVal val="#ppt_x"/>
                                          </p:val>
                                        </p:tav>
                                      </p:tavLst>
                                    </p:anim>
                                    <p:anim calcmode="lin" valueType="num">
                                      <p:cBhvr additive="repl">
                                        <p:cTn id="324" dur="500" fill="hold"/>
                                        <p:tgtEl>
                                          <p:spTgt spid="1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5" fill="hold">
                      <p:stCondLst>
                        <p:cond delay="indefinite"/>
                      </p:stCondLst>
                      <p:childTnLst>
                        <p:par>
                          <p:cTn id="326" fill="hold">
                            <p:stCondLst>
                              <p:cond delay="0"/>
                            </p:stCondLst>
                            <p:childTnLst>
                              <p:par>
                                <p:cTn id="327" nodeType="clickEffect" fill="hold" presetClass="entr" presetID="2" presetSubtype="4">
                                  <p:stCondLst>
                                    <p:cond delay="0"/>
                                  </p:stCondLst>
                                  <p:childTnLst>
                                    <p:set>
                                      <p:cBhvr>
                                        <p:cTn id="328" dur="1" fill="hold">
                                          <p:stCondLst>
                                            <p:cond delay="0"/>
                                          </p:stCondLst>
                                        </p:cTn>
                                        <p:tgtEl>
                                          <p:spTgt spid="116">
                                            <p:txEl>
                                              <p:pRg st="4" end="4"/>
                                            </p:txEl>
                                          </p:spTgt>
                                        </p:tgtEl>
                                        <p:attrNameLst>
                                          <p:attrName>style.visibility</p:attrName>
                                        </p:attrNameLst>
                                      </p:cBhvr>
                                      <p:to>
                                        <p:strVal val="visible"/>
                                      </p:to>
                                    </p:set>
                                    <p:anim calcmode="lin" valueType="num">
                                      <p:cBhvr additive="repl">
                                        <p:cTn id="329" dur="500" fill="hold"/>
                                        <p:tgtEl>
                                          <p:spTgt spid="116">
                                            <p:txEl>
                                              <p:pRg st="4" end="4"/>
                                            </p:txEl>
                                          </p:spTgt>
                                        </p:tgtEl>
                                        <p:attrNameLst>
                                          <p:attrName>ppt_x</p:attrName>
                                        </p:attrNameLst>
                                      </p:cBhvr>
                                      <p:tavLst>
                                        <p:tav tm="0">
                                          <p:val>
                                            <p:strVal val="#ppt_x"/>
                                          </p:val>
                                        </p:tav>
                                        <p:tav tm="100000">
                                          <p:val>
                                            <p:strVal val="#ppt_x"/>
                                          </p:val>
                                        </p:tav>
                                      </p:tavLst>
                                    </p:anim>
                                    <p:anim calcmode="lin" valueType="num">
                                      <p:cBhvr additive="repl">
                                        <p:cTn id="330" dur="500" fill="hold"/>
                                        <p:tgtEl>
                                          <p:spTgt spid="11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395640" y="0"/>
            <a:ext cx="8214840" cy="77436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PRESTARE ATTENZIONE</a:t>
            </a:r>
            <a:endParaRPr b="0" lang="it-IT" sz="4300" spc="-1" strike="noStrike">
              <a:solidFill>
                <a:srgbClr val="000000"/>
              </a:solidFill>
              <a:latin typeface="Gill Sans MT"/>
            </a:endParaRPr>
          </a:p>
        </p:txBody>
      </p:sp>
      <p:sp>
        <p:nvSpPr>
          <p:cNvPr id="118" name="PlaceHolder 2"/>
          <p:cNvSpPr>
            <a:spLocks noGrp="1"/>
          </p:cNvSpPr>
          <p:nvPr>
            <p:ph/>
          </p:nvPr>
        </p:nvSpPr>
        <p:spPr>
          <a:xfrm>
            <a:off x="0" y="692640"/>
            <a:ext cx="9143640" cy="273600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1. ATTENZIONE FISICA:</a:t>
            </a:r>
            <a:endParaRPr b="0" lang="it-IT" sz="3200" spc="-1" strike="noStrike">
              <a:solidFill>
                <a:srgbClr val="000000"/>
              </a:solidFill>
              <a:latin typeface="Gill Sans MT"/>
            </a:endParaRPr>
          </a:p>
          <a:p>
            <a:pPr lvl="2" marL="887040" indent="-22860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Attenzione al quadro ambientale in cui avviene l’incontro. Occorre mettere la persona che si ha davanti il più possibile a suo agio. Anche la presentazione riveste una importanza decisiva. Attenzione alla postura fisica, il modo con cui si incrociano gli sguardi, la distanza fisica…</a:t>
            </a:r>
            <a:endParaRPr b="0" lang="it-IT" sz="2400" spc="-1" strike="noStrike">
              <a:solidFill>
                <a:srgbClr val="000000"/>
              </a:solidFill>
              <a:latin typeface="Gill Sans MT"/>
            </a:endParaRPr>
          </a:p>
        </p:txBody>
      </p:sp>
      <p:sp>
        <p:nvSpPr>
          <p:cNvPr id="119" name="Segnaposto contenuto 2"/>
          <p:cNvSpPr/>
          <p:nvPr/>
        </p:nvSpPr>
        <p:spPr>
          <a:xfrm>
            <a:off x="0" y="3789000"/>
            <a:ext cx="9143640" cy="2736000"/>
          </a:xfrm>
          <a:prstGeom prst="rect">
            <a:avLst/>
          </a:prstGeom>
          <a:noFill/>
          <a:ln w="0">
            <a:noFill/>
          </a:ln>
        </p:spPr>
        <p:style>
          <a:lnRef idx="0"/>
          <a:fillRef idx="0"/>
          <a:effectRef idx="0"/>
          <a:fontRef idx="minor"/>
        </p:style>
        <p:txBody>
          <a:bodyPr anchor="t">
            <a:normAutofit/>
          </a:bodyPr>
          <a:p>
            <a:pPr marL="343080" indent="-343080" algn="just">
              <a:lnSpc>
                <a:spcPct val="100000"/>
              </a:lnSpc>
              <a:spcBef>
                <a:spcPts val="641"/>
              </a:spcBef>
              <a:tabLst>
                <a:tab algn="l" pos="0"/>
              </a:tabLst>
            </a:pPr>
            <a:r>
              <a:rPr b="0" i="1" lang="it-IT" sz="3200" spc="-1" strike="noStrike">
                <a:solidFill>
                  <a:srgbClr val="000000"/>
                </a:solidFill>
                <a:latin typeface="Eras Medium ITC"/>
              </a:rPr>
              <a:t>2. OSSERVAZIONE:</a:t>
            </a:r>
            <a:endParaRPr b="0" lang="it-IT" sz="3200" spc="-1" strike="noStrike">
              <a:solidFill>
                <a:srgbClr val="000000"/>
              </a:solidFill>
              <a:latin typeface="Arial"/>
            </a:endParaRPr>
          </a:p>
          <a:p>
            <a:pPr lvl="2" marL="1143000" indent="-228600" algn="just">
              <a:lnSpc>
                <a:spcPct val="100000"/>
              </a:lnSpc>
              <a:spcBef>
                <a:spcPts val="479"/>
              </a:spcBef>
              <a:buClr>
                <a:srgbClr val="000000"/>
              </a:buClr>
              <a:buFont typeface="Arial"/>
              <a:buChar char="•"/>
              <a:tabLst>
                <a:tab algn="l" pos="0"/>
              </a:tabLst>
            </a:pPr>
            <a:r>
              <a:rPr b="0" i="1" lang="it-IT" sz="2400" spc="-1" strike="noStrike">
                <a:solidFill>
                  <a:srgbClr val="000000"/>
                </a:solidFill>
                <a:latin typeface="Eras Medium ITC"/>
              </a:rPr>
              <a:t>Attenzione a tutti gli indizi che possono aiutare a comprendere meglio l’interlocutore (aspetto fisico, modo di gesticolare, il vestito, capacità i esprimere i sentimenti)</a:t>
            </a:r>
            <a:endParaRPr b="0" lang="it-IT"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31" dur="indefinite" restart="never" nodeType="tmRoot">
          <p:childTnLst>
            <p:seq>
              <p:cTn id="332" dur="indefinite" nodeType="mainSeq">
                <p:childTnLst>
                  <p:par>
                    <p:cTn id="333" fill="hold">
                      <p:stCondLst>
                        <p:cond delay="indefinite"/>
                      </p:stCondLst>
                      <p:childTnLst>
                        <p:par>
                          <p:cTn id="334" fill="hold">
                            <p:stCondLst>
                              <p:cond delay="0"/>
                            </p:stCondLst>
                            <p:childTnLst>
                              <p:par>
                                <p:cTn id="335" nodeType="clickEffect" fill="hold" presetClass="entr" presetID="20">
                                  <p:stCondLst>
                                    <p:cond delay="0"/>
                                  </p:stCondLst>
                                  <p:childTnLst>
                                    <p:set>
                                      <p:cBhvr>
                                        <p:cTn id="336" dur="1" fill="hold">
                                          <p:stCondLst>
                                            <p:cond delay="0"/>
                                          </p:stCondLst>
                                        </p:cTn>
                                        <p:tgtEl>
                                          <p:spTgt spid="117"/>
                                        </p:tgtEl>
                                        <p:attrNameLst>
                                          <p:attrName>style.visibility</p:attrName>
                                        </p:attrNameLst>
                                      </p:cBhvr>
                                      <p:to>
                                        <p:strVal val="visible"/>
                                      </p:to>
                                    </p:set>
                                    <p:animEffect filter="wedge" transition="in">
                                      <p:cBhvr additive="repl">
                                        <p:cTn id="337" dur="2000"/>
                                        <p:tgtEl>
                                          <p:spTgt spid="117"/>
                                        </p:tgtEl>
                                      </p:cBhvr>
                                    </p:animEffect>
                                  </p:childTnLst>
                                </p:cTn>
                              </p:par>
                            </p:childTnLst>
                          </p:cTn>
                        </p:par>
                      </p:childTnLst>
                    </p:cTn>
                  </p:par>
                  <p:par>
                    <p:cTn id="338" fill="hold">
                      <p:stCondLst>
                        <p:cond delay="indefinite"/>
                      </p:stCondLst>
                      <p:childTnLst>
                        <p:par>
                          <p:cTn id="339" fill="hold">
                            <p:stCondLst>
                              <p:cond delay="0"/>
                            </p:stCondLst>
                            <p:childTnLst>
                              <p:par>
                                <p:cTn id="340" nodeType="clickEffect" fill="hold" presetClass="entr" presetID="2" presetSubtype="4">
                                  <p:stCondLst>
                                    <p:cond delay="0"/>
                                  </p:stCondLst>
                                  <p:childTnLst>
                                    <p:set>
                                      <p:cBhvr>
                                        <p:cTn id="341" dur="1" fill="hold">
                                          <p:stCondLst>
                                            <p:cond delay="0"/>
                                          </p:stCondLst>
                                        </p:cTn>
                                        <p:tgtEl>
                                          <p:spTgt spid="118">
                                            <p:txEl>
                                              <p:pRg st="0" end="0"/>
                                            </p:txEl>
                                          </p:spTgt>
                                        </p:tgtEl>
                                        <p:attrNameLst>
                                          <p:attrName>style.visibility</p:attrName>
                                        </p:attrNameLst>
                                      </p:cBhvr>
                                      <p:to>
                                        <p:strVal val="visible"/>
                                      </p:to>
                                    </p:set>
                                    <p:anim calcmode="lin" valueType="num">
                                      <p:cBhvr additive="repl">
                                        <p:cTn id="342"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additive="repl">
                                        <p:cTn id="343" dur="500" fill="hold"/>
                                        <p:tgtEl>
                                          <p:spTgt spid="118">
                                            <p:txEl>
                                              <p:pRg st="0" end="0"/>
                                            </p:txEl>
                                          </p:spTgt>
                                        </p:tgtEl>
                                        <p:attrNameLst>
                                          <p:attrName>ppt_y</p:attrName>
                                        </p:attrNameLst>
                                      </p:cBhvr>
                                      <p:tavLst>
                                        <p:tav tm="0">
                                          <p:val>
                                            <p:strVal val="1+#ppt_h/2"/>
                                          </p:val>
                                        </p:tav>
                                        <p:tav tm="100000">
                                          <p:val>
                                            <p:strVal val="#ppt_y"/>
                                          </p:val>
                                        </p:tav>
                                      </p:tavLst>
                                    </p:anim>
                                  </p:childTnLst>
                                </p:cTn>
                              </p:par>
                              <p:par>
                                <p:cTn id="344" nodeType="withEffect" fill="hold" presetClass="entr" presetID="2" presetSubtype="4">
                                  <p:stCondLst>
                                    <p:cond delay="0"/>
                                  </p:stCondLst>
                                  <p:childTnLst>
                                    <p:set>
                                      <p:cBhvr>
                                        <p:cTn id="345" dur="1" fill="hold">
                                          <p:stCondLst>
                                            <p:cond delay="0"/>
                                          </p:stCondLst>
                                        </p:cTn>
                                        <p:tgtEl>
                                          <p:spTgt spid="118">
                                            <p:txEl>
                                              <p:pRg st="1" end="1"/>
                                            </p:txEl>
                                          </p:spTgt>
                                        </p:tgtEl>
                                        <p:attrNameLst>
                                          <p:attrName>style.visibility</p:attrName>
                                        </p:attrNameLst>
                                      </p:cBhvr>
                                      <p:to>
                                        <p:strVal val="visible"/>
                                      </p:to>
                                    </p:set>
                                    <p:anim calcmode="lin" valueType="num">
                                      <p:cBhvr additive="repl">
                                        <p:cTn id="346" dur="500" fill="hold"/>
                                        <p:tgtEl>
                                          <p:spTgt spid="118">
                                            <p:txEl>
                                              <p:pRg st="1" end="1"/>
                                            </p:txEl>
                                          </p:spTgt>
                                        </p:tgtEl>
                                        <p:attrNameLst>
                                          <p:attrName>ppt_x</p:attrName>
                                        </p:attrNameLst>
                                      </p:cBhvr>
                                      <p:tavLst>
                                        <p:tav tm="0">
                                          <p:val>
                                            <p:strVal val="#ppt_x"/>
                                          </p:val>
                                        </p:tav>
                                        <p:tav tm="100000">
                                          <p:val>
                                            <p:strVal val="#ppt_x"/>
                                          </p:val>
                                        </p:tav>
                                      </p:tavLst>
                                    </p:anim>
                                    <p:anim calcmode="lin" valueType="num">
                                      <p:cBhvr additive="repl">
                                        <p:cTn id="347" dur="500" fill="hold"/>
                                        <p:tgtEl>
                                          <p:spTgt spid="1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8" fill="hold">
                      <p:stCondLst>
                        <p:cond delay="indefinite"/>
                      </p:stCondLst>
                      <p:childTnLst>
                        <p:par>
                          <p:cTn id="349" fill="hold">
                            <p:stCondLst>
                              <p:cond delay="0"/>
                            </p:stCondLst>
                            <p:childTnLst>
                              <p:par>
                                <p:cTn id="350" nodeType="clickEffect" fill="hold" presetClass="entr" presetID="2" presetSubtype="4">
                                  <p:stCondLst>
                                    <p:cond delay="0"/>
                                  </p:stCondLst>
                                  <p:childTnLst>
                                    <p:set>
                                      <p:cBhvr>
                                        <p:cTn id="351" dur="1" fill="hold">
                                          <p:stCondLst>
                                            <p:cond delay="0"/>
                                          </p:stCondLst>
                                        </p:cTn>
                                        <p:tgtEl>
                                          <p:spTgt spid="119">
                                            <p:txEl>
                                              <p:pRg st="0" end="0"/>
                                            </p:txEl>
                                          </p:spTgt>
                                        </p:tgtEl>
                                        <p:attrNameLst>
                                          <p:attrName>style.visibility</p:attrName>
                                        </p:attrNameLst>
                                      </p:cBhvr>
                                      <p:to>
                                        <p:strVal val="visible"/>
                                      </p:to>
                                    </p:set>
                                    <p:anim calcmode="lin" valueType="num">
                                      <p:cBhvr additive="repl">
                                        <p:cTn id="352" dur="500" fill="hold"/>
                                        <p:tgtEl>
                                          <p:spTgt spid="119">
                                            <p:txEl>
                                              <p:pRg st="0" end="0"/>
                                            </p:txEl>
                                          </p:spTgt>
                                        </p:tgtEl>
                                        <p:attrNameLst>
                                          <p:attrName>ppt_x</p:attrName>
                                        </p:attrNameLst>
                                      </p:cBhvr>
                                      <p:tavLst>
                                        <p:tav tm="0">
                                          <p:val>
                                            <p:strVal val="#ppt_x"/>
                                          </p:val>
                                        </p:tav>
                                        <p:tav tm="100000">
                                          <p:val>
                                            <p:strVal val="#ppt_x"/>
                                          </p:val>
                                        </p:tav>
                                      </p:tavLst>
                                    </p:anim>
                                    <p:anim calcmode="lin" valueType="num">
                                      <p:cBhvr additive="repl">
                                        <p:cTn id="353" dur="500" fill="hold"/>
                                        <p:tgtEl>
                                          <p:spTgt spid="119">
                                            <p:txEl>
                                              <p:pRg st="0" end="0"/>
                                            </p:txEl>
                                          </p:spTgt>
                                        </p:tgtEl>
                                        <p:attrNameLst>
                                          <p:attrName>ppt_y</p:attrName>
                                        </p:attrNameLst>
                                      </p:cBhvr>
                                      <p:tavLst>
                                        <p:tav tm="0">
                                          <p:val>
                                            <p:strVal val="1+#ppt_h/2"/>
                                          </p:val>
                                        </p:tav>
                                        <p:tav tm="100000">
                                          <p:val>
                                            <p:strVal val="#ppt_y"/>
                                          </p:val>
                                        </p:tav>
                                      </p:tavLst>
                                    </p:anim>
                                  </p:childTnLst>
                                </p:cTn>
                              </p:par>
                              <p:par>
                                <p:cTn id="354" nodeType="withEffect" fill="hold" presetClass="entr" presetID="2" presetSubtype="4">
                                  <p:stCondLst>
                                    <p:cond delay="0"/>
                                  </p:stCondLst>
                                  <p:childTnLst>
                                    <p:set>
                                      <p:cBhvr>
                                        <p:cTn id="355" dur="1" fill="hold">
                                          <p:stCondLst>
                                            <p:cond delay="0"/>
                                          </p:stCondLst>
                                        </p:cTn>
                                        <p:tgtEl>
                                          <p:spTgt spid="119">
                                            <p:txEl>
                                              <p:pRg st="1" end="1"/>
                                            </p:txEl>
                                          </p:spTgt>
                                        </p:tgtEl>
                                        <p:attrNameLst>
                                          <p:attrName>style.visibility</p:attrName>
                                        </p:attrNameLst>
                                      </p:cBhvr>
                                      <p:to>
                                        <p:strVal val="visible"/>
                                      </p:to>
                                    </p:set>
                                    <p:anim calcmode="lin" valueType="num">
                                      <p:cBhvr additive="repl">
                                        <p:cTn id="356" dur="500" fill="hold"/>
                                        <p:tgtEl>
                                          <p:spTgt spid="119">
                                            <p:txEl>
                                              <p:pRg st="1" end="1"/>
                                            </p:txEl>
                                          </p:spTgt>
                                        </p:tgtEl>
                                        <p:attrNameLst>
                                          <p:attrName>ppt_x</p:attrName>
                                        </p:attrNameLst>
                                      </p:cBhvr>
                                      <p:tavLst>
                                        <p:tav tm="0">
                                          <p:val>
                                            <p:strVal val="#ppt_x"/>
                                          </p:val>
                                        </p:tav>
                                        <p:tav tm="100000">
                                          <p:val>
                                            <p:strVal val="#ppt_x"/>
                                          </p:val>
                                        </p:tav>
                                      </p:tavLst>
                                    </p:anim>
                                    <p:anim calcmode="lin" valueType="num">
                                      <p:cBhvr additive="repl">
                                        <p:cTn id="357" dur="500" fill="hold"/>
                                        <p:tgtEl>
                                          <p:spTgt spid="1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0" name="PlaceHolder 1"/>
          <p:cNvSpPr>
            <a:spLocks noGrp="1"/>
          </p:cNvSpPr>
          <p:nvPr>
            <p:ph type="title"/>
          </p:nvPr>
        </p:nvSpPr>
        <p:spPr>
          <a:xfrm>
            <a:off x="395640" y="0"/>
            <a:ext cx="8214840" cy="77436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PRESTARE ATTENZIONE</a:t>
            </a:r>
            <a:endParaRPr b="0" lang="it-IT" sz="4300" spc="-1" strike="noStrike">
              <a:solidFill>
                <a:srgbClr val="000000"/>
              </a:solidFill>
              <a:latin typeface="Gill Sans MT"/>
            </a:endParaRPr>
          </a:p>
        </p:txBody>
      </p:sp>
      <p:sp>
        <p:nvSpPr>
          <p:cNvPr id="121" name="PlaceHolder 2"/>
          <p:cNvSpPr>
            <a:spLocks noGrp="1"/>
          </p:cNvSpPr>
          <p:nvPr>
            <p:ph/>
          </p:nvPr>
        </p:nvSpPr>
        <p:spPr>
          <a:xfrm>
            <a:off x="0" y="692640"/>
            <a:ext cx="9143640" cy="616500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3. ASCOLTO:</a:t>
            </a:r>
            <a:endParaRPr b="0" lang="it-IT" sz="3200" spc="-1" strike="noStrike">
              <a:solidFill>
                <a:srgbClr val="000000"/>
              </a:solidFill>
              <a:latin typeface="Gill Sans MT"/>
            </a:endParaRPr>
          </a:p>
          <a:p>
            <a:pPr lvl="2" marL="887040" indent="-22860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Si tratta di “regalare ascolto”. Così un autore (Colombero) parla dell’ascolto e sostiene che esso commisura bene la disponibilità al servizio e il beneficio dell’incontro.</a:t>
            </a:r>
            <a:endParaRPr b="0" lang="it-IT" sz="2400" spc="-1" strike="noStrike">
              <a:solidFill>
                <a:srgbClr val="000000"/>
              </a:solidFill>
              <a:latin typeface="Gill Sans MT"/>
            </a:endParaRPr>
          </a:p>
          <a:p>
            <a:pPr lvl="2" marL="887040" indent="-22860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Sempre questo autore scrive:</a:t>
            </a:r>
            <a:endParaRPr b="0" lang="it-IT" sz="2400" spc="-1" strike="noStrike">
              <a:solidFill>
                <a:srgbClr val="000000"/>
              </a:solidFill>
              <a:latin typeface="Gill Sans MT"/>
            </a:endParaRPr>
          </a:p>
          <a:p>
            <a:pPr indent="0">
              <a:spcBef>
                <a:spcPts val="1417"/>
              </a:spcBef>
              <a:buNone/>
              <a:tabLst>
                <a:tab algn="l" pos="0"/>
              </a:tabLst>
            </a:pPr>
            <a:endParaRPr b="0" lang="it-IT" sz="2400" spc="-1" strike="noStrike">
              <a:solidFill>
                <a:srgbClr val="000000"/>
              </a:solidFill>
              <a:latin typeface="Gill Sans MT"/>
            </a:endParaRPr>
          </a:p>
          <a:p>
            <a:pPr marL="90360" indent="0" algn="just">
              <a:lnSpc>
                <a:spcPct val="100000"/>
              </a:lnSpc>
              <a:spcBef>
                <a:spcPts val="479"/>
              </a:spcBef>
              <a:buNone/>
              <a:tabLst>
                <a:tab algn="l" pos="0"/>
              </a:tabLst>
            </a:pPr>
            <a:r>
              <a:rPr b="0" lang="it-IT" sz="2400" spc="-1" strike="noStrike">
                <a:solidFill>
                  <a:srgbClr val="000000"/>
                </a:solidFill>
                <a:latin typeface="Gill Sans MT"/>
              </a:rPr>
              <a:t>“</a:t>
            </a:r>
            <a:r>
              <a:rPr b="0" lang="it-IT" sz="2400" spc="-1" strike="noStrike">
                <a:solidFill>
                  <a:srgbClr val="000000"/>
                </a:solidFill>
                <a:latin typeface="Gill Sans MT"/>
              </a:rPr>
              <a:t>ci insegnano tante cose: a scrivere, leggere, parlare, cantare, amare…; forse ci insegnarono perfino ad insegnare; ma mai nessuno ci insegnò ad ascoltare, mai nessuno ci disse che regalare ascolto è un gesto d’amore raffinato, che l’atteggiamento d’ascolto è tanto difficile quanto prezioso, così prezioso che può diventare dono. Così noi andammo convincendoci che parlar è sempre più urgente che ascoltare e che ciò che abbiamo da dire noi è sempre più istruttivo e interessante di ciò che hanno da dire gli altri”</a:t>
            </a:r>
            <a:endParaRPr b="0" lang="it-IT" sz="24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358" dur="indefinite" restart="never" nodeType="tmRoot">
          <p:childTnLst>
            <p:seq>
              <p:cTn id="359" dur="indefinite" nodeType="mainSeq">
                <p:childTnLst>
                  <p:par>
                    <p:cTn id="360" fill="hold">
                      <p:stCondLst>
                        <p:cond delay="indefinite"/>
                      </p:stCondLst>
                      <p:childTnLst>
                        <p:par>
                          <p:cTn id="361" fill="hold">
                            <p:stCondLst>
                              <p:cond delay="0"/>
                            </p:stCondLst>
                            <p:childTnLst>
                              <p:par>
                                <p:cTn id="362" nodeType="clickEffect" fill="hold" presetClass="entr" presetID="20">
                                  <p:stCondLst>
                                    <p:cond delay="0"/>
                                  </p:stCondLst>
                                  <p:childTnLst>
                                    <p:set>
                                      <p:cBhvr>
                                        <p:cTn id="363" dur="1" fill="hold">
                                          <p:stCondLst>
                                            <p:cond delay="0"/>
                                          </p:stCondLst>
                                        </p:cTn>
                                        <p:tgtEl>
                                          <p:spTgt spid="120"/>
                                        </p:tgtEl>
                                        <p:attrNameLst>
                                          <p:attrName>style.visibility</p:attrName>
                                        </p:attrNameLst>
                                      </p:cBhvr>
                                      <p:to>
                                        <p:strVal val="visible"/>
                                      </p:to>
                                    </p:set>
                                    <p:animEffect filter="wedge" transition="in">
                                      <p:cBhvr additive="repl">
                                        <p:cTn id="364" dur="2000"/>
                                        <p:tgtEl>
                                          <p:spTgt spid="120"/>
                                        </p:tgtEl>
                                      </p:cBhvr>
                                    </p:animEffect>
                                  </p:childTnLst>
                                </p:cTn>
                              </p:par>
                            </p:childTnLst>
                          </p:cTn>
                        </p:par>
                      </p:childTnLst>
                    </p:cTn>
                  </p:par>
                  <p:par>
                    <p:cTn id="365" fill="hold">
                      <p:stCondLst>
                        <p:cond delay="indefinite"/>
                      </p:stCondLst>
                      <p:childTnLst>
                        <p:par>
                          <p:cTn id="366" fill="hold">
                            <p:stCondLst>
                              <p:cond delay="0"/>
                            </p:stCondLst>
                            <p:childTnLst>
                              <p:par>
                                <p:cTn id="367" nodeType="clickEffect" fill="hold" presetClass="entr" presetID="2" presetSubtype="4">
                                  <p:stCondLst>
                                    <p:cond delay="0"/>
                                  </p:stCondLst>
                                  <p:childTnLst>
                                    <p:set>
                                      <p:cBhvr>
                                        <p:cTn id="368" dur="1" fill="hold">
                                          <p:stCondLst>
                                            <p:cond delay="0"/>
                                          </p:stCondLst>
                                        </p:cTn>
                                        <p:tgtEl>
                                          <p:spTgt spid="121">
                                            <p:txEl>
                                              <p:pRg st="0" end="0"/>
                                            </p:txEl>
                                          </p:spTgt>
                                        </p:tgtEl>
                                        <p:attrNameLst>
                                          <p:attrName>style.visibility</p:attrName>
                                        </p:attrNameLst>
                                      </p:cBhvr>
                                      <p:to>
                                        <p:strVal val="visible"/>
                                      </p:to>
                                    </p:set>
                                    <p:anim calcmode="lin" valueType="num">
                                      <p:cBhvr additive="repl">
                                        <p:cTn id="369" dur="500" fill="hold"/>
                                        <p:tgtEl>
                                          <p:spTgt spid="121">
                                            <p:txEl>
                                              <p:pRg st="0" end="0"/>
                                            </p:txEl>
                                          </p:spTgt>
                                        </p:tgtEl>
                                        <p:attrNameLst>
                                          <p:attrName>ppt_x</p:attrName>
                                        </p:attrNameLst>
                                      </p:cBhvr>
                                      <p:tavLst>
                                        <p:tav tm="0">
                                          <p:val>
                                            <p:strVal val="#ppt_x"/>
                                          </p:val>
                                        </p:tav>
                                        <p:tav tm="100000">
                                          <p:val>
                                            <p:strVal val="#ppt_x"/>
                                          </p:val>
                                        </p:tav>
                                      </p:tavLst>
                                    </p:anim>
                                    <p:anim calcmode="lin" valueType="num">
                                      <p:cBhvr additive="repl">
                                        <p:cTn id="370" dur="500" fill="hold"/>
                                        <p:tgtEl>
                                          <p:spTgt spid="121">
                                            <p:txEl>
                                              <p:pRg st="0" end="0"/>
                                            </p:txEl>
                                          </p:spTgt>
                                        </p:tgtEl>
                                        <p:attrNameLst>
                                          <p:attrName>ppt_y</p:attrName>
                                        </p:attrNameLst>
                                      </p:cBhvr>
                                      <p:tavLst>
                                        <p:tav tm="0">
                                          <p:val>
                                            <p:strVal val="1+#ppt_h/2"/>
                                          </p:val>
                                        </p:tav>
                                        <p:tav tm="100000">
                                          <p:val>
                                            <p:strVal val="#ppt_y"/>
                                          </p:val>
                                        </p:tav>
                                      </p:tavLst>
                                    </p:anim>
                                  </p:childTnLst>
                                </p:cTn>
                              </p:par>
                              <p:par>
                                <p:cTn id="371" nodeType="withEffect" fill="hold" presetClass="entr" presetID="2" presetSubtype="4">
                                  <p:stCondLst>
                                    <p:cond delay="0"/>
                                  </p:stCondLst>
                                  <p:childTnLst>
                                    <p:set>
                                      <p:cBhvr>
                                        <p:cTn id="372" dur="1" fill="hold">
                                          <p:stCondLst>
                                            <p:cond delay="0"/>
                                          </p:stCondLst>
                                        </p:cTn>
                                        <p:tgtEl>
                                          <p:spTgt spid="121">
                                            <p:txEl>
                                              <p:pRg st="1" end="1"/>
                                            </p:txEl>
                                          </p:spTgt>
                                        </p:tgtEl>
                                        <p:attrNameLst>
                                          <p:attrName>style.visibility</p:attrName>
                                        </p:attrNameLst>
                                      </p:cBhvr>
                                      <p:to>
                                        <p:strVal val="visible"/>
                                      </p:to>
                                    </p:set>
                                    <p:anim calcmode="lin" valueType="num">
                                      <p:cBhvr additive="repl">
                                        <p:cTn id="373" dur="500" fill="hold"/>
                                        <p:tgtEl>
                                          <p:spTgt spid="121">
                                            <p:txEl>
                                              <p:pRg st="1" end="1"/>
                                            </p:txEl>
                                          </p:spTgt>
                                        </p:tgtEl>
                                        <p:attrNameLst>
                                          <p:attrName>ppt_x</p:attrName>
                                        </p:attrNameLst>
                                      </p:cBhvr>
                                      <p:tavLst>
                                        <p:tav tm="0">
                                          <p:val>
                                            <p:strVal val="#ppt_x"/>
                                          </p:val>
                                        </p:tav>
                                        <p:tav tm="100000">
                                          <p:val>
                                            <p:strVal val="#ppt_x"/>
                                          </p:val>
                                        </p:tav>
                                      </p:tavLst>
                                    </p:anim>
                                    <p:anim calcmode="lin" valueType="num">
                                      <p:cBhvr additive="repl">
                                        <p:cTn id="374" dur="500" fill="hold"/>
                                        <p:tgtEl>
                                          <p:spTgt spid="121">
                                            <p:txEl>
                                              <p:pRg st="1" end="1"/>
                                            </p:txEl>
                                          </p:spTgt>
                                        </p:tgtEl>
                                        <p:attrNameLst>
                                          <p:attrName>ppt_y</p:attrName>
                                        </p:attrNameLst>
                                      </p:cBhvr>
                                      <p:tavLst>
                                        <p:tav tm="0">
                                          <p:val>
                                            <p:strVal val="1+#ppt_h/2"/>
                                          </p:val>
                                        </p:tav>
                                        <p:tav tm="100000">
                                          <p:val>
                                            <p:strVal val="#ppt_y"/>
                                          </p:val>
                                        </p:tav>
                                      </p:tavLst>
                                    </p:anim>
                                  </p:childTnLst>
                                </p:cTn>
                              </p:par>
                              <p:par>
                                <p:cTn id="375" nodeType="withEffect" fill="hold" presetClass="entr" presetID="2" presetSubtype="4">
                                  <p:stCondLst>
                                    <p:cond delay="0"/>
                                  </p:stCondLst>
                                  <p:childTnLst>
                                    <p:set>
                                      <p:cBhvr>
                                        <p:cTn id="376" dur="1" fill="hold">
                                          <p:stCondLst>
                                            <p:cond delay="0"/>
                                          </p:stCondLst>
                                        </p:cTn>
                                        <p:tgtEl>
                                          <p:spTgt spid="121">
                                            <p:txEl>
                                              <p:pRg st="2" end="2"/>
                                            </p:txEl>
                                          </p:spTgt>
                                        </p:tgtEl>
                                        <p:attrNameLst>
                                          <p:attrName>style.visibility</p:attrName>
                                        </p:attrNameLst>
                                      </p:cBhvr>
                                      <p:to>
                                        <p:strVal val="visible"/>
                                      </p:to>
                                    </p:set>
                                    <p:anim calcmode="lin" valueType="num">
                                      <p:cBhvr additive="repl">
                                        <p:cTn id="377" dur="500" fill="hold"/>
                                        <p:tgtEl>
                                          <p:spTgt spid="121">
                                            <p:txEl>
                                              <p:pRg st="2" end="2"/>
                                            </p:txEl>
                                          </p:spTgt>
                                        </p:tgtEl>
                                        <p:attrNameLst>
                                          <p:attrName>ppt_x</p:attrName>
                                        </p:attrNameLst>
                                      </p:cBhvr>
                                      <p:tavLst>
                                        <p:tav tm="0">
                                          <p:val>
                                            <p:strVal val="#ppt_x"/>
                                          </p:val>
                                        </p:tav>
                                        <p:tav tm="100000">
                                          <p:val>
                                            <p:strVal val="#ppt_x"/>
                                          </p:val>
                                        </p:tav>
                                      </p:tavLst>
                                    </p:anim>
                                    <p:anim calcmode="lin" valueType="num">
                                      <p:cBhvr additive="repl">
                                        <p:cTn id="378" dur="500" fill="hold"/>
                                        <p:tgtEl>
                                          <p:spTgt spid="121">
                                            <p:txEl>
                                              <p:pRg st="2" end="2"/>
                                            </p:txEl>
                                          </p:spTgt>
                                        </p:tgtEl>
                                        <p:attrNameLst>
                                          <p:attrName>ppt_y</p:attrName>
                                        </p:attrNameLst>
                                      </p:cBhvr>
                                      <p:tavLst>
                                        <p:tav tm="0">
                                          <p:val>
                                            <p:strVal val="1+#ppt_h/2"/>
                                          </p:val>
                                        </p:tav>
                                        <p:tav tm="100000">
                                          <p:val>
                                            <p:strVal val="#ppt_y"/>
                                          </p:val>
                                        </p:tav>
                                      </p:tavLst>
                                    </p:anim>
                                  </p:childTnLst>
                                </p:cTn>
                              </p:par>
                              <p:par>
                                <p:cTn id="379" nodeType="withEffect" fill="hold" presetClass="entr" presetID="2" presetSubtype="4">
                                  <p:stCondLst>
                                    <p:cond delay="0"/>
                                  </p:stCondLst>
                                  <p:childTnLst>
                                    <p:set>
                                      <p:cBhvr>
                                        <p:cTn id="380" dur="1" fill="hold">
                                          <p:stCondLst>
                                            <p:cond delay="0"/>
                                          </p:stCondLst>
                                        </p:cTn>
                                        <p:tgtEl>
                                          <p:spTgt spid="121">
                                            <p:txEl>
                                              <p:pRg st="4" end="4"/>
                                            </p:txEl>
                                          </p:spTgt>
                                        </p:tgtEl>
                                        <p:attrNameLst>
                                          <p:attrName>style.visibility</p:attrName>
                                        </p:attrNameLst>
                                      </p:cBhvr>
                                      <p:to>
                                        <p:strVal val="visible"/>
                                      </p:to>
                                    </p:set>
                                    <p:anim calcmode="lin" valueType="num">
                                      <p:cBhvr additive="repl">
                                        <p:cTn id="381" dur="500" fill="hold"/>
                                        <p:tgtEl>
                                          <p:spTgt spid="121">
                                            <p:txEl>
                                              <p:pRg st="4" end="4"/>
                                            </p:txEl>
                                          </p:spTgt>
                                        </p:tgtEl>
                                        <p:attrNameLst>
                                          <p:attrName>ppt_x</p:attrName>
                                        </p:attrNameLst>
                                      </p:cBhvr>
                                      <p:tavLst>
                                        <p:tav tm="0">
                                          <p:val>
                                            <p:strVal val="#ppt_x"/>
                                          </p:val>
                                        </p:tav>
                                        <p:tav tm="100000">
                                          <p:val>
                                            <p:strVal val="#ppt_x"/>
                                          </p:val>
                                        </p:tav>
                                      </p:tavLst>
                                    </p:anim>
                                    <p:anim calcmode="lin" valueType="num">
                                      <p:cBhvr additive="repl">
                                        <p:cTn id="382" dur="500" fill="hold"/>
                                        <p:tgtEl>
                                          <p:spTgt spid="12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2" name="PlaceHolder 1"/>
          <p:cNvSpPr>
            <a:spLocks noGrp="1"/>
          </p:cNvSpPr>
          <p:nvPr>
            <p:ph type="title"/>
          </p:nvPr>
        </p:nvSpPr>
        <p:spPr>
          <a:xfrm>
            <a:off x="395640" y="0"/>
            <a:ext cx="8214840" cy="77436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PRESTARE ATTENZIONE</a:t>
            </a:r>
            <a:endParaRPr b="0" lang="it-IT" sz="4300" spc="-1" strike="noStrike">
              <a:solidFill>
                <a:srgbClr val="000000"/>
              </a:solidFill>
              <a:latin typeface="Gill Sans MT"/>
            </a:endParaRPr>
          </a:p>
        </p:txBody>
      </p:sp>
      <p:sp>
        <p:nvSpPr>
          <p:cNvPr id="123" name="PlaceHolder 2"/>
          <p:cNvSpPr>
            <a:spLocks noGrp="1"/>
          </p:cNvSpPr>
          <p:nvPr>
            <p:ph/>
          </p:nvPr>
        </p:nvSpPr>
        <p:spPr>
          <a:xfrm>
            <a:off x="0" y="692640"/>
            <a:ext cx="8964000" cy="6165000"/>
          </a:xfrm>
          <a:prstGeom prst="rect">
            <a:avLst/>
          </a:prstGeom>
          <a:noFill/>
          <a:ln w="0">
            <a:noFill/>
          </a:ln>
        </p:spPr>
        <p:txBody>
          <a:bodyPr lIns="90000" rIns="90000" tIns="45000" bIns="45000" anchor="t">
            <a:normAutofit/>
          </a:bodyPr>
          <a:p>
            <a:pPr marL="179280" indent="0" algn="just">
              <a:lnSpc>
                <a:spcPct val="100000"/>
              </a:lnSpc>
              <a:spcBef>
                <a:spcPts val="561"/>
              </a:spcBef>
              <a:buNone/>
              <a:tabLst>
                <a:tab algn="l" pos="0"/>
              </a:tabLst>
            </a:pPr>
            <a:r>
              <a:rPr b="0" lang="it-IT" sz="2800" spc="-1" strike="noStrike">
                <a:solidFill>
                  <a:srgbClr val="000000"/>
                </a:solidFill>
                <a:latin typeface="Gill Sans MT"/>
              </a:rPr>
              <a:t>Alcune indicazioni utili per aumentare la nostra capacità di </a:t>
            </a:r>
            <a:r>
              <a:rPr b="0" lang="it-IT" sz="2800" spc="-1" strike="noStrike" u="sng">
                <a:solidFill>
                  <a:srgbClr val="000000"/>
                </a:solidFill>
                <a:uFillTx/>
                <a:latin typeface="Gill Sans MT"/>
              </a:rPr>
              <a:t>ascolto</a:t>
            </a:r>
            <a:r>
              <a:rPr b="0" lang="it-IT" sz="2800" spc="-1" strike="noStrike">
                <a:solidFill>
                  <a:srgbClr val="000000"/>
                </a:solidFill>
                <a:latin typeface="Gill Sans MT"/>
              </a:rPr>
              <a:t>:</a:t>
            </a:r>
            <a:endParaRPr b="0" lang="it-IT" sz="2800" spc="-1" strike="noStrike">
              <a:solidFill>
                <a:srgbClr val="000000"/>
              </a:solidFill>
              <a:latin typeface="Gill Sans MT"/>
            </a:endParaRPr>
          </a:p>
          <a:p>
            <a:pPr indent="0">
              <a:spcBef>
                <a:spcPts val="1417"/>
              </a:spcBef>
              <a:buNone/>
              <a:tabLst>
                <a:tab algn="l" pos="0"/>
              </a:tabLst>
            </a:pPr>
            <a:endParaRPr b="0" lang="it-IT" sz="2400" spc="-1" strike="noStrike">
              <a:solidFill>
                <a:srgbClr val="000000"/>
              </a:solidFill>
              <a:latin typeface="Gill Sans MT"/>
            </a:endParaRPr>
          </a:p>
          <a:p>
            <a:pPr lvl="2" marL="17928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 </a:t>
            </a:r>
            <a:r>
              <a:rPr b="0" lang="it-IT" sz="2400" spc="-1" strike="noStrike">
                <a:solidFill>
                  <a:srgbClr val="000000"/>
                </a:solidFill>
                <a:latin typeface="Gill Sans MT"/>
              </a:rPr>
              <a:t>L’ascolto non va confuso con il sentire in cui basta una tenute attività di coscienza. È una attività interiore di decifrazione di contenuti e significati delle parole (attività spirituale)</a:t>
            </a:r>
            <a:endParaRPr b="0" lang="it-IT" sz="2400" spc="-1" strike="noStrike">
              <a:solidFill>
                <a:srgbClr val="000000"/>
              </a:solidFill>
              <a:latin typeface="Gill Sans MT"/>
            </a:endParaRPr>
          </a:p>
          <a:p>
            <a:pPr lvl="2" marL="17928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Per ascoltare occorre far tacere se stessi (le proprie idee, il proprio modo di ragionare e di vedere le cose). Occorre sospendere ogni giudizio sulla persona e su quanto comunica</a:t>
            </a:r>
            <a:endParaRPr b="0" lang="it-IT" sz="2400" spc="-1" strike="noStrike">
              <a:solidFill>
                <a:srgbClr val="000000"/>
              </a:solidFill>
              <a:latin typeface="Gill Sans MT"/>
            </a:endParaRPr>
          </a:p>
          <a:p>
            <a:pPr lvl="2" marL="17928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Riconoscere l’altro e l’importanza di ciò che vive e comunica</a:t>
            </a:r>
            <a:endParaRPr b="0" lang="it-IT" sz="2400" spc="-1" strike="noStrike">
              <a:solidFill>
                <a:srgbClr val="000000"/>
              </a:solidFill>
              <a:latin typeface="Gill Sans MT"/>
            </a:endParaRPr>
          </a:p>
          <a:p>
            <a:pPr lvl="2" marL="17928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Ascoltare con tutto il corpo (non solo le orecchie ma anche con il volto, con la postura…)</a:t>
            </a:r>
            <a:endParaRPr b="0" lang="it-IT" sz="2400" spc="-1" strike="noStrike">
              <a:solidFill>
                <a:srgbClr val="000000"/>
              </a:solidFill>
              <a:latin typeface="Gill Sans MT"/>
            </a:endParaRPr>
          </a:p>
          <a:p>
            <a:pPr lvl="2" marL="179280" algn="just">
              <a:lnSpc>
                <a:spcPct val="100000"/>
              </a:lnSpc>
              <a:spcBef>
                <a:spcPts val="479"/>
              </a:spcBef>
              <a:buClr>
                <a:srgbClr val="feb80a"/>
              </a:buClr>
              <a:buFont typeface="Wingdings 2" charset="2"/>
              <a:buChar char=""/>
              <a:tabLst>
                <a:tab algn="l" pos="0"/>
              </a:tabLst>
            </a:pPr>
            <a:r>
              <a:rPr b="0" lang="it-IT" sz="2400" spc="-1" strike="noStrike">
                <a:solidFill>
                  <a:srgbClr val="000000"/>
                </a:solidFill>
                <a:latin typeface="Gill Sans MT"/>
              </a:rPr>
              <a:t>Ascolto particolarmente interessato alle emozioni e sentimenti</a:t>
            </a:r>
            <a:endParaRPr b="0" lang="it-IT" sz="24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383" dur="indefinite" restart="never" nodeType="tmRoot">
          <p:childTnLst>
            <p:seq>
              <p:cTn id="384" dur="indefinite" nodeType="mainSeq">
                <p:childTnLst>
                  <p:par>
                    <p:cTn id="385" fill="hold">
                      <p:stCondLst>
                        <p:cond delay="indefinite"/>
                      </p:stCondLst>
                      <p:childTnLst>
                        <p:par>
                          <p:cTn id="386" fill="hold">
                            <p:stCondLst>
                              <p:cond delay="0"/>
                            </p:stCondLst>
                            <p:childTnLst>
                              <p:par>
                                <p:cTn id="387" nodeType="clickEffect" fill="hold" presetClass="entr" presetID="20">
                                  <p:stCondLst>
                                    <p:cond delay="0"/>
                                  </p:stCondLst>
                                  <p:childTnLst>
                                    <p:set>
                                      <p:cBhvr>
                                        <p:cTn id="388" dur="1" fill="hold">
                                          <p:stCondLst>
                                            <p:cond delay="0"/>
                                          </p:stCondLst>
                                        </p:cTn>
                                        <p:tgtEl>
                                          <p:spTgt spid="122"/>
                                        </p:tgtEl>
                                        <p:attrNameLst>
                                          <p:attrName>style.visibility</p:attrName>
                                        </p:attrNameLst>
                                      </p:cBhvr>
                                      <p:to>
                                        <p:strVal val="visible"/>
                                      </p:to>
                                    </p:set>
                                    <p:animEffect filter="wedge" transition="in">
                                      <p:cBhvr additive="repl">
                                        <p:cTn id="389" dur="2000"/>
                                        <p:tgtEl>
                                          <p:spTgt spid="122"/>
                                        </p:tgtEl>
                                      </p:cBhvr>
                                    </p:animEffect>
                                  </p:childTnLst>
                                </p:cTn>
                              </p:par>
                            </p:childTnLst>
                          </p:cTn>
                        </p:par>
                      </p:childTnLst>
                    </p:cTn>
                  </p:par>
                  <p:par>
                    <p:cTn id="390" fill="hold">
                      <p:stCondLst>
                        <p:cond delay="indefinite"/>
                      </p:stCondLst>
                      <p:childTnLst>
                        <p:par>
                          <p:cTn id="391" fill="hold">
                            <p:stCondLst>
                              <p:cond delay="0"/>
                            </p:stCondLst>
                            <p:childTnLst>
                              <p:par>
                                <p:cTn id="392" nodeType="clickEffect" fill="hold" presetClass="entr" presetID="2" presetSubtype="4">
                                  <p:stCondLst>
                                    <p:cond delay="0"/>
                                  </p:stCondLst>
                                  <p:childTnLst>
                                    <p:set>
                                      <p:cBhvr>
                                        <p:cTn id="393" dur="1" fill="hold">
                                          <p:stCondLst>
                                            <p:cond delay="0"/>
                                          </p:stCondLst>
                                        </p:cTn>
                                        <p:tgtEl>
                                          <p:spTgt spid="123">
                                            <p:txEl>
                                              <p:pRg st="0" end="0"/>
                                            </p:txEl>
                                          </p:spTgt>
                                        </p:tgtEl>
                                        <p:attrNameLst>
                                          <p:attrName>style.visibility</p:attrName>
                                        </p:attrNameLst>
                                      </p:cBhvr>
                                      <p:to>
                                        <p:strVal val="visible"/>
                                      </p:to>
                                    </p:set>
                                    <p:anim calcmode="lin" valueType="num">
                                      <p:cBhvr additive="repl">
                                        <p:cTn id="394" dur="500" fill="hold"/>
                                        <p:tgtEl>
                                          <p:spTgt spid="123">
                                            <p:txEl>
                                              <p:pRg st="0" end="0"/>
                                            </p:txEl>
                                          </p:spTgt>
                                        </p:tgtEl>
                                        <p:attrNameLst>
                                          <p:attrName>ppt_x</p:attrName>
                                        </p:attrNameLst>
                                      </p:cBhvr>
                                      <p:tavLst>
                                        <p:tav tm="0">
                                          <p:val>
                                            <p:strVal val="#ppt_x"/>
                                          </p:val>
                                        </p:tav>
                                        <p:tav tm="100000">
                                          <p:val>
                                            <p:strVal val="#ppt_x"/>
                                          </p:val>
                                        </p:tav>
                                      </p:tavLst>
                                    </p:anim>
                                    <p:anim calcmode="lin" valueType="num">
                                      <p:cBhvr additive="repl">
                                        <p:cTn id="395" dur="500" fill="hold"/>
                                        <p:tgtEl>
                                          <p:spTgt spid="123">
                                            <p:txEl>
                                              <p:pRg st="0" end="0"/>
                                            </p:txEl>
                                          </p:spTgt>
                                        </p:tgtEl>
                                        <p:attrNameLst>
                                          <p:attrName>ppt_y</p:attrName>
                                        </p:attrNameLst>
                                      </p:cBhvr>
                                      <p:tavLst>
                                        <p:tav tm="0">
                                          <p:val>
                                            <p:strVal val="1+#ppt_h/2"/>
                                          </p:val>
                                        </p:tav>
                                        <p:tav tm="100000">
                                          <p:val>
                                            <p:strVal val="#ppt_y"/>
                                          </p:val>
                                        </p:tav>
                                      </p:tavLst>
                                    </p:anim>
                                  </p:childTnLst>
                                </p:cTn>
                              </p:par>
                              <p:par>
                                <p:cTn id="396" nodeType="withEffect" fill="hold" presetClass="entr" presetID="2" presetSubtype="4">
                                  <p:stCondLst>
                                    <p:cond delay="0"/>
                                  </p:stCondLst>
                                  <p:childTnLst>
                                    <p:set>
                                      <p:cBhvr>
                                        <p:cTn id="397" dur="1" fill="hold">
                                          <p:stCondLst>
                                            <p:cond delay="0"/>
                                          </p:stCondLst>
                                        </p:cTn>
                                        <p:tgtEl>
                                          <p:spTgt spid="123">
                                            <p:txEl>
                                              <p:pRg st="2" end="2"/>
                                            </p:txEl>
                                          </p:spTgt>
                                        </p:tgtEl>
                                        <p:attrNameLst>
                                          <p:attrName>style.visibility</p:attrName>
                                        </p:attrNameLst>
                                      </p:cBhvr>
                                      <p:to>
                                        <p:strVal val="visible"/>
                                      </p:to>
                                    </p:set>
                                    <p:anim calcmode="lin" valueType="num">
                                      <p:cBhvr additive="repl">
                                        <p:cTn id="398" dur="500" fill="hold"/>
                                        <p:tgtEl>
                                          <p:spTgt spid="123">
                                            <p:txEl>
                                              <p:pRg st="2" end="2"/>
                                            </p:txEl>
                                          </p:spTgt>
                                        </p:tgtEl>
                                        <p:attrNameLst>
                                          <p:attrName>ppt_x</p:attrName>
                                        </p:attrNameLst>
                                      </p:cBhvr>
                                      <p:tavLst>
                                        <p:tav tm="0">
                                          <p:val>
                                            <p:strVal val="#ppt_x"/>
                                          </p:val>
                                        </p:tav>
                                        <p:tav tm="100000">
                                          <p:val>
                                            <p:strVal val="#ppt_x"/>
                                          </p:val>
                                        </p:tav>
                                      </p:tavLst>
                                    </p:anim>
                                    <p:anim calcmode="lin" valueType="num">
                                      <p:cBhvr additive="repl">
                                        <p:cTn id="399" dur="500" fill="hold"/>
                                        <p:tgtEl>
                                          <p:spTgt spid="123">
                                            <p:txEl>
                                              <p:pRg st="2" end="2"/>
                                            </p:txEl>
                                          </p:spTgt>
                                        </p:tgtEl>
                                        <p:attrNameLst>
                                          <p:attrName>ppt_y</p:attrName>
                                        </p:attrNameLst>
                                      </p:cBhvr>
                                      <p:tavLst>
                                        <p:tav tm="0">
                                          <p:val>
                                            <p:strVal val="1+#ppt_h/2"/>
                                          </p:val>
                                        </p:tav>
                                        <p:tav tm="100000">
                                          <p:val>
                                            <p:strVal val="#ppt_y"/>
                                          </p:val>
                                        </p:tav>
                                      </p:tavLst>
                                    </p:anim>
                                  </p:childTnLst>
                                </p:cTn>
                              </p:par>
                              <p:par>
                                <p:cTn id="400" nodeType="withEffect" fill="hold" presetClass="entr" presetID="2" presetSubtype="4">
                                  <p:stCondLst>
                                    <p:cond delay="0"/>
                                  </p:stCondLst>
                                  <p:childTnLst>
                                    <p:set>
                                      <p:cBhvr>
                                        <p:cTn id="401" dur="1" fill="hold">
                                          <p:stCondLst>
                                            <p:cond delay="0"/>
                                          </p:stCondLst>
                                        </p:cTn>
                                        <p:tgtEl>
                                          <p:spTgt spid="123">
                                            <p:txEl>
                                              <p:pRg st="3" end="3"/>
                                            </p:txEl>
                                          </p:spTgt>
                                        </p:tgtEl>
                                        <p:attrNameLst>
                                          <p:attrName>style.visibility</p:attrName>
                                        </p:attrNameLst>
                                      </p:cBhvr>
                                      <p:to>
                                        <p:strVal val="visible"/>
                                      </p:to>
                                    </p:set>
                                    <p:anim calcmode="lin" valueType="num">
                                      <p:cBhvr additive="repl">
                                        <p:cTn id="402" dur="500" fill="hold"/>
                                        <p:tgtEl>
                                          <p:spTgt spid="123">
                                            <p:txEl>
                                              <p:pRg st="3" end="3"/>
                                            </p:txEl>
                                          </p:spTgt>
                                        </p:tgtEl>
                                        <p:attrNameLst>
                                          <p:attrName>ppt_x</p:attrName>
                                        </p:attrNameLst>
                                      </p:cBhvr>
                                      <p:tavLst>
                                        <p:tav tm="0">
                                          <p:val>
                                            <p:strVal val="#ppt_x"/>
                                          </p:val>
                                        </p:tav>
                                        <p:tav tm="100000">
                                          <p:val>
                                            <p:strVal val="#ppt_x"/>
                                          </p:val>
                                        </p:tav>
                                      </p:tavLst>
                                    </p:anim>
                                    <p:anim calcmode="lin" valueType="num">
                                      <p:cBhvr additive="repl">
                                        <p:cTn id="403" dur="500" fill="hold"/>
                                        <p:tgtEl>
                                          <p:spTgt spid="123">
                                            <p:txEl>
                                              <p:pRg st="3" end="3"/>
                                            </p:txEl>
                                          </p:spTgt>
                                        </p:tgtEl>
                                        <p:attrNameLst>
                                          <p:attrName>ppt_y</p:attrName>
                                        </p:attrNameLst>
                                      </p:cBhvr>
                                      <p:tavLst>
                                        <p:tav tm="0">
                                          <p:val>
                                            <p:strVal val="1+#ppt_h/2"/>
                                          </p:val>
                                        </p:tav>
                                        <p:tav tm="100000">
                                          <p:val>
                                            <p:strVal val="#ppt_y"/>
                                          </p:val>
                                        </p:tav>
                                      </p:tavLst>
                                    </p:anim>
                                  </p:childTnLst>
                                </p:cTn>
                              </p:par>
                              <p:par>
                                <p:cTn id="404" nodeType="withEffect" fill="hold" presetClass="entr" presetID="2" presetSubtype="4">
                                  <p:stCondLst>
                                    <p:cond delay="0"/>
                                  </p:stCondLst>
                                  <p:childTnLst>
                                    <p:set>
                                      <p:cBhvr>
                                        <p:cTn id="405" dur="1" fill="hold">
                                          <p:stCondLst>
                                            <p:cond delay="0"/>
                                          </p:stCondLst>
                                        </p:cTn>
                                        <p:tgtEl>
                                          <p:spTgt spid="123">
                                            <p:txEl>
                                              <p:pRg st="4" end="4"/>
                                            </p:txEl>
                                          </p:spTgt>
                                        </p:tgtEl>
                                        <p:attrNameLst>
                                          <p:attrName>style.visibility</p:attrName>
                                        </p:attrNameLst>
                                      </p:cBhvr>
                                      <p:to>
                                        <p:strVal val="visible"/>
                                      </p:to>
                                    </p:set>
                                    <p:anim calcmode="lin" valueType="num">
                                      <p:cBhvr additive="repl">
                                        <p:cTn id="406" dur="500" fill="hold"/>
                                        <p:tgtEl>
                                          <p:spTgt spid="123">
                                            <p:txEl>
                                              <p:pRg st="4" end="4"/>
                                            </p:txEl>
                                          </p:spTgt>
                                        </p:tgtEl>
                                        <p:attrNameLst>
                                          <p:attrName>ppt_x</p:attrName>
                                        </p:attrNameLst>
                                      </p:cBhvr>
                                      <p:tavLst>
                                        <p:tav tm="0">
                                          <p:val>
                                            <p:strVal val="#ppt_x"/>
                                          </p:val>
                                        </p:tav>
                                        <p:tav tm="100000">
                                          <p:val>
                                            <p:strVal val="#ppt_x"/>
                                          </p:val>
                                        </p:tav>
                                      </p:tavLst>
                                    </p:anim>
                                    <p:anim calcmode="lin" valueType="num">
                                      <p:cBhvr additive="repl">
                                        <p:cTn id="407" dur="500" fill="hold"/>
                                        <p:tgtEl>
                                          <p:spTgt spid="123">
                                            <p:txEl>
                                              <p:pRg st="4" end="4"/>
                                            </p:txEl>
                                          </p:spTgt>
                                        </p:tgtEl>
                                        <p:attrNameLst>
                                          <p:attrName>ppt_y</p:attrName>
                                        </p:attrNameLst>
                                      </p:cBhvr>
                                      <p:tavLst>
                                        <p:tav tm="0">
                                          <p:val>
                                            <p:strVal val="1+#ppt_h/2"/>
                                          </p:val>
                                        </p:tav>
                                        <p:tav tm="100000">
                                          <p:val>
                                            <p:strVal val="#ppt_y"/>
                                          </p:val>
                                        </p:tav>
                                      </p:tavLst>
                                    </p:anim>
                                  </p:childTnLst>
                                </p:cTn>
                              </p:par>
                              <p:par>
                                <p:cTn id="408" nodeType="withEffect" fill="hold" presetClass="entr" presetID="2" presetSubtype="4">
                                  <p:stCondLst>
                                    <p:cond delay="0"/>
                                  </p:stCondLst>
                                  <p:childTnLst>
                                    <p:set>
                                      <p:cBhvr>
                                        <p:cTn id="409" dur="1" fill="hold">
                                          <p:stCondLst>
                                            <p:cond delay="0"/>
                                          </p:stCondLst>
                                        </p:cTn>
                                        <p:tgtEl>
                                          <p:spTgt spid="123">
                                            <p:txEl>
                                              <p:pRg st="5" end="5"/>
                                            </p:txEl>
                                          </p:spTgt>
                                        </p:tgtEl>
                                        <p:attrNameLst>
                                          <p:attrName>style.visibility</p:attrName>
                                        </p:attrNameLst>
                                      </p:cBhvr>
                                      <p:to>
                                        <p:strVal val="visible"/>
                                      </p:to>
                                    </p:set>
                                    <p:anim calcmode="lin" valueType="num">
                                      <p:cBhvr additive="repl">
                                        <p:cTn id="410" dur="500" fill="hold"/>
                                        <p:tgtEl>
                                          <p:spTgt spid="123">
                                            <p:txEl>
                                              <p:pRg st="5" end="5"/>
                                            </p:txEl>
                                          </p:spTgt>
                                        </p:tgtEl>
                                        <p:attrNameLst>
                                          <p:attrName>ppt_x</p:attrName>
                                        </p:attrNameLst>
                                      </p:cBhvr>
                                      <p:tavLst>
                                        <p:tav tm="0">
                                          <p:val>
                                            <p:strVal val="#ppt_x"/>
                                          </p:val>
                                        </p:tav>
                                        <p:tav tm="100000">
                                          <p:val>
                                            <p:strVal val="#ppt_x"/>
                                          </p:val>
                                        </p:tav>
                                      </p:tavLst>
                                    </p:anim>
                                    <p:anim calcmode="lin" valueType="num">
                                      <p:cBhvr additive="repl">
                                        <p:cTn id="411" dur="500" fill="hold"/>
                                        <p:tgtEl>
                                          <p:spTgt spid="123">
                                            <p:txEl>
                                              <p:pRg st="5" end="5"/>
                                            </p:txEl>
                                          </p:spTgt>
                                        </p:tgtEl>
                                        <p:attrNameLst>
                                          <p:attrName>ppt_y</p:attrName>
                                        </p:attrNameLst>
                                      </p:cBhvr>
                                      <p:tavLst>
                                        <p:tav tm="0">
                                          <p:val>
                                            <p:strVal val="1+#ppt_h/2"/>
                                          </p:val>
                                        </p:tav>
                                        <p:tav tm="100000">
                                          <p:val>
                                            <p:strVal val="#ppt_y"/>
                                          </p:val>
                                        </p:tav>
                                      </p:tavLst>
                                    </p:anim>
                                  </p:childTnLst>
                                </p:cTn>
                              </p:par>
                              <p:par>
                                <p:cTn id="412" nodeType="withEffect" fill="hold" presetClass="entr" presetID="2" presetSubtype="4">
                                  <p:stCondLst>
                                    <p:cond delay="0"/>
                                  </p:stCondLst>
                                  <p:childTnLst>
                                    <p:set>
                                      <p:cBhvr>
                                        <p:cTn id="413" dur="1" fill="hold">
                                          <p:stCondLst>
                                            <p:cond delay="0"/>
                                          </p:stCondLst>
                                        </p:cTn>
                                        <p:tgtEl>
                                          <p:spTgt spid="123">
                                            <p:txEl>
                                              <p:pRg st="6" end="6"/>
                                            </p:txEl>
                                          </p:spTgt>
                                        </p:tgtEl>
                                        <p:attrNameLst>
                                          <p:attrName>style.visibility</p:attrName>
                                        </p:attrNameLst>
                                      </p:cBhvr>
                                      <p:to>
                                        <p:strVal val="visible"/>
                                      </p:to>
                                    </p:set>
                                    <p:anim calcmode="lin" valueType="num">
                                      <p:cBhvr additive="repl">
                                        <p:cTn id="414" dur="500" fill="hold"/>
                                        <p:tgtEl>
                                          <p:spTgt spid="123">
                                            <p:txEl>
                                              <p:pRg st="6" end="6"/>
                                            </p:txEl>
                                          </p:spTgt>
                                        </p:tgtEl>
                                        <p:attrNameLst>
                                          <p:attrName>ppt_x</p:attrName>
                                        </p:attrNameLst>
                                      </p:cBhvr>
                                      <p:tavLst>
                                        <p:tav tm="0">
                                          <p:val>
                                            <p:strVal val="#ppt_x"/>
                                          </p:val>
                                        </p:tav>
                                        <p:tav tm="100000">
                                          <p:val>
                                            <p:strVal val="#ppt_x"/>
                                          </p:val>
                                        </p:tav>
                                      </p:tavLst>
                                    </p:anim>
                                    <p:anim calcmode="lin" valueType="num">
                                      <p:cBhvr additive="repl">
                                        <p:cTn id="415" dur="500" fill="hold"/>
                                        <p:tgtEl>
                                          <p:spTgt spid="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1435680" y="274680"/>
            <a:ext cx="7497720" cy="114264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PRESTARE ATTENZIONE</a:t>
            </a:r>
            <a:endParaRPr b="0" lang="it-IT" sz="4300" spc="-1" strike="noStrike">
              <a:solidFill>
                <a:srgbClr val="000000"/>
              </a:solidFill>
              <a:latin typeface="Gill Sans MT"/>
            </a:endParaRPr>
          </a:p>
        </p:txBody>
      </p:sp>
      <p:sp>
        <p:nvSpPr>
          <p:cNvPr id="125" name="PlaceHolder 2"/>
          <p:cNvSpPr>
            <a:spLocks noGrp="1"/>
          </p:cNvSpPr>
          <p:nvPr>
            <p:ph/>
          </p:nvPr>
        </p:nvSpPr>
        <p:spPr>
          <a:xfrm>
            <a:off x="0" y="1124640"/>
            <a:ext cx="9143640" cy="573300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Una persona in situazione di lutto:</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deve far fronte a delle difficoltà che interessano tutte le dimensioni del suo essere;</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tali difficoltà le provocano una sofferenza più o meno profonda a seconda delle variabili che caratterizzano la perdita;</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la sofferenza produce una varietà di sentimenti che disturbano il suo normale comportamento.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416" dur="indefinite" restart="never" nodeType="tmRoot">
          <p:childTnLst>
            <p:seq>
              <p:cTn id="417" dur="indefinite" nodeType="mainSeq">
                <p:childTnLst>
                  <p:par>
                    <p:cTn id="418" fill="hold">
                      <p:stCondLst>
                        <p:cond delay="indefinite"/>
                      </p:stCondLst>
                      <p:childTnLst>
                        <p:par>
                          <p:cTn id="419" fill="hold">
                            <p:stCondLst>
                              <p:cond delay="0"/>
                            </p:stCondLst>
                            <p:childTnLst>
                              <p:par>
                                <p:cTn id="420" nodeType="clickEffect" fill="hold" presetClass="entr" presetID="2" presetSubtype="4">
                                  <p:stCondLst>
                                    <p:cond delay="0"/>
                                  </p:stCondLst>
                                  <p:childTnLst>
                                    <p:set>
                                      <p:cBhvr>
                                        <p:cTn id="421" dur="1" fill="hold">
                                          <p:stCondLst>
                                            <p:cond delay="0"/>
                                          </p:stCondLst>
                                        </p:cTn>
                                        <p:tgtEl>
                                          <p:spTgt spid="125">
                                            <p:txEl>
                                              <p:pRg st="0" end="0"/>
                                            </p:txEl>
                                          </p:spTgt>
                                        </p:tgtEl>
                                        <p:attrNameLst>
                                          <p:attrName>style.visibility</p:attrName>
                                        </p:attrNameLst>
                                      </p:cBhvr>
                                      <p:to>
                                        <p:strVal val="visible"/>
                                      </p:to>
                                    </p:set>
                                    <p:anim calcmode="lin" valueType="num">
                                      <p:cBhvr additive="repl">
                                        <p:cTn id="422" dur="500" fill="hold"/>
                                        <p:tgtEl>
                                          <p:spTgt spid="125">
                                            <p:txEl>
                                              <p:pRg st="0" end="0"/>
                                            </p:txEl>
                                          </p:spTgt>
                                        </p:tgtEl>
                                        <p:attrNameLst>
                                          <p:attrName>ppt_x</p:attrName>
                                        </p:attrNameLst>
                                      </p:cBhvr>
                                      <p:tavLst>
                                        <p:tav tm="0">
                                          <p:val>
                                            <p:strVal val="#ppt_x"/>
                                          </p:val>
                                        </p:tav>
                                        <p:tav tm="100000">
                                          <p:val>
                                            <p:strVal val="#ppt_x"/>
                                          </p:val>
                                        </p:tav>
                                      </p:tavLst>
                                    </p:anim>
                                    <p:anim calcmode="lin" valueType="num">
                                      <p:cBhvr additive="repl">
                                        <p:cTn id="423" dur="500" fill="hold"/>
                                        <p:tgtEl>
                                          <p:spTgt spid="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4" fill="hold">
                      <p:stCondLst>
                        <p:cond delay="indefinite"/>
                      </p:stCondLst>
                      <p:childTnLst>
                        <p:par>
                          <p:cTn id="425" fill="hold">
                            <p:stCondLst>
                              <p:cond delay="0"/>
                            </p:stCondLst>
                            <p:childTnLst>
                              <p:par>
                                <p:cTn id="426" nodeType="clickEffect" fill="hold" presetClass="entr" presetID="2" presetSubtype="4">
                                  <p:stCondLst>
                                    <p:cond delay="0"/>
                                  </p:stCondLst>
                                  <p:childTnLst>
                                    <p:set>
                                      <p:cBhvr>
                                        <p:cTn id="427" dur="1" fill="hold">
                                          <p:stCondLst>
                                            <p:cond delay="0"/>
                                          </p:stCondLst>
                                        </p:cTn>
                                        <p:tgtEl>
                                          <p:spTgt spid="125">
                                            <p:txEl>
                                              <p:pRg st="1" end="1"/>
                                            </p:txEl>
                                          </p:spTgt>
                                        </p:tgtEl>
                                        <p:attrNameLst>
                                          <p:attrName>style.visibility</p:attrName>
                                        </p:attrNameLst>
                                      </p:cBhvr>
                                      <p:to>
                                        <p:strVal val="visible"/>
                                      </p:to>
                                    </p:set>
                                    <p:anim calcmode="lin" valueType="num">
                                      <p:cBhvr additive="repl">
                                        <p:cTn id="428" dur="500" fill="hold"/>
                                        <p:tgtEl>
                                          <p:spTgt spid="125">
                                            <p:txEl>
                                              <p:pRg st="1" end="1"/>
                                            </p:txEl>
                                          </p:spTgt>
                                        </p:tgtEl>
                                        <p:attrNameLst>
                                          <p:attrName>ppt_x</p:attrName>
                                        </p:attrNameLst>
                                      </p:cBhvr>
                                      <p:tavLst>
                                        <p:tav tm="0">
                                          <p:val>
                                            <p:strVal val="#ppt_x"/>
                                          </p:val>
                                        </p:tav>
                                        <p:tav tm="100000">
                                          <p:val>
                                            <p:strVal val="#ppt_x"/>
                                          </p:val>
                                        </p:tav>
                                      </p:tavLst>
                                    </p:anim>
                                    <p:anim calcmode="lin" valueType="num">
                                      <p:cBhvr additive="repl">
                                        <p:cTn id="429" dur="500" fill="hold"/>
                                        <p:tgtEl>
                                          <p:spTgt spid="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0" fill="hold">
                      <p:stCondLst>
                        <p:cond delay="indefinite"/>
                      </p:stCondLst>
                      <p:childTnLst>
                        <p:par>
                          <p:cTn id="431" fill="hold">
                            <p:stCondLst>
                              <p:cond delay="0"/>
                            </p:stCondLst>
                            <p:childTnLst>
                              <p:par>
                                <p:cTn id="432" nodeType="clickEffect" fill="hold" presetClass="entr" presetID="2" presetSubtype="4">
                                  <p:stCondLst>
                                    <p:cond delay="0"/>
                                  </p:stCondLst>
                                  <p:childTnLst>
                                    <p:set>
                                      <p:cBhvr>
                                        <p:cTn id="433" dur="1" fill="hold">
                                          <p:stCondLst>
                                            <p:cond delay="0"/>
                                          </p:stCondLst>
                                        </p:cTn>
                                        <p:tgtEl>
                                          <p:spTgt spid="125">
                                            <p:txEl>
                                              <p:pRg st="2" end="2"/>
                                            </p:txEl>
                                          </p:spTgt>
                                        </p:tgtEl>
                                        <p:attrNameLst>
                                          <p:attrName>style.visibility</p:attrName>
                                        </p:attrNameLst>
                                      </p:cBhvr>
                                      <p:to>
                                        <p:strVal val="visible"/>
                                      </p:to>
                                    </p:set>
                                    <p:anim calcmode="lin" valueType="num">
                                      <p:cBhvr additive="repl">
                                        <p:cTn id="434" dur="500" fill="hold"/>
                                        <p:tgtEl>
                                          <p:spTgt spid="125">
                                            <p:txEl>
                                              <p:pRg st="2" end="2"/>
                                            </p:txEl>
                                          </p:spTgt>
                                        </p:tgtEl>
                                        <p:attrNameLst>
                                          <p:attrName>ppt_x</p:attrName>
                                        </p:attrNameLst>
                                      </p:cBhvr>
                                      <p:tavLst>
                                        <p:tav tm="0">
                                          <p:val>
                                            <p:strVal val="#ppt_x"/>
                                          </p:val>
                                        </p:tav>
                                        <p:tav tm="100000">
                                          <p:val>
                                            <p:strVal val="#ppt_x"/>
                                          </p:val>
                                        </p:tav>
                                      </p:tavLst>
                                    </p:anim>
                                    <p:anim calcmode="lin" valueType="num">
                                      <p:cBhvr additive="repl">
                                        <p:cTn id="435" dur="500" fill="hold"/>
                                        <p:tgtEl>
                                          <p:spTgt spid="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6" fill="hold">
                      <p:stCondLst>
                        <p:cond delay="indefinite"/>
                      </p:stCondLst>
                      <p:childTnLst>
                        <p:par>
                          <p:cTn id="437" fill="hold">
                            <p:stCondLst>
                              <p:cond delay="0"/>
                            </p:stCondLst>
                            <p:childTnLst>
                              <p:par>
                                <p:cTn id="438" nodeType="clickEffect" fill="hold" presetClass="entr" presetID="2" presetSubtype="4">
                                  <p:stCondLst>
                                    <p:cond delay="0"/>
                                  </p:stCondLst>
                                  <p:childTnLst>
                                    <p:set>
                                      <p:cBhvr>
                                        <p:cTn id="439" dur="1" fill="hold">
                                          <p:stCondLst>
                                            <p:cond delay="0"/>
                                          </p:stCondLst>
                                        </p:cTn>
                                        <p:tgtEl>
                                          <p:spTgt spid="125">
                                            <p:txEl>
                                              <p:pRg st="3" end="3"/>
                                            </p:txEl>
                                          </p:spTgt>
                                        </p:tgtEl>
                                        <p:attrNameLst>
                                          <p:attrName>style.visibility</p:attrName>
                                        </p:attrNameLst>
                                      </p:cBhvr>
                                      <p:to>
                                        <p:strVal val="visible"/>
                                      </p:to>
                                    </p:set>
                                    <p:anim calcmode="lin" valueType="num">
                                      <p:cBhvr additive="repl">
                                        <p:cTn id="440" dur="500" fill="hold"/>
                                        <p:tgtEl>
                                          <p:spTgt spid="125">
                                            <p:txEl>
                                              <p:pRg st="3" end="3"/>
                                            </p:txEl>
                                          </p:spTgt>
                                        </p:tgtEl>
                                        <p:attrNameLst>
                                          <p:attrName>ppt_x</p:attrName>
                                        </p:attrNameLst>
                                      </p:cBhvr>
                                      <p:tavLst>
                                        <p:tav tm="0">
                                          <p:val>
                                            <p:strVal val="#ppt_x"/>
                                          </p:val>
                                        </p:tav>
                                        <p:tav tm="100000">
                                          <p:val>
                                            <p:strVal val="#ppt_x"/>
                                          </p:val>
                                        </p:tav>
                                      </p:tavLst>
                                    </p:anim>
                                    <p:anim calcmode="lin" valueType="num">
                                      <p:cBhvr additive="repl">
                                        <p:cTn id="441" dur="500" fill="hold"/>
                                        <p:tgtEl>
                                          <p:spTgt spid="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2" fill="hold">
                      <p:stCondLst>
                        <p:cond delay="indefinite"/>
                      </p:stCondLst>
                      <p:childTnLst>
                        <p:par>
                          <p:cTn id="443" fill="hold">
                            <p:stCondLst>
                              <p:cond delay="0"/>
                            </p:stCondLst>
                            <p:childTnLst>
                              <p:par>
                                <p:cTn id="444" nodeType="clickEffect" fill="hold" presetClass="entr" presetID="2" presetSubtype="4">
                                  <p:stCondLst>
                                    <p:cond delay="0"/>
                                  </p:stCondLst>
                                  <p:childTnLst>
                                    <p:set>
                                      <p:cBhvr>
                                        <p:cTn id="445" dur="1" fill="hold">
                                          <p:stCondLst>
                                            <p:cond delay="0"/>
                                          </p:stCondLst>
                                        </p:cTn>
                                        <p:tgtEl>
                                          <p:spTgt spid="125">
                                            <p:txEl>
                                              <p:pRg st="4" end="4"/>
                                            </p:txEl>
                                          </p:spTgt>
                                        </p:tgtEl>
                                        <p:attrNameLst>
                                          <p:attrName>style.visibility</p:attrName>
                                        </p:attrNameLst>
                                      </p:cBhvr>
                                      <p:to>
                                        <p:strVal val="visible"/>
                                      </p:to>
                                    </p:set>
                                    <p:anim calcmode="lin" valueType="num">
                                      <p:cBhvr additive="repl">
                                        <p:cTn id="446" dur="500" fill="hold"/>
                                        <p:tgtEl>
                                          <p:spTgt spid="125">
                                            <p:txEl>
                                              <p:pRg st="4" end="4"/>
                                            </p:txEl>
                                          </p:spTgt>
                                        </p:tgtEl>
                                        <p:attrNameLst>
                                          <p:attrName>ppt_x</p:attrName>
                                        </p:attrNameLst>
                                      </p:cBhvr>
                                      <p:tavLst>
                                        <p:tav tm="0">
                                          <p:val>
                                            <p:strVal val="#ppt_x"/>
                                          </p:val>
                                        </p:tav>
                                        <p:tav tm="100000">
                                          <p:val>
                                            <p:strVal val="#ppt_x"/>
                                          </p:val>
                                        </p:tav>
                                      </p:tavLst>
                                    </p:anim>
                                    <p:anim calcmode="lin" valueType="num">
                                      <p:cBhvr additive="repl">
                                        <p:cTn id="447" dur="500" fill="hold"/>
                                        <p:tgtEl>
                                          <p:spTgt spid="1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Rectangle 2"/>
          <p:cNvSpPr/>
          <p:nvPr/>
        </p:nvSpPr>
        <p:spPr>
          <a:xfrm>
            <a:off x="1115640" y="702000"/>
            <a:ext cx="7848360" cy="5453280"/>
          </a:xfrm>
          <a:prstGeom prst="rect">
            <a:avLst/>
          </a:prstGeom>
          <a:noFill/>
          <a:ln w="9525">
            <a:noFill/>
          </a:ln>
        </p:spPr>
        <p:style>
          <a:lnRef idx="0"/>
          <a:fillRef idx="0"/>
          <a:effectRef idx="0"/>
          <a:fontRef idx="minor"/>
        </p:style>
        <p:txBody>
          <a:bodyPr numCol="1" spcCol="0" anchor="ctr">
            <a:spAutoFit/>
          </a:bodyPr>
          <a:p>
            <a:pPr algn="just">
              <a:lnSpc>
                <a:spcPct val="100000"/>
              </a:lnSpc>
            </a:pPr>
            <a:r>
              <a:rPr b="0" i="1" lang="it-IT" sz="4400" spc="-1" strike="noStrike">
                <a:solidFill>
                  <a:srgbClr val="000000"/>
                </a:solidFill>
                <a:latin typeface="Gill Sans MT"/>
              </a:rPr>
              <a:t>Il mio naviglio andava per acque tranquille.</a:t>
            </a:r>
            <a:endParaRPr b="0" lang="it-IT" sz="4400" spc="-1" strike="noStrike">
              <a:solidFill>
                <a:srgbClr val="000000"/>
              </a:solidFill>
              <a:latin typeface="Arial"/>
            </a:endParaRPr>
          </a:p>
          <a:p>
            <a:pPr algn="just">
              <a:lnSpc>
                <a:spcPct val="100000"/>
              </a:lnSpc>
            </a:pPr>
            <a:r>
              <a:rPr b="0" i="1" lang="it-IT" sz="4400" spc="-1" strike="noStrike">
                <a:solidFill>
                  <a:srgbClr val="000000"/>
                </a:solidFill>
                <a:latin typeface="Gill Sans MT"/>
              </a:rPr>
              <a:t>Scivolava su giornate felici e senza storia.</a:t>
            </a:r>
            <a:endParaRPr b="0" lang="it-IT" sz="4400" spc="-1" strike="noStrike">
              <a:solidFill>
                <a:srgbClr val="000000"/>
              </a:solidFill>
              <a:latin typeface="Arial"/>
            </a:endParaRPr>
          </a:p>
          <a:p>
            <a:pPr algn="just">
              <a:lnSpc>
                <a:spcPct val="100000"/>
              </a:lnSpc>
            </a:pPr>
            <a:r>
              <a:rPr b="0" i="1" lang="it-IT" sz="4400" spc="-1" strike="noStrike">
                <a:solidFill>
                  <a:srgbClr val="000000"/>
                </a:solidFill>
                <a:latin typeface="Gill Sans MT"/>
              </a:rPr>
              <a:t>All'improvviso, una burrasca imprevista</a:t>
            </a:r>
            <a:endParaRPr b="0" lang="it-IT" sz="4400" spc="-1" strike="noStrike">
              <a:solidFill>
                <a:srgbClr val="000000"/>
              </a:solidFill>
              <a:latin typeface="Arial"/>
            </a:endParaRPr>
          </a:p>
          <a:p>
            <a:pPr algn="just">
              <a:lnSpc>
                <a:spcPct val="100000"/>
              </a:lnSpc>
            </a:pPr>
            <a:r>
              <a:rPr b="0" i="1" lang="it-IT" sz="4400" spc="-1" strike="noStrike">
                <a:solidFill>
                  <a:srgbClr val="000000"/>
                </a:solidFill>
                <a:latin typeface="Gill Sans MT"/>
              </a:rPr>
              <a:t>lo sorprese, deviò la sua rotta,</a:t>
            </a:r>
            <a:endParaRPr b="0" lang="it-IT" sz="4400" spc="-1" strike="noStrike">
              <a:solidFill>
                <a:srgbClr val="000000"/>
              </a:solidFill>
              <a:latin typeface="Arial"/>
            </a:endParaRPr>
          </a:p>
          <a:p>
            <a:pPr algn="just">
              <a:lnSpc>
                <a:spcPct val="100000"/>
              </a:lnSpc>
            </a:pPr>
            <a:r>
              <a:rPr b="0" i="1" lang="it-IT" sz="4400" spc="-1" strike="noStrike">
                <a:solidFill>
                  <a:srgbClr val="000000"/>
                </a:solidFill>
                <a:latin typeface="Gill Sans MT"/>
              </a:rPr>
              <a:t>minacciando di mandarlo a picco.</a:t>
            </a:r>
            <a:endParaRPr b="0" lang="it-IT" sz="4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8" dur="indefinite" restart="never" nodeType="tmRoot">
          <p:childTnLst>
            <p:seq>
              <p:cTn id="39" dur="indefinite" nodeType="mainSeq">
                <p:childTnLst>
                  <p:par>
                    <p:cTn id="40" fill="hold">
                      <p:stCondLst>
                        <p:cond delay="indefinite"/>
                      </p:stCondLst>
                      <p:childTnLst>
                        <p:par>
                          <p:cTn id="41" fill="hold">
                            <p:stCondLst>
                              <p:cond delay="0"/>
                            </p:stCondLst>
                            <p:childTnLst>
                              <p:par>
                                <p:cTn id="42" nodeType="clickEffect" fill="hold" presetClass="entr" presetID="2" presetSubtype="4">
                                  <p:stCondLst>
                                    <p:cond delay="0"/>
                                  </p:stCondLst>
                                  <p:childTnLst>
                                    <p:set>
                                      <p:cBhvr>
                                        <p:cTn id="43" dur="1" fill="hold">
                                          <p:stCondLst>
                                            <p:cond delay="0"/>
                                          </p:stCondLst>
                                        </p:cTn>
                                        <p:tgtEl>
                                          <p:spTgt spid="96">
                                            <p:txEl>
                                              <p:pRg st="0" end="0"/>
                                            </p:txEl>
                                          </p:spTgt>
                                        </p:tgtEl>
                                        <p:attrNameLst>
                                          <p:attrName>style.visibility</p:attrName>
                                        </p:attrNameLst>
                                      </p:cBhvr>
                                      <p:to>
                                        <p:strVal val="visible"/>
                                      </p:to>
                                    </p:set>
                                    <p:anim calcmode="lin" valueType="num">
                                      <p:cBhvr additive="repl">
                                        <p:cTn id="44" dur="500" fill="hold"/>
                                        <p:tgtEl>
                                          <p:spTgt spid="96">
                                            <p:txEl>
                                              <p:pRg st="0" end="0"/>
                                            </p:txEl>
                                          </p:spTgt>
                                        </p:tgtEl>
                                        <p:attrNameLst>
                                          <p:attrName>ppt_x</p:attrName>
                                        </p:attrNameLst>
                                      </p:cBhvr>
                                      <p:tavLst>
                                        <p:tav tm="0">
                                          <p:val>
                                            <p:strVal val="#ppt_x"/>
                                          </p:val>
                                        </p:tav>
                                        <p:tav tm="100000">
                                          <p:val>
                                            <p:strVal val="#ppt_x"/>
                                          </p:val>
                                        </p:tav>
                                      </p:tavLst>
                                    </p:anim>
                                    <p:anim calcmode="lin" valueType="num">
                                      <p:cBhvr additive="repl">
                                        <p:cTn id="45" dur="500" fill="hold"/>
                                        <p:tgtEl>
                                          <p:spTgt spid="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 presetSubtype="4">
                                  <p:stCondLst>
                                    <p:cond delay="0"/>
                                  </p:stCondLst>
                                  <p:childTnLst>
                                    <p:set>
                                      <p:cBhvr>
                                        <p:cTn id="49" dur="1" fill="hold">
                                          <p:stCondLst>
                                            <p:cond delay="0"/>
                                          </p:stCondLst>
                                        </p:cTn>
                                        <p:tgtEl>
                                          <p:spTgt spid="96">
                                            <p:txEl>
                                              <p:pRg st="1" end="1"/>
                                            </p:txEl>
                                          </p:spTgt>
                                        </p:tgtEl>
                                        <p:attrNameLst>
                                          <p:attrName>style.visibility</p:attrName>
                                        </p:attrNameLst>
                                      </p:cBhvr>
                                      <p:to>
                                        <p:strVal val="visible"/>
                                      </p:to>
                                    </p:set>
                                    <p:anim calcmode="lin" valueType="num">
                                      <p:cBhvr additive="repl">
                                        <p:cTn id="50" dur="500" fill="hold"/>
                                        <p:tgtEl>
                                          <p:spTgt spid="96">
                                            <p:txEl>
                                              <p:pRg st="1" end="1"/>
                                            </p:txEl>
                                          </p:spTgt>
                                        </p:tgtEl>
                                        <p:attrNameLst>
                                          <p:attrName>ppt_x</p:attrName>
                                        </p:attrNameLst>
                                      </p:cBhvr>
                                      <p:tavLst>
                                        <p:tav tm="0">
                                          <p:val>
                                            <p:strVal val="#ppt_x"/>
                                          </p:val>
                                        </p:tav>
                                        <p:tav tm="100000">
                                          <p:val>
                                            <p:strVal val="#ppt_x"/>
                                          </p:val>
                                        </p:tav>
                                      </p:tavLst>
                                    </p:anim>
                                    <p:anim calcmode="lin" valueType="num">
                                      <p:cBhvr additive="repl">
                                        <p:cTn id="51" dur="500" fill="hold"/>
                                        <p:tgtEl>
                                          <p:spTgt spid="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2" presetSubtype="4">
                                  <p:stCondLst>
                                    <p:cond delay="0"/>
                                  </p:stCondLst>
                                  <p:childTnLst>
                                    <p:set>
                                      <p:cBhvr>
                                        <p:cTn id="55" dur="1" fill="hold">
                                          <p:stCondLst>
                                            <p:cond delay="0"/>
                                          </p:stCondLst>
                                        </p:cTn>
                                        <p:tgtEl>
                                          <p:spTgt spid="96">
                                            <p:txEl>
                                              <p:pRg st="2" end="2"/>
                                            </p:txEl>
                                          </p:spTgt>
                                        </p:tgtEl>
                                        <p:attrNameLst>
                                          <p:attrName>style.visibility</p:attrName>
                                        </p:attrNameLst>
                                      </p:cBhvr>
                                      <p:to>
                                        <p:strVal val="visible"/>
                                      </p:to>
                                    </p:set>
                                    <p:anim calcmode="lin" valueType="num">
                                      <p:cBhvr additive="repl">
                                        <p:cTn id="56" dur="500" fill="hold"/>
                                        <p:tgtEl>
                                          <p:spTgt spid="96">
                                            <p:txEl>
                                              <p:pRg st="2" end="2"/>
                                            </p:txEl>
                                          </p:spTgt>
                                        </p:tgtEl>
                                        <p:attrNameLst>
                                          <p:attrName>ppt_x</p:attrName>
                                        </p:attrNameLst>
                                      </p:cBhvr>
                                      <p:tavLst>
                                        <p:tav tm="0">
                                          <p:val>
                                            <p:strVal val="#ppt_x"/>
                                          </p:val>
                                        </p:tav>
                                        <p:tav tm="100000">
                                          <p:val>
                                            <p:strVal val="#ppt_x"/>
                                          </p:val>
                                        </p:tav>
                                      </p:tavLst>
                                    </p:anim>
                                    <p:anim calcmode="lin" valueType="num">
                                      <p:cBhvr additive="repl">
                                        <p:cTn id="57" dur="500" fill="hold"/>
                                        <p:tgtEl>
                                          <p:spTgt spid="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nodeType="clickEffect" fill="hold" presetClass="entr" presetID="2" presetSubtype="4">
                                  <p:stCondLst>
                                    <p:cond delay="0"/>
                                  </p:stCondLst>
                                  <p:childTnLst>
                                    <p:set>
                                      <p:cBhvr>
                                        <p:cTn id="61" dur="1" fill="hold">
                                          <p:stCondLst>
                                            <p:cond delay="0"/>
                                          </p:stCondLst>
                                        </p:cTn>
                                        <p:tgtEl>
                                          <p:spTgt spid="96">
                                            <p:txEl>
                                              <p:pRg st="3" end="3"/>
                                            </p:txEl>
                                          </p:spTgt>
                                        </p:tgtEl>
                                        <p:attrNameLst>
                                          <p:attrName>style.visibility</p:attrName>
                                        </p:attrNameLst>
                                      </p:cBhvr>
                                      <p:to>
                                        <p:strVal val="visible"/>
                                      </p:to>
                                    </p:set>
                                    <p:anim calcmode="lin" valueType="num">
                                      <p:cBhvr additive="repl">
                                        <p:cTn id="62" dur="500" fill="hold"/>
                                        <p:tgtEl>
                                          <p:spTgt spid="96">
                                            <p:txEl>
                                              <p:pRg st="3" end="3"/>
                                            </p:txEl>
                                          </p:spTgt>
                                        </p:tgtEl>
                                        <p:attrNameLst>
                                          <p:attrName>ppt_x</p:attrName>
                                        </p:attrNameLst>
                                      </p:cBhvr>
                                      <p:tavLst>
                                        <p:tav tm="0">
                                          <p:val>
                                            <p:strVal val="#ppt_x"/>
                                          </p:val>
                                        </p:tav>
                                        <p:tav tm="100000">
                                          <p:val>
                                            <p:strVal val="#ppt_x"/>
                                          </p:val>
                                        </p:tav>
                                      </p:tavLst>
                                    </p:anim>
                                    <p:anim calcmode="lin" valueType="num">
                                      <p:cBhvr additive="repl">
                                        <p:cTn id="63" dur="500" fill="hold"/>
                                        <p:tgtEl>
                                          <p:spTgt spid="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2" presetSubtype="4">
                                  <p:stCondLst>
                                    <p:cond delay="0"/>
                                  </p:stCondLst>
                                  <p:childTnLst>
                                    <p:set>
                                      <p:cBhvr>
                                        <p:cTn id="67" dur="1" fill="hold">
                                          <p:stCondLst>
                                            <p:cond delay="0"/>
                                          </p:stCondLst>
                                        </p:cTn>
                                        <p:tgtEl>
                                          <p:spTgt spid="96">
                                            <p:txEl>
                                              <p:pRg st="4" end="4"/>
                                            </p:txEl>
                                          </p:spTgt>
                                        </p:tgtEl>
                                        <p:attrNameLst>
                                          <p:attrName>style.visibility</p:attrName>
                                        </p:attrNameLst>
                                      </p:cBhvr>
                                      <p:to>
                                        <p:strVal val="visible"/>
                                      </p:to>
                                    </p:set>
                                    <p:anim calcmode="lin" valueType="num">
                                      <p:cBhvr additive="repl">
                                        <p:cTn id="68" dur="500" fill="hold"/>
                                        <p:tgtEl>
                                          <p:spTgt spid="96">
                                            <p:txEl>
                                              <p:pRg st="4" end="4"/>
                                            </p:txEl>
                                          </p:spTgt>
                                        </p:tgtEl>
                                        <p:attrNameLst>
                                          <p:attrName>ppt_x</p:attrName>
                                        </p:attrNameLst>
                                      </p:cBhvr>
                                      <p:tavLst>
                                        <p:tav tm="0">
                                          <p:val>
                                            <p:strVal val="#ppt_x"/>
                                          </p:val>
                                        </p:tav>
                                        <p:tav tm="100000">
                                          <p:val>
                                            <p:strVal val="#ppt_x"/>
                                          </p:val>
                                        </p:tav>
                                      </p:tavLst>
                                    </p:anim>
                                    <p:anim calcmode="lin" valueType="num">
                                      <p:cBhvr additive="repl">
                                        <p:cTn id="69" dur="500" fill="hold"/>
                                        <p:tgtEl>
                                          <p:spTgt spid="9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0" y="0"/>
            <a:ext cx="9143640" cy="6857640"/>
          </a:xfrm>
          <a:prstGeom prst="rect">
            <a:avLst/>
          </a:prstGeom>
          <a:noFill/>
          <a:ln w="0">
            <a:noFill/>
          </a:ln>
        </p:spPr>
        <p:txBody>
          <a:bodyPr lIns="90000" rIns="90000" tIns="45000" bIns="45000" anchor="t">
            <a:normAutofit fontScale="79000"/>
          </a:bodyPr>
          <a:p>
            <a:pPr marL="365760" indent="0" algn="just">
              <a:lnSpc>
                <a:spcPct val="100000"/>
              </a:lnSpc>
              <a:spcBef>
                <a:spcPts val="601"/>
              </a:spcBef>
              <a:buNone/>
              <a:tabLst>
                <a:tab algn="l" pos="0"/>
              </a:tabLst>
            </a:pPr>
            <a:r>
              <a:rPr b="0" lang="it-IT" sz="3200" spc="-1" strike="noStrike">
                <a:solidFill>
                  <a:srgbClr val="000000"/>
                </a:solidFill>
                <a:latin typeface="Gill Sans MT"/>
              </a:rPr>
              <a:t>Chi vuole accompagnare tale persona è chiamato: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 farla oggetto di un’accoglienza aperta e sensibile, che si esprima nella </a:t>
            </a:r>
            <a:r>
              <a:rPr b="1" lang="it-IT" sz="3200" spc="-1" strike="noStrike">
                <a:solidFill>
                  <a:srgbClr val="ff0000"/>
                </a:solidFill>
                <a:latin typeface="Gill Sans MT"/>
              </a:rPr>
              <a:t>comprensione dei sentimenti </a:t>
            </a:r>
            <a:r>
              <a:rPr b="0" lang="it-IT" sz="3200" spc="-1" strike="noStrike">
                <a:solidFill>
                  <a:srgbClr val="000000"/>
                </a:solidFill>
                <a:latin typeface="Gill Sans MT"/>
              </a:rPr>
              <a:t>e nella </a:t>
            </a:r>
            <a:r>
              <a:rPr b="1" lang="it-IT" sz="3200" spc="-1" strike="noStrike">
                <a:solidFill>
                  <a:srgbClr val="ff0000"/>
                </a:solidFill>
                <a:latin typeface="Gill Sans MT"/>
              </a:rPr>
              <a:t>partecipazione</a:t>
            </a:r>
            <a:r>
              <a:rPr b="0" lang="it-IT" sz="3200" spc="-1" strike="noStrike">
                <a:solidFill>
                  <a:srgbClr val="000000"/>
                </a:solidFill>
                <a:latin typeface="Gill Sans MT"/>
              </a:rPr>
              <a:t> alla sua sofferenza;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ad accompagnarla nel comprendere la </a:t>
            </a:r>
            <a:r>
              <a:rPr b="1" lang="it-IT" sz="3200" spc="-1" strike="noStrike">
                <a:solidFill>
                  <a:srgbClr val="ff0000"/>
                </a:solidFill>
                <a:latin typeface="Gill Sans MT"/>
              </a:rPr>
              <a:t>natura</a:t>
            </a:r>
            <a:r>
              <a:rPr b="0" lang="it-IT" sz="3200" spc="-1" strike="noStrike">
                <a:solidFill>
                  <a:srgbClr val="000000"/>
                </a:solidFill>
                <a:latin typeface="Gill Sans MT"/>
              </a:rPr>
              <a:t> delle difficoltà incontrate e nella ricerca del </a:t>
            </a:r>
            <a:r>
              <a:rPr b="1" lang="it-IT" sz="3200" spc="-1" strike="noStrike">
                <a:solidFill>
                  <a:srgbClr val="ff0000"/>
                </a:solidFill>
                <a:latin typeface="Gill Sans MT"/>
              </a:rPr>
              <a:t>senso</a:t>
            </a:r>
            <a:r>
              <a:rPr b="0" lang="it-IT" sz="3200" spc="-1" strike="noStrike">
                <a:solidFill>
                  <a:srgbClr val="000000"/>
                </a:solidFill>
                <a:latin typeface="Gill Sans MT"/>
              </a:rPr>
              <a:t> del problema da essa vissuto;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ad aiutarla a prendere in esame </a:t>
            </a:r>
            <a:r>
              <a:rPr b="1" lang="it-IT" sz="3200" spc="-1" strike="noStrike">
                <a:solidFill>
                  <a:srgbClr val="ff0000"/>
                </a:solidFill>
                <a:latin typeface="Gill Sans MT"/>
              </a:rPr>
              <a:t>possibili</a:t>
            </a:r>
            <a:r>
              <a:rPr b="0" lang="it-IT" sz="3200" spc="-1" strike="noStrike">
                <a:solidFill>
                  <a:srgbClr val="000000"/>
                </a:solidFill>
                <a:latin typeface="Gill Sans MT"/>
              </a:rPr>
              <a:t> </a:t>
            </a:r>
            <a:r>
              <a:rPr b="1" lang="it-IT" sz="3200" spc="-1" strike="noStrike">
                <a:solidFill>
                  <a:srgbClr val="ff0000"/>
                </a:solidFill>
                <a:latin typeface="Gill Sans MT"/>
              </a:rPr>
              <a:t>soluzioni</a:t>
            </a:r>
            <a:r>
              <a:rPr b="0" lang="it-IT" sz="3200" spc="-1" strike="noStrike">
                <a:solidFill>
                  <a:srgbClr val="000000"/>
                </a:solidFill>
                <a:latin typeface="Gill Sans MT"/>
              </a:rPr>
              <a:t> che le consentano di superare creativamente la situazione problematica.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a:p>
            <a:pPr marL="85680" indent="0" algn="just">
              <a:lnSpc>
                <a:spcPct val="100000"/>
              </a:lnSpc>
              <a:spcBef>
                <a:spcPts val="601"/>
              </a:spcBef>
              <a:buNone/>
              <a:tabLst>
                <a:tab algn="l" pos="0"/>
              </a:tabLst>
            </a:pPr>
            <a:r>
              <a:rPr b="0" lang="it-IT" sz="3200" spc="-1" strike="noStrike">
                <a:solidFill>
                  <a:srgbClr val="000000"/>
                </a:solidFill>
                <a:latin typeface="Gill Sans MT"/>
              </a:rPr>
              <a:t>Per essere efficace, l’accoglienza della persona in lutto dev’essere caratterizzata da </a:t>
            </a:r>
            <a:r>
              <a:rPr b="1" lang="it-IT" sz="3200" spc="-1" strike="noStrike">
                <a:solidFill>
                  <a:srgbClr val="ff0000"/>
                </a:solidFill>
                <a:latin typeface="Gill Sans MT"/>
              </a:rPr>
              <a:t>attenzione e disponibilità</a:t>
            </a:r>
            <a:r>
              <a:rPr b="0" lang="it-IT" sz="3200" spc="-1" strike="noStrike">
                <a:solidFill>
                  <a:srgbClr val="000000"/>
                </a:solidFill>
                <a:latin typeface="Gill Sans MT"/>
              </a:rPr>
              <a:t>. Tali atteggiamenti si manifestano attraverso: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una </a:t>
            </a:r>
            <a:r>
              <a:rPr b="1" lang="it-IT" sz="3200" spc="-1" strike="noStrike">
                <a:solidFill>
                  <a:srgbClr val="ff0000"/>
                </a:solidFill>
                <a:latin typeface="Gill Sans MT"/>
              </a:rPr>
              <a:t>presentazione reciproca</a:t>
            </a:r>
            <a:r>
              <a:rPr b="0" lang="it-IT" sz="3200" spc="-1" strike="noStrike">
                <a:solidFill>
                  <a:srgbClr val="000000"/>
                </a:solidFill>
                <a:latin typeface="Gill Sans MT"/>
              </a:rPr>
              <a:t>,</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una </a:t>
            </a:r>
            <a:r>
              <a:rPr b="1" lang="it-IT" sz="3200" spc="-1" strike="noStrike">
                <a:solidFill>
                  <a:srgbClr val="ff0000"/>
                </a:solidFill>
                <a:latin typeface="Gill Sans MT"/>
              </a:rPr>
              <a:t>posizione fisica che veicoli rispetto</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un </a:t>
            </a:r>
            <a:r>
              <a:rPr b="1" lang="it-IT" sz="3200" spc="-1" strike="noStrike">
                <a:solidFill>
                  <a:srgbClr val="ff0000"/>
                </a:solidFill>
                <a:latin typeface="Gill Sans MT"/>
              </a:rPr>
              <a:t>ascolto attivo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448" dur="indefinite" restart="never" nodeType="tmRoot">
          <p:childTnLst>
            <p:seq>
              <p:cTn id="449" dur="indefinite" nodeType="mainSeq">
                <p:childTnLst>
                  <p:par>
                    <p:cTn id="450" fill="hold">
                      <p:stCondLst>
                        <p:cond delay="indefinite"/>
                      </p:stCondLst>
                      <p:childTnLst>
                        <p:par>
                          <p:cTn id="451" fill="hold">
                            <p:stCondLst>
                              <p:cond delay="0"/>
                            </p:stCondLst>
                            <p:childTnLst>
                              <p:par>
                                <p:cTn id="452" nodeType="clickEffect" fill="hold" presetClass="entr" presetID="9">
                                  <p:stCondLst>
                                    <p:cond delay="0"/>
                                  </p:stCondLst>
                                  <p:childTnLst>
                                    <p:set>
                                      <p:cBhvr>
                                        <p:cTn id="453" dur="1" fill="hold">
                                          <p:stCondLst>
                                            <p:cond delay="0"/>
                                          </p:stCondLst>
                                        </p:cTn>
                                        <p:tgtEl>
                                          <p:spTgt spid="126">
                                            <p:txEl>
                                              <p:pRg st="0" end="0"/>
                                            </p:txEl>
                                          </p:spTgt>
                                        </p:tgtEl>
                                        <p:attrNameLst>
                                          <p:attrName>style.visibility</p:attrName>
                                        </p:attrNameLst>
                                      </p:cBhvr>
                                      <p:to>
                                        <p:strVal val="visible"/>
                                      </p:to>
                                    </p:set>
                                    <p:animEffect filter="dissolve" transition="in">
                                      <p:cBhvr additive="repl">
                                        <p:cTn id="454" dur="500"/>
                                        <p:tgtEl>
                                          <p:spTgt spid="126">
                                            <p:txEl>
                                              <p:pRg st="0" end="0"/>
                                            </p:txEl>
                                          </p:spTgt>
                                        </p:tgtEl>
                                      </p:cBhvr>
                                    </p:animEffect>
                                  </p:childTnLst>
                                </p:cTn>
                              </p:par>
                            </p:childTnLst>
                          </p:cTn>
                        </p:par>
                      </p:childTnLst>
                    </p:cTn>
                  </p:par>
                  <p:par>
                    <p:cTn id="455" fill="hold">
                      <p:stCondLst>
                        <p:cond delay="indefinite"/>
                      </p:stCondLst>
                      <p:childTnLst>
                        <p:par>
                          <p:cTn id="456" fill="hold">
                            <p:stCondLst>
                              <p:cond delay="0"/>
                            </p:stCondLst>
                            <p:childTnLst>
                              <p:par>
                                <p:cTn id="457" nodeType="clickEffect" fill="hold" presetClass="entr" presetID="9">
                                  <p:stCondLst>
                                    <p:cond delay="0"/>
                                  </p:stCondLst>
                                  <p:childTnLst>
                                    <p:set>
                                      <p:cBhvr>
                                        <p:cTn id="458" dur="1" fill="hold">
                                          <p:stCondLst>
                                            <p:cond delay="0"/>
                                          </p:stCondLst>
                                        </p:cTn>
                                        <p:tgtEl>
                                          <p:spTgt spid="126">
                                            <p:txEl>
                                              <p:pRg st="1" end="1"/>
                                            </p:txEl>
                                          </p:spTgt>
                                        </p:tgtEl>
                                        <p:attrNameLst>
                                          <p:attrName>style.visibility</p:attrName>
                                        </p:attrNameLst>
                                      </p:cBhvr>
                                      <p:to>
                                        <p:strVal val="visible"/>
                                      </p:to>
                                    </p:set>
                                    <p:animEffect filter="dissolve" transition="in">
                                      <p:cBhvr additive="repl">
                                        <p:cTn id="459" dur="500"/>
                                        <p:tgtEl>
                                          <p:spTgt spid="126">
                                            <p:txEl>
                                              <p:pRg st="1" end="1"/>
                                            </p:txEl>
                                          </p:spTgt>
                                        </p:tgtEl>
                                      </p:cBhvr>
                                    </p:animEffect>
                                  </p:childTnLst>
                                </p:cTn>
                              </p:par>
                            </p:childTnLst>
                          </p:cTn>
                        </p:par>
                      </p:childTnLst>
                    </p:cTn>
                  </p:par>
                  <p:par>
                    <p:cTn id="460" fill="hold">
                      <p:stCondLst>
                        <p:cond delay="indefinite"/>
                      </p:stCondLst>
                      <p:childTnLst>
                        <p:par>
                          <p:cTn id="461" fill="hold">
                            <p:stCondLst>
                              <p:cond delay="0"/>
                            </p:stCondLst>
                            <p:childTnLst>
                              <p:par>
                                <p:cTn id="462" nodeType="clickEffect" fill="hold" presetClass="entr" presetID="9">
                                  <p:stCondLst>
                                    <p:cond delay="0"/>
                                  </p:stCondLst>
                                  <p:childTnLst>
                                    <p:set>
                                      <p:cBhvr>
                                        <p:cTn id="463" dur="1" fill="hold">
                                          <p:stCondLst>
                                            <p:cond delay="0"/>
                                          </p:stCondLst>
                                        </p:cTn>
                                        <p:tgtEl>
                                          <p:spTgt spid="126">
                                            <p:txEl>
                                              <p:pRg st="2" end="2"/>
                                            </p:txEl>
                                          </p:spTgt>
                                        </p:tgtEl>
                                        <p:attrNameLst>
                                          <p:attrName>style.visibility</p:attrName>
                                        </p:attrNameLst>
                                      </p:cBhvr>
                                      <p:to>
                                        <p:strVal val="visible"/>
                                      </p:to>
                                    </p:set>
                                    <p:animEffect filter="dissolve" transition="in">
                                      <p:cBhvr additive="repl">
                                        <p:cTn id="464" dur="500"/>
                                        <p:tgtEl>
                                          <p:spTgt spid="126">
                                            <p:txEl>
                                              <p:pRg st="2" end="2"/>
                                            </p:txEl>
                                          </p:spTgt>
                                        </p:tgtEl>
                                      </p:cBhvr>
                                    </p:animEffect>
                                  </p:childTnLst>
                                </p:cTn>
                              </p:par>
                            </p:childTnLst>
                          </p:cTn>
                        </p:par>
                      </p:childTnLst>
                    </p:cTn>
                  </p:par>
                  <p:par>
                    <p:cTn id="465" fill="hold">
                      <p:stCondLst>
                        <p:cond delay="indefinite"/>
                      </p:stCondLst>
                      <p:childTnLst>
                        <p:par>
                          <p:cTn id="466" fill="hold">
                            <p:stCondLst>
                              <p:cond delay="0"/>
                            </p:stCondLst>
                            <p:childTnLst>
                              <p:par>
                                <p:cTn id="467" nodeType="clickEffect" fill="hold" presetClass="entr" presetID="9">
                                  <p:stCondLst>
                                    <p:cond delay="0"/>
                                  </p:stCondLst>
                                  <p:childTnLst>
                                    <p:set>
                                      <p:cBhvr>
                                        <p:cTn id="468" dur="1" fill="hold">
                                          <p:stCondLst>
                                            <p:cond delay="0"/>
                                          </p:stCondLst>
                                        </p:cTn>
                                        <p:tgtEl>
                                          <p:spTgt spid="126">
                                            <p:txEl>
                                              <p:pRg st="3" end="3"/>
                                            </p:txEl>
                                          </p:spTgt>
                                        </p:tgtEl>
                                        <p:attrNameLst>
                                          <p:attrName>style.visibility</p:attrName>
                                        </p:attrNameLst>
                                      </p:cBhvr>
                                      <p:to>
                                        <p:strVal val="visible"/>
                                      </p:to>
                                    </p:set>
                                    <p:animEffect filter="dissolve" transition="in">
                                      <p:cBhvr additive="repl">
                                        <p:cTn id="469" dur="500"/>
                                        <p:tgtEl>
                                          <p:spTgt spid="126">
                                            <p:txEl>
                                              <p:pRg st="3" end="3"/>
                                            </p:txEl>
                                          </p:spTgt>
                                        </p:tgtEl>
                                      </p:cBhvr>
                                    </p:animEffect>
                                  </p:childTnLst>
                                </p:cTn>
                              </p:par>
                            </p:childTnLst>
                          </p:cTn>
                        </p:par>
                      </p:childTnLst>
                    </p:cTn>
                  </p:par>
                  <p:par>
                    <p:cTn id="470" fill="hold">
                      <p:stCondLst>
                        <p:cond delay="indefinite"/>
                      </p:stCondLst>
                      <p:childTnLst>
                        <p:par>
                          <p:cTn id="471" fill="hold">
                            <p:stCondLst>
                              <p:cond delay="0"/>
                            </p:stCondLst>
                            <p:childTnLst>
                              <p:par>
                                <p:cTn id="472" nodeType="clickEffect" fill="hold" presetClass="entr" presetID="9">
                                  <p:stCondLst>
                                    <p:cond delay="0"/>
                                  </p:stCondLst>
                                  <p:childTnLst>
                                    <p:set>
                                      <p:cBhvr>
                                        <p:cTn id="473" dur="1" fill="hold">
                                          <p:stCondLst>
                                            <p:cond delay="0"/>
                                          </p:stCondLst>
                                        </p:cTn>
                                        <p:tgtEl>
                                          <p:spTgt spid="126">
                                            <p:txEl>
                                              <p:pRg st="4" end="4"/>
                                            </p:txEl>
                                          </p:spTgt>
                                        </p:tgtEl>
                                        <p:attrNameLst>
                                          <p:attrName>style.visibility</p:attrName>
                                        </p:attrNameLst>
                                      </p:cBhvr>
                                      <p:to>
                                        <p:strVal val="visible"/>
                                      </p:to>
                                    </p:set>
                                    <p:animEffect filter="dissolve" transition="in">
                                      <p:cBhvr additive="repl">
                                        <p:cTn id="474" dur="500"/>
                                        <p:tgtEl>
                                          <p:spTgt spid="126">
                                            <p:txEl>
                                              <p:pRg st="4" end="4"/>
                                            </p:txEl>
                                          </p:spTgt>
                                        </p:tgtEl>
                                      </p:cBhvr>
                                    </p:animEffect>
                                  </p:childTnLst>
                                </p:cTn>
                              </p:par>
                            </p:childTnLst>
                          </p:cTn>
                        </p:par>
                      </p:childTnLst>
                    </p:cTn>
                  </p:par>
                  <p:par>
                    <p:cTn id="475" fill="hold">
                      <p:stCondLst>
                        <p:cond delay="indefinite"/>
                      </p:stCondLst>
                      <p:childTnLst>
                        <p:par>
                          <p:cTn id="476" fill="hold">
                            <p:stCondLst>
                              <p:cond delay="0"/>
                            </p:stCondLst>
                            <p:childTnLst>
                              <p:par>
                                <p:cTn id="477" nodeType="clickEffect" fill="hold" presetClass="entr" presetID="9">
                                  <p:stCondLst>
                                    <p:cond delay="0"/>
                                  </p:stCondLst>
                                  <p:childTnLst>
                                    <p:set>
                                      <p:cBhvr>
                                        <p:cTn id="478" dur="1" fill="hold">
                                          <p:stCondLst>
                                            <p:cond delay="0"/>
                                          </p:stCondLst>
                                        </p:cTn>
                                        <p:tgtEl>
                                          <p:spTgt spid="126">
                                            <p:txEl>
                                              <p:pRg st="5" end="5"/>
                                            </p:txEl>
                                          </p:spTgt>
                                        </p:tgtEl>
                                        <p:attrNameLst>
                                          <p:attrName>style.visibility</p:attrName>
                                        </p:attrNameLst>
                                      </p:cBhvr>
                                      <p:to>
                                        <p:strVal val="visible"/>
                                      </p:to>
                                    </p:set>
                                    <p:animEffect filter="dissolve" transition="in">
                                      <p:cBhvr additive="repl">
                                        <p:cTn id="479" dur="500"/>
                                        <p:tgtEl>
                                          <p:spTgt spid="126">
                                            <p:txEl>
                                              <p:pRg st="5" end="5"/>
                                            </p:txEl>
                                          </p:spTgt>
                                        </p:tgtEl>
                                      </p:cBhvr>
                                    </p:animEffect>
                                  </p:childTnLst>
                                </p:cTn>
                              </p:par>
                            </p:childTnLst>
                          </p:cTn>
                        </p:par>
                      </p:childTnLst>
                    </p:cTn>
                  </p:par>
                  <p:par>
                    <p:cTn id="480" fill="hold">
                      <p:stCondLst>
                        <p:cond delay="indefinite"/>
                      </p:stCondLst>
                      <p:childTnLst>
                        <p:par>
                          <p:cTn id="481" fill="hold">
                            <p:stCondLst>
                              <p:cond delay="0"/>
                            </p:stCondLst>
                            <p:childTnLst>
                              <p:par>
                                <p:cTn id="482" nodeType="clickEffect" fill="hold" presetClass="entr" presetID="9">
                                  <p:stCondLst>
                                    <p:cond delay="0"/>
                                  </p:stCondLst>
                                  <p:childTnLst>
                                    <p:set>
                                      <p:cBhvr>
                                        <p:cTn id="483" dur="1" fill="hold">
                                          <p:stCondLst>
                                            <p:cond delay="0"/>
                                          </p:stCondLst>
                                        </p:cTn>
                                        <p:tgtEl>
                                          <p:spTgt spid="126">
                                            <p:txEl>
                                              <p:pRg st="6" end="6"/>
                                            </p:txEl>
                                          </p:spTgt>
                                        </p:tgtEl>
                                        <p:attrNameLst>
                                          <p:attrName>style.visibility</p:attrName>
                                        </p:attrNameLst>
                                      </p:cBhvr>
                                      <p:to>
                                        <p:strVal val="visible"/>
                                      </p:to>
                                    </p:set>
                                    <p:animEffect filter="dissolve" transition="in">
                                      <p:cBhvr additive="repl">
                                        <p:cTn id="484" dur="500"/>
                                        <p:tgtEl>
                                          <p:spTgt spid="126">
                                            <p:txEl>
                                              <p:pRg st="6" end="6"/>
                                            </p:txEl>
                                          </p:spTgt>
                                        </p:tgtEl>
                                      </p:cBhvr>
                                    </p:animEffect>
                                  </p:childTnLst>
                                </p:cTn>
                              </p:par>
                            </p:childTnLst>
                          </p:cTn>
                        </p:par>
                      </p:childTnLst>
                    </p:cTn>
                  </p:par>
                  <p:par>
                    <p:cTn id="485" fill="hold">
                      <p:stCondLst>
                        <p:cond delay="indefinite"/>
                      </p:stCondLst>
                      <p:childTnLst>
                        <p:par>
                          <p:cTn id="486" fill="hold">
                            <p:stCondLst>
                              <p:cond delay="0"/>
                            </p:stCondLst>
                            <p:childTnLst>
                              <p:par>
                                <p:cTn id="487" nodeType="clickEffect" fill="hold" presetClass="entr" presetID="9">
                                  <p:stCondLst>
                                    <p:cond delay="0"/>
                                  </p:stCondLst>
                                  <p:childTnLst>
                                    <p:set>
                                      <p:cBhvr>
                                        <p:cTn id="488" dur="1" fill="hold">
                                          <p:stCondLst>
                                            <p:cond delay="0"/>
                                          </p:stCondLst>
                                        </p:cTn>
                                        <p:tgtEl>
                                          <p:spTgt spid="126">
                                            <p:txEl>
                                              <p:pRg st="7" end="7"/>
                                            </p:txEl>
                                          </p:spTgt>
                                        </p:tgtEl>
                                        <p:attrNameLst>
                                          <p:attrName>style.visibility</p:attrName>
                                        </p:attrNameLst>
                                      </p:cBhvr>
                                      <p:to>
                                        <p:strVal val="visible"/>
                                      </p:to>
                                    </p:set>
                                    <p:animEffect filter="dissolve" transition="in">
                                      <p:cBhvr additive="repl">
                                        <p:cTn id="489" dur="500"/>
                                        <p:tgtEl>
                                          <p:spTgt spid="126">
                                            <p:txEl>
                                              <p:pRg st="7" end="7"/>
                                            </p:txEl>
                                          </p:spTgt>
                                        </p:tgtEl>
                                      </p:cBhvr>
                                    </p:animEffect>
                                  </p:childTnLst>
                                </p:cTn>
                              </p:par>
                            </p:childTnLst>
                          </p:cTn>
                        </p:par>
                      </p:childTnLst>
                    </p:cTn>
                  </p:par>
                  <p:par>
                    <p:cTn id="490" fill="hold">
                      <p:stCondLst>
                        <p:cond delay="indefinite"/>
                      </p:stCondLst>
                      <p:childTnLst>
                        <p:par>
                          <p:cTn id="491" fill="hold">
                            <p:stCondLst>
                              <p:cond delay="0"/>
                            </p:stCondLst>
                            <p:childTnLst>
                              <p:par>
                                <p:cTn id="492" nodeType="clickEffect" fill="hold" presetClass="entr" presetID="9">
                                  <p:stCondLst>
                                    <p:cond delay="0"/>
                                  </p:stCondLst>
                                  <p:childTnLst>
                                    <p:set>
                                      <p:cBhvr>
                                        <p:cTn id="493" dur="1" fill="hold">
                                          <p:stCondLst>
                                            <p:cond delay="0"/>
                                          </p:stCondLst>
                                        </p:cTn>
                                        <p:tgtEl>
                                          <p:spTgt spid="126">
                                            <p:txEl>
                                              <p:pRg st="8" end="8"/>
                                            </p:txEl>
                                          </p:spTgt>
                                        </p:tgtEl>
                                        <p:attrNameLst>
                                          <p:attrName>style.visibility</p:attrName>
                                        </p:attrNameLst>
                                      </p:cBhvr>
                                      <p:to>
                                        <p:strVal val="visible"/>
                                      </p:to>
                                    </p:set>
                                    <p:animEffect filter="dissolve" transition="in">
                                      <p:cBhvr additive="repl">
                                        <p:cTn id="494" dur="500"/>
                                        <p:tgtEl>
                                          <p:spTgt spid="126">
                                            <p:txEl>
                                              <p:pRg st="8" end="8"/>
                                            </p:txEl>
                                          </p:spTgt>
                                        </p:tgtEl>
                                      </p:cBhvr>
                                    </p:animEffect>
                                  </p:childTnLst>
                                </p:cTn>
                              </p:par>
                            </p:childTnLst>
                          </p:cTn>
                        </p:par>
                      </p:childTnLst>
                    </p:cTn>
                  </p:par>
                  <p:par>
                    <p:cTn id="495" fill="hold">
                      <p:stCondLst>
                        <p:cond delay="indefinite"/>
                      </p:stCondLst>
                      <p:childTnLst>
                        <p:par>
                          <p:cTn id="496" fill="hold">
                            <p:stCondLst>
                              <p:cond delay="0"/>
                            </p:stCondLst>
                            <p:childTnLst>
                              <p:par>
                                <p:cTn id="497" nodeType="clickEffect" fill="hold" presetClass="entr" presetID="9">
                                  <p:stCondLst>
                                    <p:cond delay="0"/>
                                  </p:stCondLst>
                                  <p:childTnLst>
                                    <p:set>
                                      <p:cBhvr>
                                        <p:cTn id="498" dur="1" fill="hold">
                                          <p:stCondLst>
                                            <p:cond delay="0"/>
                                          </p:stCondLst>
                                        </p:cTn>
                                        <p:tgtEl>
                                          <p:spTgt spid="126">
                                            <p:txEl>
                                              <p:pRg st="9" end="9"/>
                                            </p:txEl>
                                          </p:spTgt>
                                        </p:tgtEl>
                                        <p:attrNameLst>
                                          <p:attrName>style.visibility</p:attrName>
                                        </p:attrNameLst>
                                      </p:cBhvr>
                                      <p:to>
                                        <p:strVal val="visible"/>
                                      </p:to>
                                    </p:set>
                                    <p:animEffect filter="dissolve" transition="in">
                                      <p:cBhvr additive="repl">
                                        <p:cTn id="499" dur="500"/>
                                        <p:tgtEl>
                                          <p:spTgt spid="126">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0" y="0"/>
            <a:ext cx="9143640" cy="6857640"/>
          </a:xfrm>
          <a:prstGeom prst="rect">
            <a:avLst/>
          </a:prstGeom>
          <a:noFill/>
          <a:ln w="0">
            <a:noFill/>
          </a:ln>
        </p:spPr>
        <p:txBody>
          <a:bodyPr lIns="90000" rIns="90000" tIns="45000" bIns="45000" anchor="t">
            <a:noAutofit/>
          </a:bodyPr>
          <a:p>
            <a:pPr marL="365760" indent="0">
              <a:lnSpc>
                <a:spcPct val="100000"/>
              </a:lnSpc>
              <a:spcBef>
                <a:spcPts val="601"/>
              </a:spcBef>
              <a:buNone/>
              <a:tabLst>
                <a:tab algn="l" pos="0"/>
              </a:tabLst>
            </a:pPr>
            <a:r>
              <a:rPr b="1" i="1" lang="it-IT" sz="2800" spc="-1" strike="noStrike">
                <a:solidFill>
                  <a:srgbClr val="ff0000"/>
                </a:solidFill>
                <a:latin typeface="Gill Sans MT"/>
              </a:rPr>
              <a:t>L’ascolto attivo</a:t>
            </a:r>
            <a:endParaRPr b="0" lang="it-IT" sz="2800" spc="-1" strike="noStrike">
              <a:solidFill>
                <a:srgbClr val="000000"/>
              </a:solidFill>
              <a:latin typeface="Gill Sans MT"/>
            </a:endParaRPr>
          </a:p>
          <a:p>
            <a:pPr marL="85680" indent="0" algn="just">
              <a:lnSpc>
                <a:spcPct val="100000"/>
              </a:lnSpc>
              <a:spcBef>
                <a:spcPts val="601"/>
              </a:spcBef>
              <a:buNone/>
              <a:tabLst>
                <a:tab algn="l" pos="0"/>
              </a:tabLst>
            </a:pPr>
            <a:r>
              <a:rPr b="0" lang="it-IT" sz="2800" spc="-1" strike="noStrike">
                <a:solidFill>
                  <a:srgbClr val="000000"/>
                </a:solidFill>
                <a:latin typeface="Gill Sans MT"/>
              </a:rPr>
              <a:t>La persona in lutto ha un grande bisogno di parlare, anche se a volte ciò non sembra evidente. Ma perché possa comunicare occorre che qualcuno sia disposto ad ascoltarla. </a:t>
            </a:r>
            <a:endParaRPr b="0" lang="it-IT" sz="2800" spc="-1" strike="noStrike">
              <a:solidFill>
                <a:srgbClr val="000000"/>
              </a:solidFill>
              <a:latin typeface="Gill Sans MT"/>
            </a:endParaRPr>
          </a:p>
          <a:p>
            <a:pPr marL="85680" indent="0" algn="just">
              <a:lnSpc>
                <a:spcPct val="100000"/>
              </a:lnSpc>
              <a:spcBef>
                <a:spcPts val="601"/>
              </a:spcBef>
              <a:buNone/>
              <a:tabLst>
                <a:tab algn="l" pos="0"/>
              </a:tabLst>
            </a:pPr>
            <a:r>
              <a:rPr b="0" lang="it-IT" sz="2800" spc="-1" strike="noStrike">
                <a:solidFill>
                  <a:srgbClr val="000000"/>
                </a:solidFill>
                <a:latin typeface="Gill Sans MT"/>
              </a:rPr>
              <a:t>Il Colombero parla di “regalare ascolto” e sostiene che tale regalo “commisura bene la disponibilità al servizio e il beneficio dell'incontro”.</a:t>
            </a:r>
            <a:endParaRPr b="0" lang="it-IT" sz="2800" spc="-1" strike="noStrike">
              <a:solidFill>
                <a:srgbClr val="000000"/>
              </a:solidFill>
              <a:latin typeface="Gill Sans MT"/>
            </a:endParaRPr>
          </a:p>
          <a:p>
            <a:pPr marL="365760" indent="0">
              <a:lnSpc>
                <a:spcPct val="100000"/>
              </a:lnSpc>
              <a:spcBef>
                <a:spcPts val="601"/>
              </a:spcBef>
              <a:buNone/>
              <a:tabLst>
                <a:tab algn="l" pos="0"/>
              </a:tabLst>
            </a:pPr>
            <a:r>
              <a:rPr b="0" lang="it-IT" sz="2800" spc="-1" strike="noStrike">
                <a:solidFill>
                  <a:srgbClr val="000000"/>
                </a:solidFill>
                <a:latin typeface="Gill Sans MT"/>
              </a:rPr>
              <a:t>Cosa significa ascoltare?  </a:t>
            </a:r>
            <a:endParaRPr b="0" lang="it-IT" sz="2800" spc="-1" strike="noStrike">
              <a:solidFill>
                <a:srgbClr val="000000"/>
              </a:solidFill>
              <a:latin typeface="Gill Sans MT"/>
            </a:endParaRPr>
          </a:p>
          <a:p>
            <a:pPr marL="365760" indent="0">
              <a:lnSpc>
                <a:spcPct val="100000"/>
              </a:lnSpc>
              <a:spcBef>
                <a:spcPts val="601"/>
              </a:spcBef>
              <a:buNone/>
              <a:tabLst>
                <a:tab algn="l" pos="0"/>
              </a:tabLst>
            </a:pPr>
            <a:r>
              <a:rPr b="0" lang="it-IT" sz="2800" spc="-1" strike="noStrike">
                <a:solidFill>
                  <a:srgbClr val="000000"/>
                </a:solidFill>
                <a:latin typeface="Gill Sans MT"/>
              </a:rPr>
              <a:t>- l'ascolto non va confuso con il sentire, in cui basta una tenue attività di coscienza. Per l'ascolto è necessaria una attività interiore di decifrazione dei contenuti e dei significati delle parole: esige attività interiore;</a:t>
            </a:r>
            <a:endParaRPr b="0" lang="it-IT" sz="28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00" dur="indefinite" restart="never" nodeType="tmRoot">
          <p:childTnLst>
            <p:seq>
              <p:cTn id="501" dur="indefinite" nodeType="mainSeq">
                <p:childTnLst>
                  <p:par>
                    <p:cTn id="502" fill="hold">
                      <p:stCondLst>
                        <p:cond delay="indefinite"/>
                      </p:stCondLst>
                      <p:childTnLst>
                        <p:par>
                          <p:cTn id="503" fill="hold">
                            <p:stCondLst>
                              <p:cond delay="0"/>
                            </p:stCondLst>
                            <p:childTnLst>
                              <p:par>
                                <p:cTn id="504" nodeType="clickEffect" fill="hold" presetClass="entr" presetID="2" presetSubtype="4">
                                  <p:stCondLst>
                                    <p:cond delay="0"/>
                                  </p:stCondLst>
                                  <p:childTnLst>
                                    <p:set>
                                      <p:cBhvr>
                                        <p:cTn id="505" dur="1" fill="hold">
                                          <p:stCondLst>
                                            <p:cond delay="0"/>
                                          </p:stCondLst>
                                        </p:cTn>
                                        <p:tgtEl>
                                          <p:spTgt spid="127">
                                            <p:txEl>
                                              <p:pRg st="0" end="0"/>
                                            </p:txEl>
                                          </p:spTgt>
                                        </p:tgtEl>
                                        <p:attrNameLst>
                                          <p:attrName>style.visibility</p:attrName>
                                        </p:attrNameLst>
                                      </p:cBhvr>
                                      <p:to>
                                        <p:strVal val="visible"/>
                                      </p:to>
                                    </p:set>
                                    <p:anim calcmode="lin" valueType="num">
                                      <p:cBhvr additive="repl">
                                        <p:cTn id="506" dur="500" fill="hold"/>
                                        <p:tgtEl>
                                          <p:spTgt spid="127">
                                            <p:txEl>
                                              <p:pRg st="0" end="0"/>
                                            </p:txEl>
                                          </p:spTgt>
                                        </p:tgtEl>
                                        <p:attrNameLst>
                                          <p:attrName>ppt_x</p:attrName>
                                        </p:attrNameLst>
                                      </p:cBhvr>
                                      <p:tavLst>
                                        <p:tav tm="0">
                                          <p:val>
                                            <p:strVal val="#ppt_x"/>
                                          </p:val>
                                        </p:tav>
                                        <p:tav tm="100000">
                                          <p:val>
                                            <p:strVal val="#ppt_x"/>
                                          </p:val>
                                        </p:tav>
                                      </p:tavLst>
                                    </p:anim>
                                    <p:anim calcmode="lin" valueType="num">
                                      <p:cBhvr additive="repl">
                                        <p:cTn id="507" dur="500" fill="hold"/>
                                        <p:tgtEl>
                                          <p:spTgt spid="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8" fill="hold">
                      <p:stCondLst>
                        <p:cond delay="indefinite"/>
                      </p:stCondLst>
                      <p:childTnLst>
                        <p:par>
                          <p:cTn id="509" fill="hold">
                            <p:stCondLst>
                              <p:cond delay="0"/>
                            </p:stCondLst>
                            <p:childTnLst>
                              <p:par>
                                <p:cTn id="510" nodeType="clickEffect" fill="hold" presetClass="entr" presetID="2" presetSubtype="4">
                                  <p:stCondLst>
                                    <p:cond delay="0"/>
                                  </p:stCondLst>
                                  <p:childTnLst>
                                    <p:set>
                                      <p:cBhvr>
                                        <p:cTn id="511" dur="1" fill="hold">
                                          <p:stCondLst>
                                            <p:cond delay="0"/>
                                          </p:stCondLst>
                                        </p:cTn>
                                        <p:tgtEl>
                                          <p:spTgt spid="127">
                                            <p:txEl>
                                              <p:pRg st="1" end="1"/>
                                            </p:txEl>
                                          </p:spTgt>
                                        </p:tgtEl>
                                        <p:attrNameLst>
                                          <p:attrName>style.visibility</p:attrName>
                                        </p:attrNameLst>
                                      </p:cBhvr>
                                      <p:to>
                                        <p:strVal val="visible"/>
                                      </p:to>
                                    </p:set>
                                    <p:anim calcmode="lin" valueType="num">
                                      <p:cBhvr additive="repl">
                                        <p:cTn id="512" dur="500" fill="hold"/>
                                        <p:tgtEl>
                                          <p:spTgt spid="127">
                                            <p:txEl>
                                              <p:pRg st="1" end="1"/>
                                            </p:txEl>
                                          </p:spTgt>
                                        </p:tgtEl>
                                        <p:attrNameLst>
                                          <p:attrName>ppt_x</p:attrName>
                                        </p:attrNameLst>
                                      </p:cBhvr>
                                      <p:tavLst>
                                        <p:tav tm="0">
                                          <p:val>
                                            <p:strVal val="#ppt_x"/>
                                          </p:val>
                                        </p:tav>
                                        <p:tav tm="100000">
                                          <p:val>
                                            <p:strVal val="#ppt_x"/>
                                          </p:val>
                                        </p:tav>
                                      </p:tavLst>
                                    </p:anim>
                                    <p:anim calcmode="lin" valueType="num">
                                      <p:cBhvr additive="repl">
                                        <p:cTn id="513" dur="500" fill="hold"/>
                                        <p:tgtEl>
                                          <p:spTgt spid="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4" fill="hold">
                      <p:stCondLst>
                        <p:cond delay="indefinite"/>
                      </p:stCondLst>
                      <p:childTnLst>
                        <p:par>
                          <p:cTn id="515" fill="hold">
                            <p:stCondLst>
                              <p:cond delay="0"/>
                            </p:stCondLst>
                            <p:childTnLst>
                              <p:par>
                                <p:cTn id="516" nodeType="clickEffect" fill="hold" presetClass="entr" presetID="2" presetSubtype="4">
                                  <p:stCondLst>
                                    <p:cond delay="0"/>
                                  </p:stCondLst>
                                  <p:childTnLst>
                                    <p:set>
                                      <p:cBhvr>
                                        <p:cTn id="517" dur="1" fill="hold">
                                          <p:stCondLst>
                                            <p:cond delay="0"/>
                                          </p:stCondLst>
                                        </p:cTn>
                                        <p:tgtEl>
                                          <p:spTgt spid="127">
                                            <p:txEl>
                                              <p:pRg st="2" end="2"/>
                                            </p:txEl>
                                          </p:spTgt>
                                        </p:tgtEl>
                                        <p:attrNameLst>
                                          <p:attrName>style.visibility</p:attrName>
                                        </p:attrNameLst>
                                      </p:cBhvr>
                                      <p:to>
                                        <p:strVal val="visible"/>
                                      </p:to>
                                    </p:set>
                                    <p:anim calcmode="lin" valueType="num">
                                      <p:cBhvr additive="repl">
                                        <p:cTn id="518" dur="500" fill="hold"/>
                                        <p:tgtEl>
                                          <p:spTgt spid="127">
                                            <p:txEl>
                                              <p:pRg st="2" end="2"/>
                                            </p:txEl>
                                          </p:spTgt>
                                        </p:tgtEl>
                                        <p:attrNameLst>
                                          <p:attrName>ppt_x</p:attrName>
                                        </p:attrNameLst>
                                      </p:cBhvr>
                                      <p:tavLst>
                                        <p:tav tm="0">
                                          <p:val>
                                            <p:strVal val="#ppt_x"/>
                                          </p:val>
                                        </p:tav>
                                        <p:tav tm="100000">
                                          <p:val>
                                            <p:strVal val="#ppt_x"/>
                                          </p:val>
                                        </p:tav>
                                      </p:tavLst>
                                    </p:anim>
                                    <p:anim calcmode="lin" valueType="num">
                                      <p:cBhvr additive="repl">
                                        <p:cTn id="519" dur="500" fill="hold"/>
                                        <p:tgtEl>
                                          <p:spTgt spid="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20" fill="hold">
                      <p:stCondLst>
                        <p:cond delay="indefinite"/>
                      </p:stCondLst>
                      <p:childTnLst>
                        <p:par>
                          <p:cTn id="521" fill="hold">
                            <p:stCondLst>
                              <p:cond delay="0"/>
                            </p:stCondLst>
                            <p:childTnLst>
                              <p:par>
                                <p:cTn id="522" nodeType="clickEffect" fill="hold" presetClass="entr" presetID="2" presetSubtype="4">
                                  <p:stCondLst>
                                    <p:cond delay="0"/>
                                  </p:stCondLst>
                                  <p:childTnLst>
                                    <p:set>
                                      <p:cBhvr>
                                        <p:cTn id="523" dur="1" fill="hold">
                                          <p:stCondLst>
                                            <p:cond delay="0"/>
                                          </p:stCondLst>
                                        </p:cTn>
                                        <p:tgtEl>
                                          <p:spTgt spid="127">
                                            <p:txEl>
                                              <p:pRg st="3" end="3"/>
                                            </p:txEl>
                                          </p:spTgt>
                                        </p:tgtEl>
                                        <p:attrNameLst>
                                          <p:attrName>style.visibility</p:attrName>
                                        </p:attrNameLst>
                                      </p:cBhvr>
                                      <p:to>
                                        <p:strVal val="visible"/>
                                      </p:to>
                                    </p:set>
                                    <p:anim calcmode="lin" valueType="num">
                                      <p:cBhvr additive="repl">
                                        <p:cTn id="524" dur="500" fill="hold"/>
                                        <p:tgtEl>
                                          <p:spTgt spid="127">
                                            <p:txEl>
                                              <p:pRg st="3" end="3"/>
                                            </p:txEl>
                                          </p:spTgt>
                                        </p:tgtEl>
                                        <p:attrNameLst>
                                          <p:attrName>ppt_x</p:attrName>
                                        </p:attrNameLst>
                                      </p:cBhvr>
                                      <p:tavLst>
                                        <p:tav tm="0">
                                          <p:val>
                                            <p:strVal val="#ppt_x"/>
                                          </p:val>
                                        </p:tav>
                                        <p:tav tm="100000">
                                          <p:val>
                                            <p:strVal val="#ppt_x"/>
                                          </p:val>
                                        </p:tav>
                                      </p:tavLst>
                                    </p:anim>
                                    <p:anim calcmode="lin" valueType="num">
                                      <p:cBhvr additive="repl">
                                        <p:cTn id="525" dur="500" fill="hold"/>
                                        <p:tgtEl>
                                          <p:spTgt spid="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6" fill="hold">
                      <p:stCondLst>
                        <p:cond delay="indefinite"/>
                      </p:stCondLst>
                      <p:childTnLst>
                        <p:par>
                          <p:cTn id="527" fill="hold">
                            <p:stCondLst>
                              <p:cond delay="0"/>
                            </p:stCondLst>
                            <p:childTnLst>
                              <p:par>
                                <p:cTn id="528" nodeType="clickEffect" fill="hold" presetClass="entr" presetID="2" presetSubtype="4">
                                  <p:stCondLst>
                                    <p:cond delay="0"/>
                                  </p:stCondLst>
                                  <p:childTnLst>
                                    <p:set>
                                      <p:cBhvr>
                                        <p:cTn id="529" dur="1" fill="hold">
                                          <p:stCondLst>
                                            <p:cond delay="0"/>
                                          </p:stCondLst>
                                        </p:cTn>
                                        <p:tgtEl>
                                          <p:spTgt spid="127">
                                            <p:txEl>
                                              <p:pRg st="4" end="4"/>
                                            </p:txEl>
                                          </p:spTgt>
                                        </p:tgtEl>
                                        <p:attrNameLst>
                                          <p:attrName>style.visibility</p:attrName>
                                        </p:attrNameLst>
                                      </p:cBhvr>
                                      <p:to>
                                        <p:strVal val="visible"/>
                                      </p:to>
                                    </p:set>
                                    <p:anim calcmode="lin" valueType="num">
                                      <p:cBhvr additive="repl">
                                        <p:cTn id="530" dur="500" fill="hold"/>
                                        <p:tgtEl>
                                          <p:spTgt spid="127">
                                            <p:txEl>
                                              <p:pRg st="4" end="4"/>
                                            </p:txEl>
                                          </p:spTgt>
                                        </p:tgtEl>
                                        <p:attrNameLst>
                                          <p:attrName>ppt_x</p:attrName>
                                        </p:attrNameLst>
                                      </p:cBhvr>
                                      <p:tavLst>
                                        <p:tav tm="0">
                                          <p:val>
                                            <p:strVal val="#ppt_x"/>
                                          </p:val>
                                        </p:tav>
                                        <p:tav tm="100000">
                                          <p:val>
                                            <p:strVal val="#ppt_x"/>
                                          </p:val>
                                        </p:tav>
                                      </p:tavLst>
                                    </p:anim>
                                    <p:anim calcmode="lin" valueType="num">
                                      <p:cBhvr additive="repl">
                                        <p:cTn id="531" dur="500" fill="hold"/>
                                        <p:tgtEl>
                                          <p:spTgt spid="1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0" y="0"/>
            <a:ext cx="9143640" cy="6857640"/>
          </a:xfrm>
          <a:prstGeom prst="rect">
            <a:avLst/>
          </a:prstGeom>
          <a:noFill/>
          <a:ln w="0">
            <a:noFill/>
          </a:ln>
        </p:spPr>
        <p:txBody>
          <a:bodyPr lIns="90000" rIns="90000" tIns="45000" bIns="45000" anchor="t">
            <a:normAutofit fontScale="97000"/>
          </a:bodyPr>
          <a:p>
            <a:pPr marL="365760" indent="0" algn="just">
              <a:lnSpc>
                <a:spcPct val="100000"/>
              </a:lnSpc>
              <a:spcBef>
                <a:spcPts val="601"/>
              </a:spcBef>
              <a:buNone/>
              <a:tabLst>
                <a:tab algn="l" pos="0"/>
              </a:tabLst>
            </a:pPr>
            <a:r>
              <a:rPr b="0" lang="it-IT" sz="3200" spc="-1" strike="noStrike">
                <a:solidFill>
                  <a:srgbClr val="000000"/>
                </a:solidFill>
                <a:latin typeface="Gill Sans MT"/>
              </a:rPr>
              <a:t>- per ascoltare è necessario far tacere se stessi, le proprie idee, il proprio modo di ragionare e di vedere le cose; sospendere ogni giudizio sulla persona dell'interlocutore e su quanto egli comunica, evitando di lasciarsi trascinare da pregiudizi e stereotipi;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ascoltare significa riconoscere l'altro, la legittimità e l'importanza di ciò che vive e comunica. Non ascoltare, ignorare, è negare l'altro, comunicargli che non è importante. Nei termini dell’analisi transazionale, l’ascolto è una delle carezze positive maggiormente apprezzate dalla gente. Infatti, quando uno si sente ascoltato, ha la calda percezione d'esser preso in considerazione e, quindi, di valere agli occhi dell'interlocutore; </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32" dur="indefinite" restart="never" nodeType="tmRoot">
          <p:childTnLst>
            <p:seq>
              <p:cTn id="533" dur="indefinite" nodeType="mainSeq">
                <p:childTnLst>
                  <p:par>
                    <p:cTn id="534" fill="hold">
                      <p:stCondLst>
                        <p:cond delay="indefinite"/>
                      </p:stCondLst>
                      <p:childTnLst>
                        <p:par>
                          <p:cTn id="535" fill="hold">
                            <p:stCondLst>
                              <p:cond delay="0"/>
                            </p:stCondLst>
                            <p:childTnLst>
                              <p:par>
                                <p:cTn id="536" nodeType="clickEffect" fill="hold" presetClass="entr" presetID="2" presetSubtype="4">
                                  <p:stCondLst>
                                    <p:cond delay="0"/>
                                  </p:stCondLst>
                                  <p:childTnLst>
                                    <p:set>
                                      <p:cBhvr>
                                        <p:cTn id="537" dur="1" fill="hold">
                                          <p:stCondLst>
                                            <p:cond delay="0"/>
                                          </p:stCondLst>
                                        </p:cTn>
                                        <p:tgtEl>
                                          <p:spTgt spid="128">
                                            <p:txEl>
                                              <p:pRg st="0" end="0"/>
                                            </p:txEl>
                                          </p:spTgt>
                                        </p:tgtEl>
                                        <p:attrNameLst>
                                          <p:attrName>style.visibility</p:attrName>
                                        </p:attrNameLst>
                                      </p:cBhvr>
                                      <p:to>
                                        <p:strVal val="visible"/>
                                      </p:to>
                                    </p:set>
                                    <p:anim calcmode="lin" valueType="num">
                                      <p:cBhvr additive="repl">
                                        <p:cTn id="538" dur="500" fill="hold"/>
                                        <p:tgtEl>
                                          <p:spTgt spid="128">
                                            <p:txEl>
                                              <p:pRg st="0" end="0"/>
                                            </p:txEl>
                                          </p:spTgt>
                                        </p:tgtEl>
                                        <p:attrNameLst>
                                          <p:attrName>ppt_x</p:attrName>
                                        </p:attrNameLst>
                                      </p:cBhvr>
                                      <p:tavLst>
                                        <p:tav tm="0">
                                          <p:val>
                                            <p:strVal val="#ppt_x"/>
                                          </p:val>
                                        </p:tav>
                                        <p:tav tm="100000">
                                          <p:val>
                                            <p:strVal val="#ppt_x"/>
                                          </p:val>
                                        </p:tav>
                                      </p:tavLst>
                                    </p:anim>
                                    <p:anim calcmode="lin" valueType="num">
                                      <p:cBhvr additive="repl">
                                        <p:cTn id="539" dur="500" fill="hold"/>
                                        <p:tgtEl>
                                          <p:spTgt spid="1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0" fill="hold">
                      <p:stCondLst>
                        <p:cond delay="indefinite"/>
                      </p:stCondLst>
                      <p:childTnLst>
                        <p:par>
                          <p:cTn id="541" fill="hold">
                            <p:stCondLst>
                              <p:cond delay="0"/>
                            </p:stCondLst>
                            <p:childTnLst>
                              <p:par>
                                <p:cTn id="542" nodeType="clickEffect" fill="hold" presetClass="entr" presetID="2" presetSubtype="4">
                                  <p:stCondLst>
                                    <p:cond delay="0"/>
                                  </p:stCondLst>
                                  <p:childTnLst>
                                    <p:set>
                                      <p:cBhvr>
                                        <p:cTn id="543" dur="1" fill="hold">
                                          <p:stCondLst>
                                            <p:cond delay="0"/>
                                          </p:stCondLst>
                                        </p:cTn>
                                        <p:tgtEl>
                                          <p:spTgt spid="128">
                                            <p:txEl>
                                              <p:pRg st="1" end="1"/>
                                            </p:txEl>
                                          </p:spTgt>
                                        </p:tgtEl>
                                        <p:attrNameLst>
                                          <p:attrName>style.visibility</p:attrName>
                                        </p:attrNameLst>
                                      </p:cBhvr>
                                      <p:to>
                                        <p:strVal val="visible"/>
                                      </p:to>
                                    </p:set>
                                    <p:anim calcmode="lin" valueType="num">
                                      <p:cBhvr additive="repl">
                                        <p:cTn id="544" dur="500" fill="hold"/>
                                        <p:tgtEl>
                                          <p:spTgt spid="128">
                                            <p:txEl>
                                              <p:pRg st="1" end="1"/>
                                            </p:txEl>
                                          </p:spTgt>
                                        </p:tgtEl>
                                        <p:attrNameLst>
                                          <p:attrName>ppt_x</p:attrName>
                                        </p:attrNameLst>
                                      </p:cBhvr>
                                      <p:tavLst>
                                        <p:tav tm="0">
                                          <p:val>
                                            <p:strVal val="#ppt_x"/>
                                          </p:val>
                                        </p:tav>
                                        <p:tav tm="100000">
                                          <p:val>
                                            <p:strVal val="#ppt_x"/>
                                          </p:val>
                                        </p:tav>
                                      </p:tavLst>
                                    </p:anim>
                                    <p:anim calcmode="lin" valueType="num">
                                      <p:cBhvr additive="repl">
                                        <p:cTn id="545" dur="500" fill="hold"/>
                                        <p:tgtEl>
                                          <p:spTgt spid="12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0" y="116640"/>
            <a:ext cx="9143640" cy="6624360"/>
          </a:xfrm>
          <a:prstGeom prst="rect">
            <a:avLst/>
          </a:prstGeom>
          <a:noFill/>
          <a:ln w="0">
            <a:noFill/>
          </a:ln>
        </p:spPr>
        <p:txBody>
          <a:bodyPr lIns="90000" rIns="90000" tIns="45000" bIns="45000" anchor="t">
            <a:normAutofit fontScale="93000"/>
          </a:bodyPr>
          <a:p>
            <a:pPr marL="365760" indent="0" algn="just">
              <a:lnSpc>
                <a:spcPct val="100000"/>
              </a:lnSpc>
              <a:spcBef>
                <a:spcPts val="601"/>
              </a:spcBef>
              <a:buNone/>
              <a:tabLst>
                <a:tab algn="l" pos="0"/>
              </a:tabLst>
            </a:pPr>
            <a:r>
              <a:rPr b="0" lang="it-IT" sz="3200" spc="-1" strike="noStrike">
                <a:solidFill>
                  <a:srgbClr val="000000"/>
                </a:solidFill>
                <a:latin typeface="Gill Sans MT"/>
              </a:rPr>
              <a:t>- l'ascolto raggiunge veramente la sua efficacia quando non si limita a cogliere il contenuto della comunicazione dell’altro, ma anche le risonanze che tale contenuto ha sulla persona che lo comunica. E’ l’ascolto attivo. Per esercitare questa forma di ascolto occorre porre attenzione alle emozioni e ai sentimenti comunicati o solamente fatti intuire. Il sentimento espresso è sempre un segno, segno della relazione esistente tra chi parla e l’oggetto del suo discorso; proprio per questo suo essere segno, il sentimento è una fonte importantissima di informazioni per capire l’interlocutore e il suo mondo interiore. Tanti problemi delle persone in lutto possono essere identificati ponendo attenzione ai sentimenti presenti nelle loro comunicazioni.</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46" dur="indefinite" restart="never" nodeType="tmRoot">
          <p:childTnLst>
            <p:seq>
              <p:cTn id="547" dur="indefinite" nodeType="mainSeq">
                <p:childTnLst>
                  <p:par>
                    <p:cTn id="548" fill="hold">
                      <p:stCondLst>
                        <p:cond delay="indefinite"/>
                      </p:stCondLst>
                      <p:childTnLst>
                        <p:par>
                          <p:cTn id="549" fill="hold">
                            <p:stCondLst>
                              <p:cond delay="0"/>
                            </p:stCondLst>
                            <p:childTnLst>
                              <p:par>
                                <p:cTn id="550" nodeType="clickEffect" fill="hold" presetClass="entr" presetID="2" presetSubtype="4">
                                  <p:stCondLst>
                                    <p:cond delay="0"/>
                                  </p:stCondLst>
                                  <p:childTnLst>
                                    <p:set>
                                      <p:cBhvr>
                                        <p:cTn id="551" dur="1" fill="hold">
                                          <p:stCondLst>
                                            <p:cond delay="0"/>
                                          </p:stCondLst>
                                        </p:cTn>
                                        <p:tgtEl>
                                          <p:spTgt spid="129">
                                            <p:txEl>
                                              <p:pRg st="0" end="0"/>
                                            </p:txEl>
                                          </p:spTgt>
                                        </p:tgtEl>
                                        <p:attrNameLst>
                                          <p:attrName>style.visibility</p:attrName>
                                        </p:attrNameLst>
                                      </p:cBhvr>
                                      <p:to>
                                        <p:strVal val="visible"/>
                                      </p:to>
                                    </p:set>
                                    <p:anim calcmode="lin" valueType="num">
                                      <p:cBhvr additive="repl">
                                        <p:cTn id="552" dur="500" fill="hold"/>
                                        <p:tgtEl>
                                          <p:spTgt spid="129">
                                            <p:txEl>
                                              <p:pRg st="0" end="0"/>
                                            </p:txEl>
                                          </p:spTgt>
                                        </p:tgtEl>
                                        <p:attrNameLst>
                                          <p:attrName>ppt_x</p:attrName>
                                        </p:attrNameLst>
                                      </p:cBhvr>
                                      <p:tavLst>
                                        <p:tav tm="0">
                                          <p:val>
                                            <p:strVal val="#ppt_x"/>
                                          </p:val>
                                        </p:tav>
                                        <p:tav tm="100000">
                                          <p:val>
                                            <p:strVal val="#ppt_x"/>
                                          </p:val>
                                        </p:tav>
                                      </p:tavLst>
                                    </p:anim>
                                    <p:anim calcmode="lin" valueType="num">
                                      <p:cBhvr additive="repl">
                                        <p:cTn id="553" dur="500" fill="hold"/>
                                        <p:tgtEl>
                                          <p:spTgt spid="1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0" y="0"/>
            <a:ext cx="9143640" cy="6857640"/>
          </a:xfrm>
          <a:prstGeom prst="rect">
            <a:avLst/>
          </a:prstGeom>
          <a:noFill/>
          <a:ln w="0">
            <a:noFill/>
          </a:ln>
        </p:spPr>
        <p:txBody>
          <a:bodyPr lIns="90000" rIns="90000" tIns="45000" bIns="45000" anchor="t">
            <a:normAutofit fontScale="91000"/>
          </a:bodyPr>
          <a:p>
            <a:pPr marL="365760" indent="0" algn="just">
              <a:lnSpc>
                <a:spcPct val="100000"/>
              </a:lnSpc>
              <a:spcBef>
                <a:spcPts val="601"/>
              </a:spcBef>
              <a:buNone/>
              <a:tabLst>
                <a:tab algn="l" pos="0"/>
              </a:tabLst>
            </a:pPr>
            <a:r>
              <a:rPr b="0" lang="it-IT" sz="3200" spc="-1" strike="noStrike">
                <a:solidFill>
                  <a:srgbClr val="000000"/>
                </a:solidFill>
                <a:latin typeface="Gill Sans MT"/>
              </a:rPr>
              <a:t>Concretamente, è importante: </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r>
              <a:rPr b="0" i="1" lang="it-IT" sz="3200" spc="-1" strike="noStrike">
                <a:solidFill>
                  <a:srgbClr val="000000"/>
                </a:solidFill>
                <a:latin typeface="Gill Sans MT"/>
              </a:rPr>
              <a:t>lasciar parlare, tacere</a:t>
            </a:r>
            <a:r>
              <a:rPr b="0" lang="it-IT" sz="3200" spc="-1" strike="noStrike">
                <a:solidFill>
                  <a:srgbClr val="000000"/>
                </a:solidFill>
                <a:latin typeface="Gill Sans MT"/>
              </a:rPr>
              <a:t>: dare tempo all’altro di rispondere nella misura e nel modo che ritiene opportuno il suo pensiero e il suo stato d’animo senza interromperlo e permettergli di finire. Anche perché in certe situazioni emotive il proprio intervento sarebbe inutile. Il silenzio non è ascolto, ma l’ascolto è sempre innanzitutto silenzio. Alcune persone sono agevolate nella difficoltà di stare in silenzio di fronte a chi parla perché posseggono il silenzio interiore: chi è abituato a fare silenzio dentro si se trova facile fare silenzio con gli altri. Fare silenzio è ben altra cosa che stare zitti: è creare uno spazio, un luogo dentro di se dove raccogliersi dai propri pensieri e emozioni;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54" dur="indefinite" restart="never" nodeType="tmRoot">
          <p:childTnLst>
            <p:seq>
              <p:cTn id="555" dur="indefinite" nodeType="mainSeq">
                <p:childTnLst>
                  <p:par>
                    <p:cTn id="556" fill="hold">
                      <p:stCondLst>
                        <p:cond delay="indefinite"/>
                      </p:stCondLst>
                      <p:childTnLst>
                        <p:par>
                          <p:cTn id="557" fill="hold">
                            <p:stCondLst>
                              <p:cond delay="0"/>
                            </p:stCondLst>
                            <p:childTnLst>
                              <p:par>
                                <p:cTn id="558" nodeType="clickEffect" fill="hold" presetClass="entr" presetID="2" presetSubtype="4">
                                  <p:stCondLst>
                                    <p:cond delay="0"/>
                                  </p:stCondLst>
                                  <p:childTnLst>
                                    <p:set>
                                      <p:cBhvr>
                                        <p:cTn id="559" dur="1" fill="hold">
                                          <p:stCondLst>
                                            <p:cond delay="0"/>
                                          </p:stCondLst>
                                        </p:cTn>
                                        <p:tgtEl>
                                          <p:spTgt spid="130">
                                            <p:txEl>
                                              <p:pRg st="0" end="0"/>
                                            </p:txEl>
                                          </p:spTgt>
                                        </p:tgtEl>
                                        <p:attrNameLst>
                                          <p:attrName>style.visibility</p:attrName>
                                        </p:attrNameLst>
                                      </p:cBhvr>
                                      <p:to>
                                        <p:strVal val="visible"/>
                                      </p:to>
                                    </p:set>
                                    <p:anim calcmode="lin" valueType="num">
                                      <p:cBhvr additive="repl">
                                        <p:cTn id="560"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additive="repl">
                                        <p:cTn id="561" dur="500" fill="hold"/>
                                        <p:tgtEl>
                                          <p:spTgt spid="1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2" fill="hold">
                      <p:stCondLst>
                        <p:cond delay="indefinite"/>
                      </p:stCondLst>
                      <p:childTnLst>
                        <p:par>
                          <p:cTn id="563" fill="hold">
                            <p:stCondLst>
                              <p:cond delay="0"/>
                            </p:stCondLst>
                            <p:childTnLst>
                              <p:par>
                                <p:cTn id="564" nodeType="clickEffect" fill="hold" presetClass="entr" presetID="2" presetSubtype="4">
                                  <p:stCondLst>
                                    <p:cond delay="0"/>
                                  </p:stCondLst>
                                  <p:childTnLst>
                                    <p:set>
                                      <p:cBhvr>
                                        <p:cTn id="565" dur="1" fill="hold">
                                          <p:stCondLst>
                                            <p:cond delay="0"/>
                                          </p:stCondLst>
                                        </p:cTn>
                                        <p:tgtEl>
                                          <p:spTgt spid="130">
                                            <p:txEl>
                                              <p:pRg st="1" end="1"/>
                                            </p:txEl>
                                          </p:spTgt>
                                        </p:tgtEl>
                                        <p:attrNameLst>
                                          <p:attrName>style.visibility</p:attrName>
                                        </p:attrNameLst>
                                      </p:cBhvr>
                                      <p:to>
                                        <p:strVal val="visible"/>
                                      </p:to>
                                    </p:set>
                                    <p:anim calcmode="lin" valueType="num">
                                      <p:cBhvr additive="repl">
                                        <p:cTn id="566" dur="500" fill="hold"/>
                                        <p:tgtEl>
                                          <p:spTgt spid="130">
                                            <p:txEl>
                                              <p:pRg st="1" end="1"/>
                                            </p:txEl>
                                          </p:spTgt>
                                        </p:tgtEl>
                                        <p:attrNameLst>
                                          <p:attrName>ppt_x</p:attrName>
                                        </p:attrNameLst>
                                      </p:cBhvr>
                                      <p:tavLst>
                                        <p:tav tm="0">
                                          <p:val>
                                            <p:strVal val="#ppt_x"/>
                                          </p:val>
                                        </p:tav>
                                        <p:tav tm="100000">
                                          <p:val>
                                            <p:strVal val="#ppt_x"/>
                                          </p:val>
                                        </p:tav>
                                      </p:tavLst>
                                    </p:anim>
                                    <p:anim calcmode="lin" valueType="num">
                                      <p:cBhvr additive="repl">
                                        <p:cTn id="567" dur="500" fill="hold"/>
                                        <p:tgtEl>
                                          <p:spTgt spid="1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68" fill="hold">
                      <p:stCondLst>
                        <p:cond delay="indefinite"/>
                      </p:stCondLst>
                      <p:childTnLst>
                        <p:par>
                          <p:cTn id="569" fill="hold">
                            <p:stCondLst>
                              <p:cond delay="0"/>
                            </p:stCondLst>
                            <p:childTnLst>
                              <p:par>
                                <p:cTn id="570" nodeType="clickEffect" fill="hold" presetClass="entr" presetID="2" presetSubtype="4">
                                  <p:stCondLst>
                                    <p:cond delay="0"/>
                                  </p:stCondLst>
                                  <p:childTnLst>
                                    <p:set>
                                      <p:cBhvr>
                                        <p:cTn id="571" dur="1" fill="hold">
                                          <p:stCondLst>
                                            <p:cond delay="0"/>
                                          </p:stCondLst>
                                        </p:cTn>
                                        <p:tgtEl>
                                          <p:spTgt spid="130">
                                            <p:txEl>
                                              <p:pRg st="2" end="2"/>
                                            </p:txEl>
                                          </p:spTgt>
                                        </p:tgtEl>
                                        <p:attrNameLst>
                                          <p:attrName>style.visibility</p:attrName>
                                        </p:attrNameLst>
                                      </p:cBhvr>
                                      <p:to>
                                        <p:strVal val="visible"/>
                                      </p:to>
                                    </p:set>
                                    <p:anim calcmode="lin" valueType="num">
                                      <p:cBhvr additive="repl">
                                        <p:cTn id="572"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additive="repl">
                                        <p:cTn id="573" dur="500" fill="hold"/>
                                        <p:tgtEl>
                                          <p:spTgt spid="13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0" y="188640"/>
            <a:ext cx="9143640" cy="666900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i="1" lang="it-IT" sz="3200" spc="-1" strike="noStrike">
                <a:solidFill>
                  <a:srgbClr val="000000"/>
                </a:solidFill>
                <a:latin typeface="Gill Sans MT"/>
              </a:rPr>
              <a:t>- lasciare a disposizione di colui che parla il tempo in comune del colloquio</a:t>
            </a:r>
            <a:r>
              <a:rPr b="0" lang="it-IT" sz="3200" spc="-1" strike="noStrike">
                <a:solidFill>
                  <a:srgbClr val="000000"/>
                </a:solidFill>
                <a:latin typeface="Gill Sans MT"/>
              </a:rPr>
              <a:t>: l’ ascolto richiede tempo da regalare e da donare. Anche interrompere la propria frase per lasciare spazio all’altro di esprimersi è un riconoscimento di volerlo ascoltare;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r>
              <a:rPr b="0" i="1" lang="it-IT" sz="3200" spc="-1" strike="noStrike">
                <a:solidFill>
                  <a:srgbClr val="000000"/>
                </a:solidFill>
                <a:latin typeface="Gill Sans MT"/>
              </a:rPr>
              <a:t>non aver paura delle pause di silenzio</a:t>
            </a:r>
            <a:r>
              <a:rPr b="0" lang="it-IT" sz="3200" spc="-1" strike="noStrike">
                <a:solidFill>
                  <a:srgbClr val="000000"/>
                </a:solidFill>
                <a:latin typeface="Gill Sans MT"/>
              </a:rPr>
              <a:t> che se significativo aiutano a riprendere fiato, ritrovarsi, asciugarsi le lacrime o ridere prepararsi la frase successivo.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r>
              <a:rPr b="0" i="1" lang="it-IT" sz="3200" spc="-1" strike="noStrike">
                <a:solidFill>
                  <a:srgbClr val="000000"/>
                </a:solidFill>
                <a:latin typeface="Gill Sans MT"/>
              </a:rPr>
              <a:t>centrare la comunicazione sul tu</a:t>
            </a:r>
            <a:r>
              <a:rPr b="0" lang="it-IT" sz="3200" spc="-1" strike="noStrike">
                <a:solidFill>
                  <a:srgbClr val="000000"/>
                </a:solidFill>
                <a:latin typeface="Gill Sans MT"/>
              </a:rPr>
              <a:t> in modo che l’altro si riconosca protagonista dell’incontro. E’ il gesto di chi sa far tacere se stesso perché l’altro abbia maggior possibilità di parlare e di parlare di se.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74" dur="indefinite" restart="never" nodeType="tmRoot">
          <p:childTnLst>
            <p:seq>
              <p:cTn id="575" dur="indefinite" nodeType="mainSeq">
                <p:childTnLst>
                  <p:par>
                    <p:cTn id="576" fill="hold">
                      <p:stCondLst>
                        <p:cond delay="indefinite"/>
                      </p:stCondLst>
                      <p:childTnLst>
                        <p:par>
                          <p:cTn id="577" fill="hold">
                            <p:stCondLst>
                              <p:cond delay="0"/>
                            </p:stCondLst>
                            <p:childTnLst>
                              <p:par>
                                <p:cTn id="578" nodeType="clickEffect" fill="hold" presetClass="entr" presetID="2" presetSubtype="4">
                                  <p:stCondLst>
                                    <p:cond delay="0"/>
                                  </p:stCondLst>
                                  <p:childTnLst>
                                    <p:set>
                                      <p:cBhvr>
                                        <p:cTn id="579" dur="1" fill="hold">
                                          <p:stCondLst>
                                            <p:cond delay="0"/>
                                          </p:stCondLst>
                                        </p:cTn>
                                        <p:tgtEl>
                                          <p:spTgt spid="131">
                                            <p:txEl>
                                              <p:pRg st="0" end="0"/>
                                            </p:txEl>
                                          </p:spTgt>
                                        </p:tgtEl>
                                        <p:attrNameLst>
                                          <p:attrName>style.visibility</p:attrName>
                                        </p:attrNameLst>
                                      </p:cBhvr>
                                      <p:to>
                                        <p:strVal val="visible"/>
                                      </p:to>
                                    </p:set>
                                    <p:anim calcmode="lin" valueType="num">
                                      <p:cBhvr additive="repl">
                                        <p:cTn id="580" dur="500" fill="hold"/>
                                        <p:tgtEl>
                                          <p:spTgt spid="131">
                                            <p:txEl>
                                              <p:pRg st="0" end="0"/>
                                            </p:txEl>
                                          </p:spTgt>
                                        </p:tgtEl>
                                        <p:attrNameLst>
                                          <p:attrName>ppt_x</p:attrName>
                                        </p:attrNameLst>
                                      </p:cBhvr>
                                      <p:tavLst>
                                        <p:tav tm="0">
                                          <p:val>
                                            <p:strVal val="#ppt_x"/>
                                          </p:val>
                                        </p:tav>
                                        <p:tav tm="100000">
                                          <p:val>
                                            <p:strVal val="#ppt_x"/>
                                          </p:val>
                                        </p:tav>
                                      </p:tavLst>
                                    </p:anim>
                                    <p:anim calcmode="lin" valueType="num">
                                      <p:cBhvr additive="repl">
                                        <p:cTn id="581" dur="500" fill="hold"/>
                                        <p:tgtEl>
                                          <p:spTgt spid="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82" fill="hold">
                      <p:stCondLst>
                        <p:cond delay="indefinite"/>
                      </p:stCondLst>
                      <p:childTnLst>
                        <p:par>
                          <p:cTn id="583" fill="hold">
                            <p:stCondLst>
                              <p:cond delay="0"/>
                            </p:stCondLst>
                            <p:childTnLst>
                              <p:par>
                                <p:cTn id="584" nodeType="clickEffect" fill="hold" presetClass="entr" presetID="2" presetSubtype="4">
                                  <p:stCondLst>
                                    <p:cond delay="0"/>
                                  </p:stCondLst>
                                  <p:childTnLst>
                                    <p:set>
                                      <p:cBhvr>
                                        <p:cTn id="585" dur="1" fill="hold">
                                          <p:stCondLst>
                                            <p:cond delay="0"/>
                                          </p:stCondLst>
                                        </p:cTn>
                                        <p:tgtEl>
                                          <p:spTgt spid="131">
                                            <p:txEl>
                                              <p:pRg st="1" end="1"/>
                                            </p:txEl>
                                          </p:spTgt>
                                        </p:tgtEl>
                                        <p:attrNameLst>
                                          <p:attrName>style.visibility</p:attrName>
                                        </p:attrNameLst>
                                      </p:cBhvr>
                                      <p:to>
                                        <p:strVal val="visible"/>
                                      </p:to>
                                    </p:set>
                                    <p:anim calcmode="lin" valueType="num">
                                      <p:cBhvr additive="repl">
                                        <p:cTn id="586" dur="500" fill="hold"/>
                                        <p:tgtEl>
                                          <p:spTgt spid="131">
                                            <p:txEl>
                                              <p:pRg st="1" end="1"/>
                                            </p:txEl>
                                          </p:spTgt>
                                        </p:tgtEl>
                                        <p:attrNameLst>
                                          <p:attrName>ppt_x</p:attrName>
                                        </p:attrNameLst>
                                      </p:cBhvr>
                                      <p:tavLst>
                                        <p:tav tm="0">
                                          <p:val>
                                            <p:strVal val="#ppt_x"/>
                                          </p:val>
                                        </p:tav>
                                        <p:tav tm="100000">
                                          <p:val>
                                            <p:strVal val="#ppt_x"/>
                                          </p:val>
                                        </p:tav>
                                      </p:tavLst>
                                    </p:anim>
                                    <p:anim calcmode="lin" valueType="num">
                                      <p:cBhvr additive="repl">
                                        <p:cTn id="587" dur="500" fill="hold"/>
                                        <p:tgtEl>
                                          <p:spTgt spid="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8" fill="hold">
                      <p:stCondLst>
                        <p:cond delay="indefinite"/>
                      </p:stCondLst>
                      <p:childTnLst>
                        <p:par>
                          <p:cTn id="589" fill="hold">
                            <p:stCondLst>
                              <p:cond delay="0"/>
                            </p:stCondLst>
                            <p:childTnLst>
                              <p:par>
                                <p:cTn id="590" nodeType="clickEffect" fill="hold" presetClass="entr" presetID="2" presetSubtype="4">
                                  <p:stCondLst>
                                    <p:cond delay="0"/>
                                  </p:stCondLst>
                                  <p:childTnLst>
                                    <p:set>
                                      <p:cBhvr>
                                        <p:cTn id="591" dur="1" fill="hold">
                                          <p:stCondLst>
                                            <p:cond delay="0"/>
                                          </p:stCondLst>
                                        </p:cTn>
                                        <p:tgtEl>
                                          <p:spTgt spid="131">
                                            <p:txEl>
                                              <p:pRg st="2" end="2"/>
                                            </p:txEl>
                                          </p:spTgt>
                                        </p:tgtEl>
                                        <p:attrNameLst>
                                          <p:attrName>style.visibility</p:attrName>
                                        </p:attrNameLst>
                                      </p:cBhvr>
                                      <p:to>
                                        <p:strVal val="visible"/>
                                      </p:to>
                                    </p:set>
                                    <p:anim calcmode="lin" valueType="num">
                                      <p:cBhvr additive="repl">
                                        <p:cTn id="592" dur="500" fill="hold"/>
                                        <p:tgtEl>
                                          <p:spTgt spid="131">
                                            <p:txEl>
                                              <p:pRg st="2" end="2"/>
                                            </p:txEl>
                                          </p:spTgt>
                                        </p:tgtEl>
                                        <p:attrNameLst>
                                          <p:attrName>ppt_x</p:attrName>
                                        </p:attrNameLst>
                                      </p:cBhvr>
                                      <p:tavLst>
                                        <p:tav tm="0">
                                          <p:val>
                                            <p:strVal val="#ppt_x"/>
                                          </p:val>
                                        </p:tav>
                                        <p:tav tm="100000">
                                          <p:val>
                                            <p:strVal val="#ppt_x"/>
                                          </p:val>
                                        </p:tav>
                                      </p:tavLst>
                                    </p:anim>
                                    <p:anim calcmode="lin" valueType="num">
                                      <p:cBhvr additive="repl">
                                        <p:cTn id="593" dur="500" fill="hold"/>
                                        <p:tgtEl>
                                          <p:spTgt spid="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0" y="0"/>
            <a:ext cx="9143640" cy="1142640"/>
          </a:xfrm>
          <a:prstGeom prst="rect">
            <a:avLst/>
          </a:prstGeom>
          <a:noFill/>
          <a:ln w="0">
            <a:noFill/>
          </a:ln>
        </p:spPr>
        <p:txBody>
          <a:bodyPr lIns="90000" rIns="90000" tIns="45000" bIns="45000" anchor="ctr">
            <a:noAutofit/>
          </a:bodyPr>
          <a:p>
            <a:pPr indent="0" algn="ctr">
              <a:lnSpc>
                <a:spcPct val="100000"/>
              </a:lnSpc>
              <a:buNone/>
            </a:pPr>
            <a:r>
              <a:rPr b="0" lang="it-IT" sz="4300" spc="-1" strike="noStrike">
                <a:solidFill>
                  <a:srgbClr val="572314"/>
                </a:solidFill>
                <a:latin typeface="Gill Sans MT"/>
              </a:rPr>
              <a:t>PRIMA FASE: LO SHOCK</a:t>
            </a:r>
            <a:endParaRPr b="0" lang="it-IT" sz="4300" spc="-1" strike="noStrike">
              <a:solidFill>
                <a:srgbClr val="000000"/>
              </a:solidFill>
              <a:latin typeface="Gill Sans MT"/>
            </a:endParaRPr>
          </a:p>
        </p:txBody>
      </p:sp>
      <p:sp>
        <p:nvSpPr>
          <p:cNvPr id="133" name="PlaceHolder 2"/>
          <p:cNvSpPr>
            <a:spLocks noGrp="1"/>
          </p:cNvSpPr>
          <p:nvPr>
            <p:ph/>
          </p:nvPr>
        </p:nvSpPr>
        <p:spPr>
          <a:xfrm>
            <a:off x="0" y="1052640"/>
            <a:ext cx="9143640" cy="5805000"/>
          </a:xfrm>
          <a:prstGeom prst="rect">
            <a:avLst/>
          </a:prstGeom>
          <a:noFill/>
          <a:ln w="0">
            <a:noFill/>
          </a:ln>
        </p:spPr>
        <p:txBody>
          <a:bodyPr lIns="90000" rIns="90000" tIns="45000" bIns="45000" anchor="t">
            <a:noAutofit/>
          </a:bodyPr>
          <a:p>
            <a:pPr marL="365760" indent="0" algn="just">
              <a:lnSpc>
                <a:spcPct val="100000"/>
              </a:lnSpc>
              <a:spcBef>
                <a:spcPts val="601"/>
              </a:spcBef>
              <a:buNone/>
              <a:tabLst>
                <a:tab algn="l" pos="0"/>
              </a:tabLst>
            </a:pPr>
            <a:r>
              <a:rPr b="1" lang="it-IT" sz="3000" spc="-1" strike="noStrike">
                <a:solidFill>
                  <a:srgbClr val="000000"/>
                </a:solidFill>
                <a:latin typeface="Gill Sans MT"/>
              </a:rPr>
              <a:t>La prima tappa: lo shock  </a:t>
            </a:r>
            <a:endParaRPr b="0" lang="it-IT" sz="3000" spc="-1" strike="noStrike">
              <a:solidFill>
                <a:srgbClr val="000000"/>
              </a:solidFill>
              <a:latin typeface="Gill Sans MT"/>
            </a:endParaRPr>
          </a:p>
          <a:p>
            <a:pPr marL="365760" indent="0" algn="just">
              <a:lnSpc>
                <a:spcPct val="100000"/>
              </a:lnSpc>
              <a:spcBef>
                <a:spcPts val="601"/>
              </a:spcBef>
              <a:buNone/>
              <a:tabLst>
                <a:tab algn="l" pos="0"/>
              </a:tabLst>
            </a:pPr>
            <a:r>
              <a:rPr b="1" lang="it-IT" sz="3000" spc="-1" strike="noStrike">
                <a:solidFill>
                  <a:srgbClr val="000000"/>
                </a:solidFill>
                <a:latin typeface="Gill Sans MT"/>
              </a:rPr>
              <a:t> </a:t>
            </a:r>
            <a:endParaRPr b="0" lang="it-IT" sz="3000" spc="-1" strike="noStrike">
              <a:solidFill>
                <a:srgbClr val="000000"/>
              </a:solidFill>
              <a:latin typeface="Gill Sans MT"/>
            </a:endParaRPr>
          </a:p>
          <a:p>
            <a:pPr marL="365760" indent="0" algn="just">
              <a:lnSpc>
                <a:spcPct val="100000"/>
              </a:lnSpc>
              <a:spcBef>
                <a:spcPts val="601"/>
              </a:spcBef>
              <a:buNone/>
              <a:tabLst>
                <a:tab algn="l" pos="0"/>
              </a:tabLst>
            </a:pPr>
            <a:r>
              <a:rPr b="0" lang="it-IT" sz="3000" spc="-1" strike="noStrike">
                <a:solidFill>
                  <a:srgbClr val="000000"/>
                </a:solidFill>
                <a:latin typeface="Gill Sans MT"/>
              </a:rPr>
              <a:t> </a:t>
            </a:r>
            <a:r>
              <a:rPr b="0" lang="it-IT" sz="3000" spc="-1" strike="noStrike">
                <a:solidFill>
                  <a:srgbClr val="000000"/>
                </a:solidFill>
                <a:latin typeface="Gill Sans MT"/>
              </a:rPr>
              <a:t>Lo shock è la risposta a un disturbo emotivo improvviso e violento. Si tratta di un sistema interno di allarme attraverso il quale l’individuo viene informato che l’esperienza in atto è difficile da controllare e emotivamente traumatica. In questo senso, lo shock può essere considerato come una prima difesa che insorge nell’individuo soprattutto – ma non solo - quando la morte della persona cara è improvvisa. </a:t>
            </a:r>
            <a:endParaRPr b="0" lang="it-IT" sz="30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594" dur="indefinite" restart="never" nodeType="tmRoot">
          <p:childTnLst>
            <p:seq>
              <p:cTn id="595" dur="indefinite" nodeType="mainSeq">
                <p:childTnLst>
                  <p:par>
                    <p:cTn id="596" fill="hold">
                      <p:stCondLst>
                        <p:cond delay="indefinite"/>
                      </p:stCondLst>
                      <p:childTnLst>
                        <p:par>
                          <p:cTn id="597" fill="hold">
                            <p:stCondLst>
                              <p:cond delay="0"/>
                            </p:stCondLst>
                            <p:childTnLst>
                              <p:par>
                                <p:cTn id="598" nodeType="clickEffect" fill="hold" presetClass="entr" presetID="2" presetSubtype="4">
                                  <p:stCondLst>
                                    <p:cond delay="0"/>
                                  </p:stCondLst>
                                  <p:childTnLst>
                                    <p:set>
                                      <p:cBhvr>
                                        <p:cTn id="599" dur="1" fill="hold">
                                          <p:stCondLst>
                                            <p:cond delay="0"/>
                                          </p:stCondLst>
                                        </p:cTn>
                                        <p:tgtEl>
                                          <p:spTgt spid="133">
                                            <p:txEl>
                                              <p:pRg st="0" end="0"/>
                                            </p:txEl>
                                          </p:spTgt>
                                        </p:tgtEl>
                                        <p:attrNameLst>
                                          <p:attrName>style.visibility</p:attrName>
                                        </p:attrNameLst>
                                      </p:cBhvr>
                                      <p:to>
                                        <p:strVal val="visible"/>
                                      </p:to>
                                    </p:set>
                                    <p:anim calcmode="lin" valueType="num">
                                      <p:cBhvr additive="repl">
                                        <p:cTn id="600" dur="500" fill="hold"/>
                                        <p:tgtEl>
                                          <p:spTgt spid="133">
                                            <p:txEl>
                                              <p:pRg st="0" end="0"/>
                                            </p:txEl>
                                          </p:spTgt>
                                        </p:tgtEl>
                                        <p:attrNameLst>
                                          <p:attrName>ppt_x</p:attrName>
                                        </p:attrNameLst>
                                      </p:cBhvr>
                                      <p:tavLst>
                                        <p:tav tm="0">
                                          <p:val>
                                            <p:strVal val="#ppt_x"/>
                                          </p:val>
                                        </p:tav>
                                        <p:tav tm="100000">
                                          <p:val>
                                            <p:strVal val="#ppt_x"/>
                                          </p:val>
                                        </p:tav>
                                      </p:tavLst>
                                    </p:anim>
                                    <p:anim calcmode="lin" valueType="num">
                                      <p:cBhvr additive="repl">
                                        <p:cTn id="601" dur="500" fill="hold"/>
                                        <p:tgtEl>
                                          <p:spTgt spid="1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02" fill="hold">
                      <p:stCondLst>
                        <p:cond delay="indefinite"/>
                      </p:stCondLst>
                      <p:childTnLst>
                        <p:par>
                          <p:cTn id="603" fill="hold">
                            <p:stCondLst>
                              <p:cond delay="0"/>
                            </p:stCondLst>
                            <p:childTnLst>
                              <p:par>
                                <p:cTn id="604" nodeType="clickEffect" fill="hold" presetClass="entr" presetID="2" presetSubtype="4">
                                  <p:stCondLst>
                                    <p:cond delay="0"/>
                                  </p:stCondLst>
                                  <p:childTnLst>
                                    <p:set>
                                      <p:cBhvr>
                                        <p:cTn id="605" dur="1" fill="hold">
                                          <p:stCondLst>
                                            <p:cond delay="0"/>
                                          </p:stCondLst>
                                        </p:cTn>
                                        <p:tgtEl>
                                          <p:spTgt spid="133">
                                            <p:txEl>
                                              <p:pRg st="1" end="1"/>
                                            </p:txEl>
                                          </p:spTgt>
                                        </p:tgtEl>
                                        <p:attrNameLst>
                                          <p:attrName>style.visibility</p:attrName>
                                        </p:attrNameLst>
                                      </p:cBhvr>
                                      <p:to>
                                        <p:strVal val="visible"/>
                                      </p:to>
                                    </p:set>
                                    <p:anim calcmode="lin" valueType="num">
                                      <p:cBhvr additive="repl">
                                        <p:cTn id="606" dur="500" fill="hold"/>
                                        <p:tgtEl>
                                          <p:spTgt spid="133">
                                            <p:txEl>
                                              <p:pRg st="1" end="1"/>
                                            </p:txEl>
                                          </p:spTgt>
                                        </p:tgtEl>
                                        <p:attrNameLst>
                                          <p:attrName>ppt_x</p:attrName>
                                        </p:attrNameLst>
                                      </p:cBhvr>
                                      <p:tavLst>
                                        <p:tav tm="0">
                                          <p:val>
                                            <p:strVal val="#ppt_x"/>
                                          </p:val>
                                        </p:tav>
                                        <p:tav tm="100000">
                                          <p:val>
                                            <p:strVal val="#ppt_x"/>
                                          </p:val>
                                        </p:tav>
                                      </p:tavLst>
                                    </p:anim>
                                    <p:anim calcmode="lin" valueType="num">
                                      <p:cBhvr additive="repl">
                                        <p:cTn id="607" dur="500" fill="hold"/>
                                        <p:tgtEl>
                                          <p:spTgt spid="1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8" fill="hold">
                      <p:stCondLst>
                        <p:cond delay="indefinite"/>
                      </p:stCondLst>
                      <p:childTnLst>
                        <p:par>
                          <p:cTn id="609" fill="hold">
                            <p:stCondLst>
                              <p:cond delay="0"/>
                            </p:stCondLst>
                            <p:childTnLst>
                              <p:par>
                                <p:cTn id="610" nodeType="clickEffect" fill="hold" presetClass="entr" presetID="2" presetSubtype="4">
                                  <p:stCondLst>
                                    <p:cond delay="0"/>
                                  </p:stCondLst>
                                  <p:childTnLst>
                                    <p:set>
                                      <p:cBhvr>
                                        <p:cTn id="611" dur="1" fill="hold">
                                          <p:stCondLst>
                                            <p:cond delay="0"/>
                                          </p:stCondLst>
                                        </p:cTn>
                                        <p:tgtEl>
                                          <p:spTgt spid="133">
                                            <p:txEl>
                                              <p:pRg st="2" end="2"/>
                                            </p:txEl>
                                          </p:spTgt>
                                        </p:tgtEl>
                                        <p:attrNameLst>
                                          <p:attrName>style.visibility</p:attrName>
                                        </p:attrNameLst>
                                      </p:cBhvr>
                                      <p:to>
                                        <p:strVal val="visible"/>
                                      </p:to>
                                    </p:set>
                                    <p:anim calcmode="lin" valueType="num">
                                      <p:cBhvr additive="repl">
                                        <p:cTn id="612" dur="500" fill="hold"/>
                                        <p:tgtEl>
                                          <p:spTgt spid="133">
                                            <p:txEl>
                                              <p:pRg st="2" end="2"/>
                                            </p:txEl>
                                          </p:spTgt>
                                        </p:tgtEl>
                                        <p:attrNameLst>
                                          <p:attrName>ppt_x</p:attrName>
                                        </p:attrNameLst>
                                      </p:cBhvr>
                                      <p:tavLst>
                                        <p:tav tm="0">
                                          <p:val>
                                            <p:strVal val="#ppt_x"/>
                                          </p:val>
                                        </p:tav>
                                        <p:tav tm="100000">
                                          <p:val>
                                            <p:strVal val="#ppt_x"/>
                                          </p:val>
                                        </p:tav>
                                      </p:tavLst>
                                    </p:anim>
                                    <p:anim calcmode="lin" valueType="num">
                                      <p:cBhvr additive="repl">
                                        <p:cTn id="613" dur="500" fill="hold"/>
                                        <p:tgtEl>
                                          <p:spTgt spid="1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0" y="0"/>
            <a:ext cx="9143640" cy="1142640"/>
          </a:xfrm>
          <a:prstGeom prst="rect">
            <a:avLst/>
          </a:prstGeom>
          <a:noFill/>
          <a:ln w="0">
            <a:noFill/>
          </a:ln>
        </p:spPr>
        <p:txBody>
          <a:bodyPr lIns="90000" rIns="90000" tIns="45000" bIns="45000" anchor="ctr">
            <a:noAutofit/>
          </a:bodyPr>
          <a:p>
            <a:pPr indent="0" algn="ctr">
              <a:lnSpc>
                <a:spcPct val="100000"/>
              </a:lnSpc>
              <a:buNone/>
            </a:pPr>
            <a:r>
              <a:rPr b="0" lang="it-IT" sz="4300" spc="-1" strike="noStrike">
                <a:solidFill>
                  <a:srgbClr val="572314"/>
                </a:solidFill>
                <a:latin typeface="Gill Sans MT"/>
              </a:rPr>
              <a:t>PRIMA FASE: LO SHOCK</a:t>
            </a:r>
            <a:endParaRPr b="0" lang="it-IT" sz="4300" spc="-1" strike="noStrike">
              <a:solidFill>
                <a:srgbClr val="000000"/>
              </a:solidFill>
              <a:latin typeface="Gill Sans MT"/>
            </a:endParaRPr>
          </a:p>
        </p:txBody>
      </p:sp>
      <p:sp>
        <p:nvSpPr>
          <p:cNvPr id="135" name="PlaceHolder 2"/>
          <p:cNvSpPr>
            <a:spLocks noGrp="1"/>
          </p:cNvSpPr>
          <p:nvPr>
            <p:ph/>
          </p:nvPr>
        </p:nvSpPr>
        <p:spPr>
          <a:xfrm>
            <a:off x="0" y="1052640"/>
            <a:ext cx="9143640" cy="5805000"/>
          </a:xfrm>
          <a:prstGeom prst="rect">
            <a:avLst/>
          </a:prstGeom>
          <a:noFill/>
          <a:ln w="0">
            <a:noFill/>
          </a:ln>
        </p:spPr>
        <p:txBody>
          <a:bodyPr lIns="90000" rIns="90000" tIns="45000" bIns="45000" anchor="t">
            <a:noAutofit/>
          </a:bodyPr>
          <a:p>
            <a:pPr marL="365760" indent="0" algn="just">
              <a:lnSpc>
                <a:spcPct val="100000"/>
              </a:lnSpc>
              <a:spcBef>
                <a:spcPts val="601"/>
              </a:spcBef>
              <a:buNone/>
              <a:tabLst>
                <a:tab algn="l" pos="0"/>
              </a:tabLst>
            </a:pPr>
            <a:r>
              <a:rPr b="0" lang="it-IT" sz="3000" spc="-1" strike="noStrike">
                <a:solidFill>
                  <a:srgbClr val="000000"/>
                </a:solidFill>
                <a:latin typeface="Gill Sans MT"/>
              </a:rPr>
              <a:t>L’esperienza ci dice che allorché si verifica un sovraccarico di energia elettrica, le valvole saltano. Così, quando insorge un dolore troppo intenso, il corpo umano reagisce secernendo un particolare tipo di ormoni che ottundono la percezione della realtà: la vita emotiva tende a sclerotizzarsi. </a:t>
            </a:r>
            <a:endParaRPr b="0" lang="it-IT" sz="3000" spc="-1" strike="noStrike">
              <a:solidFill>
                <a:srgbClr val="000000"/>
              </a:solidFill>
              <a:latin typeface="Gill Sans MT"/>
            </a:endParaRPr>
          </a:p>
          <a:p>
            <a:pPr marL="365760" indent="0" algn="just">
              <a:lnSpc>
                <a:spcPct val="100000"/>
              </a:lnSpc>
              <a:spcBef>
                <a:spcPts val="601"/>
              </a:spcBef>
              <a:buNone/>
              <a:tabLst>
                <a:tab algn="l" pos="0"/>
              </a:tabLst>
            </a:pPr>
            <a:r>
              <a:rPr b="0" lang="it-IT" sz="3000" spc="-1" strike="noStrike">
                <a:solidFill>
                  <a:srgbClr val="000000"/>
                </a:solidFill>
                <a:latin typeface="Gill Sans MT"/>
              </a:rPr>
              <a:t>Nei momenti di profonda angoscia, l'organismo ricorre a queste misure di sopravvivenza grazie alle quali la vittima di una tragedia riesce a sopravvivere, invece di crollare del tutto.  </a:t>
            </a:r>
            <a:endParaRPr b="0" lang="it-IT" sz="30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614" dur="indefinite" restart="never" nodeType="tmRoot">
          <p:childTnLst>
            <p:seq>
              <p:cTn id="615" dur="indefinite" nodeType="mainSeq">
                <p:childTnLst>
                  <p:par>
                    <p:cTn id="616" fill="hold">
                      <p:stCondLst>
                        <p:cond delay="indefinite"/>
                      </p:stCondLst>
                      <p:childTnLst>
                        <p:par>
                          <p:cTn id="617" fill="hold">
                            <p:stCondLst>
                              <p:cond delay="0"/>
                            </p:stCondLst>
                            <p:childTnLst>
                              <p:par>
                                <p:cTn id="618" nodeType="clickEffect" fill="hold" presetClass="entr" presetID="2" presetSubtype="4">
                                  <p:stCondLst>
                                    <p:cond delay="0"/>
                                  </p:stCondLst>
                                  <p:childTnLst>
                                    <p:set>
                                      <p:cBhvr>
                                        <p:cTn id="619" dur="1" fill="hold">
                                          <p:stCondLst>
                                            <p:cond delay="0"/>
                                          </p:stCondLst>
                                        </p:cTn>
                                        <p:tgtEl>
                                          <p:spTgt spid="135">
                                            <p:txEl>
                                              <p:pRg st="0" end="0"/>
                                            </p:txEl>
                                          </p:spTgt>
                                        </p:tgtEl>
                                        <p:attrNameLst>
                                          <p:attrName>style.visibility</p:attrName>
                                        </p:attrNameLst>
                                      </p:cBhvr>
                                      <p:to>
                                        <p:strVal val="visible"/>
                                      </p:to>
                                    </p:set>
                                    <p:anim calcmode="lin" valueType="num">
                                      <p:cBhvr additive="repl">
                                        <p:cTn id="620" dur="500" fill="hold"/>
                                        <p:tgtEl>
                                          <p:spTgt spid="135">
                                            <p:txEl>
                                              <p:pRg st="0" end="0"/>
                                            </p:txEl>
                                          </p:spTgt>
                                        </p:tgtEl>
                                        <p:attrNameLst>
                                          <p:attrName>ppt_x</p:attrName>
                                        </p:attrNameLst>
                                      </p:cBhvr>
                                      <p:tavLst>
                                        <p:tav tm="0">
                                          <p:val>
                                            <p:strVal val="#ppt_x"/>
                                          </p:val>
                                        </p:tav>
                                        <p:tav tm="100000">
                                          <p:val>
                                            <p:strVal val="#ppt_x"/>
                                          </p:val>
                                        </p:tav>
                                      </p:tavLst>
                                    </p:anim>
                                    <p:anim calcmode="lin" valueType="num">
                                      <p:cBhvr additive="repl">
                                        <p:cTn id="621" dur="500" fill="hold"/>
                                        <p:tgtEl>
                                          <p:spTgt spid="1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2" fill="hold">
                      <p:stCondLst>
                        <p:cond delay="indefinite"/>
                      </p:stCondLst>
                      <p:childTnLst>
                        <p:par>
                          <p:cTn id="623" fill="hold">
                            <p:stCondLst>
                              <p:cond delay="0"/>
                            </p:stCondLst>
                            <p:childTnLst>
                              <p:par>
                                <p:cTn id="624" nodeType="clickEffect" fill="hold" presetClass="entr" presetID="2" presetSubtype="4">
                                  <p:stCondLst>
                                    <p:cond delay="0"/>
                                  </p:stCondLst>
                                  <p:childTnLst>
                                    <p:set>
                                      <p:cBhvr>
                                        <p:cTn id="625" dur="1" fill="hold">
                                          <p:stCondLst>
                                            <p:cond delay="0"/>
                                          </p:stCondLst>
                                        </p:cTn>
                                        <p:tgtEl>
                                          <p:spTgt spid="135">
                                            <p:txEl>
                                              <p:pRg st="1" end="1"/>
                                            </p:txEl>
                                          </p:spTgt>
                                        </p:tgtEl>
                                        <p:attrNameLst>
                                          <p:attrName>style.visibility</p:attrName>
                                        </p:attrNameLst>
                                      </p:cBhvr>
                                      <p:to>
                                        <p:strVal val="visible"/>
                                      </p:to>
                                    </p:set>
                                    <p:anim calcmode="lin" valueType="num">
                                      <p:cBhvr additive="repl">
                                        <p:cTn id="626" dur="500" fill="hold"/>
                                        <p:tgtEl>
                                          <p:spTgt spid="135">
                                            <p:txEl>
                                              <p:pRg st="1" end="1"/>
                                            </p:txEl>
                                          </p:spTgt>
                                        </p:tgtEl>
                                        <p:attrNameLst>
                                          <p:attrName>ppt_x</p:attrName>
                                        </p:attrNameLst>
                                      </p:cBhvr>
                                      <p:tavLst>
                                        <p:tav tm="0">
                                          <p:val>
                                            <p:strVal val="#ppt_x"/>
                                          </p:val>
                                        </p:tav>
                                        <p:tav tm="100000">
                                          <p:val>
                                            <p:strVal val="#ppt_x"/>
                                          </p:val>
                                        </p:tav>
                                      </p:tavLst>
                                    </p:anim>
                                    <p:anim calcmode="lin" valueType="num">
                                      <p:cBhvr additive="repl">
                                        <p:cTn id="627" dur="500" fill="hold"/>
                                        <p:tgtEl>
                                          <p:spTgt spid="1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0" y="0"/>
            <a:ext cx="9143640" cy="6741000"/>
          </a:xfrm>
          <a:prstGeom prst="rect">
            <a:avLst/>
          </a:prstGeom>
          <a:noFill/>
          <a:ln w="0">
            <a:noFill/>
          </a:ln>
        </p:spPr>
        <p:txBody>
          <a:bodyPr lIns="90000" rIns="90000" tIns="45000" bIns="45000" anchor="t">
            <a:normAutofit fontScale="89000"/>
          </a:bodyPr>
          <a:p>
            <a:pPr marL="365760" indent="0" algn="just">
              <a:lnSpc>
                <a:spcPct val="100000"/>
              </a:lnSpc>
              <a:spcBef>
                <a:spcPts val="601"/>
              </a:spcBef>
              <a:buNone/>
              <a:tabLst>
                <a:tab algn="l" pos="0"/>
              </a:tabLst>
            </a:pPr>
            <a:r>
              <a:rPr b="0" lang="it-IT" sz="3200" spc="-1" strike="noStrike">
                <a:solidFill>
                  <a:srgbClr val="000000"/>
                </a:solidFill>
                <a:latin typeface="Gill Sans MT"/>
              </a:rPr>
              <a:t>Una persona in stato di shock subisce perciò un calo della sensibilità, una assenza di reazioni di fronte al dolore o al piacere. Queste potranno essere le sue reazioni: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una apparente insensibilità di fronte alla tragedia appena avvenuta;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le orecchie ronzano;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la vista si obnubila;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una sensazione di freddo e di paralisi interiore;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una grande pesantezza fisica;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un riso incontrollabile (succede talvolta nelle camere mortuarie);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allucinazioni che fanno credere che la persona scomparsa sia ancora presente;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un affaticamento che investe tutto l'essere…</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628" dur="indefinite" restart="never" nodeType="tmRoot">
          <p:childTnLst>
            <p:seq>
              <p:cTn id="629" dur="indefinite" nodeType="mainSeq">
                <p:childTnLst>
                  <p:par>
                    <p:cTn id="630" fill="hold">
                      <p:stCondLst>
                        <p:cond delay="indefinite"/>
                      </p:stCondLst>
                      <p:childTnLst>
                        <p:par>
                          <p:cTn id="631" fill="hold">
                            <p:stCondLst>
                              <p:cond delay="0"/>
                            </p:stCondLst>
                            <p:childTnLst>
                              <p:par>
                                <p:cTn id="632" nodeType="clickEffect" fill="hold" presetClass="entr" presetID="2" presetSubtype="4">
                                  <p:stCondLst>
                                    <p:cond delay="0"/>
                                  </p:stCondLst>
                                  <p:childTnLst>
                                    <p:set>
                                      <p:cBhvr>
                                        <p:cTn id="633" dur="1" fill="hold">
                                          <p:stCondLst>
                                            <p:cond delay="0"/>
                                          </p:stCondLst>
                                        </p:cTn>
                                        <p:tgtEl>
                                          <p:spTgt spid="136">
                                            <p:txEl>
                                              <p:pRg st="0" end="0"/>
                                            </p:txEl>
                                          </p:spTgt>
                                        </p:tgtEl>
                                        <p:attrNameLst>
                                          <p:attrName>style.visibility</p:attrName>
                                        </p:attrNameLst>
                                      </p:cBhvr>
                                      <p:to>
                                        <p:strVal val="visible"/>
                                      </p:to>
                                    </p:set>
                                    <p:anim calcmode="lin" valueType="num">
                                      <p:cBhvr additive="repl">
                                        <p:cTn id="634" dur="500" fill="hold"/>
                                        <p:tgtEl>
                                          <p:spTgt spid="136">
                                            <p:txEl>
                                              <p:pRg st="0" end="0"/>
                                            </p:txEl>
                                          </p:spTgt>
                                        </p:tgtEl>
                                        <p:attrNameLst>
                                          <p:attrName>ppt_x</p:attrName>
                                        </p:attrNameLst>
                                      </p:cBhvr>
                                      <p:tavLst>
                                        <p:tav tm="0">
                                          <p:val>
                                            <p:strVal val="#ppt_x"/>
                                          </p:val>
                                        </p:tav>
                                        <p:tav tm="100000">
                                          <p:val>
                                            <p:strVal val="#ppt_x"/>
                                          </p:val>
                                        </p:tav>
                                      </p:tavLst>
                                    </p:anim>
                                    <p:anim calcmode="lin" valueType="num">
                                      <p:cBhvr additive="repl">
                                        <p:cTn id="635" dur="500" fill="hold"/>
                                        <p:tgtEl>
                                          <p:spTgt spid="1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6" fill="hold">
                      <p:stCondLst>
                        <p:cond delay="indefinite"/>
                      </p:stCondLst>
                      <p:childTnLst>
                        <p:par>
                          <p:cTn id="637" fill="hold">
                            <p:stCondLst>
                              <p:cond delay="0"/>
                            </p:stCondLst>
                            <p:childTnLst>
                              <p:par>
                                <p:cTn id="638" nodeType="clickEffect" fill="hold" presetClass="entr" presetID="2" presetSubtype="4">
                                  <p:stCondLst>
                                    <p:cond delay="0"/>
                                  </p:stCondLst>
                                  <p:childTnLst>
                                    <p:set>
                                      <p:cBhvr>
                                        <p:cTn id="639" dur="1" fill="hold">
                                          <p:stCondLst>
                                            <p:cond delay="0"/>
                                          </p:stCondLst>
                                        </p:cTn>
                                        <p:tgtEl>
                                          <p:spTgt spid="136">
                                            <p:txEl>
                                              <p:pRg st="1" end="1"/>
                                            </p:txEl>
                                          </p:spTgt>
                                        </p:tgtEl>
                                        <p:attrNameLst>
                                          <p:attrName>style.visibility</p:attrName>
                                        </p:attrNameLst>
                                      </p:cBhvr>
                                      <p:to>
                                        <p:strVal val="visible"/>
                                      </p:to>
                                    </p:set>
                                    <p:anim calcmode="lin" valueType="num">
                                      <p:cBhvr additive="repl">
                                        <p:cTn id="640" dur="500" fill="hold"/>
                                        <p:tgtEl>
                                          <p:spTgt spid="136">
                                            <p:txEl>
                                              <p:pRg st="1" end="1"/>
                                            </p:txEl>
                                          </p:spTgt>
                                        </p:tgtEl>
                                        <p:attrNameLst>
                                          <p:attrName>ppt_x</p:attrName>
                                        </p:attrNameLst>
                                      </p:cBhvr>
                                      <p:tavLst>
                                        <p:tav tm="0">
                                          <p:val>
                                            <p:strVal val="#ppt_x"/>
                                          </p:val>
                                        </p:tav>
                                        <p:tav tm="100000">
                                          <p:val>
                                            <p:strVal val="#ppt_x"/>
                                          </p:val>
                                        </p:tav>
                                      </p:tavLst>
                                    </p:anim>
                                    <p:anim calcmode="lin" valueType="num">
                                      <p:cBhvr additive="repl">
                                        <p:cTn id="641" dur="500" fill="hold"/>
                                        <p:tgtEl>
                                          <p:spTgt spid="1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42" fill="hold">
                      <p:stCondLst>
                        <p:cond delay="indefinite"/>
                      </p:stCondLst>
                      <p:childTnLst>
                        <p:par>
                          <p:cTn id="643" fill="hold">
                            <p:stCondLst>
                              <p:cond delay="0"/>
                            </p:stCondLst>
                            <p:childTnLst>
                              <p:par>
                                <p:cTn id="644" nodeType="clickEffect" fill="hold" presetClass="entr" presetID="2" presetSubtype="4">
                                  <p:stCondLst>
                                    <p:cond delay="0"/>
                                  </p:stCondLst>
                                  <p:childTnLst>
                                    <p:set>
                                      <p:cBhvr>
                                        <p:cTn id="645" dur="1" fill="hold">
                                          <p:stCondLst>
                                            <p:cond delay="0"/>
                                          </p:stCondLst>
                                        </p:cTn>
                                        <p:tgtEl>
                                          <p:spTgt spid="136">
                                            <p:txEl>
                                              <p:pRg st="2" end="2"/>
                                            </p:txEl>
                                          </p:spTgt>
                                        </p:tgtEl>
                                        <p:attrNameLst>
                                          <p:attrName>style.visibility</p:attrName>
                                        </p:attrNameLst>
                                      </p:cBhvr>
                                      <p:to>
                                        <p:strVal val="visible"/>
                                      </p:to>
                                    </p:set>
                                    <p:anim calcmode="lin" valueType="num">
                                      <p:cBhvr additive="repl">
                                        <p:cTn id="646" dur="500" fill="hold"/>
                                        <p:tgtEl>
                                          <p:spTgt spid="136">
                                            <p:txEl>
                                              <p:pRg st="2" end="2"/>
                                            </p:txEl>
                                          </p:spTgt>
                                        </p:tgtEl>
                                        <p:attrNameLst>
                                          <p:attrName>ppt_x</p:attrName>
                                        </p:attrNameLst>
                                      </p:cBhvr>
                                      <p:tavLst>
                                        <p:tav tm="0">
                                          <p:val>
                                            <p:strVal val="#ppt_x"/>
                                          </p:val>
                                        </p:tav>
                                        <p:tav tm="100000">
                                          <p:val>
                                            <p:strVal val="#ppt_x"/>
                                          </p:val>
                                        </p:tav>
                                      </p:tavLst>
                                    </p:anim>
                                    <p:anim calcmode="lin" valueType="num">
                                      <p:cBhvr additive="repl">
                                        <p:cTn id="647" dur="500" fill="hold"/>
                                        <p:tgtEl>
                                          <p:spTgt spid="1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48" fill="hold">
                      <p:stCondLst>
                        <p:cond delay="indefinite"/>
                      </p:stCondLst>
                      <p:childTnLst>
                        <p:par>
                          <p:cTn id="649" fill="hold">
                            <p:stCondLst>
                              <p:cond delay="0"/>
                            </p:stCondLst>
                            <p:childTnLst>
                              <p:par>
                                <p:cTn id="650" nodeType="clickEffect" fill="hold" presetClass="entr" presetID="2" presetSubtype="4">
                                  <p:stCondLst>
                                    <p:cond delay="0"/>
                                  </p:stCondLst>
                                  <p:childTnLst>
                                    <p:set>
                                      <p:cBhvr>
                                        <p:cTn id="651" dur="1" fill="hold">
                                          <p:stCondLst>
                                            <p:cond delay="0"/>
                                          </p:stCondLst>
                                        </p:cTn>
                                        <p:tgtEl>
                                          <p:spTgt spid="136">
                                            <p:txEl>
                                              <p:pRg st="3" end="3"/>
                                            </p:txEl>
                                          </p:spTgt>
                                        </p:tgtEl>
                                        <p:attrNameLst>
                                          <p:attrName>style.visibility</p:attrName>
                                        </p:attrNameLst>
                                      </p:cBhvr>
                                      <p:to>
                                        <p:strVal val="visible"/>
                                      </p:to>
                                    </p:set>
                                    <p:anim calcmode="lin" valueType="num">
                                      <p:cBhvr additive="repl">
                                        <p:cTn id="652" dur="500" fill="hold"/>
                                        <p:tgtEl>
                                          <p:spTgt spid="136">
                                            <p:txEl>
                                              <p:pRg st="3" end="3"/>
                                            </p:txEl>
                                          </p:spTgt>
                                        </p:tgtEl>
                                        <p:attrNameLst>
                                          <p:attrName>ppt_x</p:attrName>
                                        </p:attrNameLst>
                                      </p:cBhvr>
                                      <p:tavLst>
                                        <p:tav tm="0">
                                          <p:val>
                                            <p:strVal val="#ppt_x"/>
                                          </p:val>
                                        </p:tav>
                                        <p:tav tm="100000">
                                          <p:val>
                                            <p:strVal val="#ppt_x"/>
                                          </p:val>
                                        </p:tav>
                                      </p:tavLst>
                                    </p:anim>
                                    <p:anim calcmode="lin" valueType="num">
                                      <p:cBhvr additive="repl">
                                        <p:cTn id="653" dur="500" fill="hold"/>
                                        <p:tgtEl>
                                          <p:spTgt spid="1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4" fill="hold">
                      <p:stCondLst>
                        <p:cond delay="indefinite"/>
                      </p:stCondLst>
                      <p:childTnLst>
                        <p:par>
                          <p:cTn id="655" fill="hold">
                            <p:stCondLst>
                              <p:cond delay="0"/>
                            </p:stCondLst>
                            <p:childTnLst>
                              <p:par>
                                <p:cTn id="656" nodeType="clickEffect" fill="hold" presetClass="entr" presetID="2" presetSubtype="4">
                                  <p:stCondLst>
                                    <p:cond delay="0"/>
                                  </p:stCondLst>
                                  <p:childTnLst>
                                    <p:set>
                                      <p:cBhvr>
                                        <p:cTn id="657" dur="1" fill="hold">
                                          <p:stCondLst>
                                            <p:cond delay="0"/>
                                          </p:stCondLst>
                                        </p:cTn>
                                        <p:tgtEl>
                                          <p:spTgt spid="136">
                                            <p:txEl>
                                              <p:pRg st="4" end="4"/>
                                            </p:txEl>
                                          </p:spTgt>
                                        </p:tgtEl>
                                        <p:attrNameLst>
                                          <p:attrName>style.visibility</p:attrName>
                                        </p:attrNameLst>
                                      </p:cBhvr>
                                      <p:to>
                                        <p:strVal val="visible"/>
                                      </p:to>
                                    </p:set>
                                    <p:anim calcmode="lin" valueType="num">
                                      <p:cBhvr additive="repl">
                                        <p:cTn id="658" dur="500" fill="hold"/>
                                        <p:tgtEl>
                                          <p:spTgt spid="136">
                                            <p:txEl>
                                              <p:pRg st="4" end="4"/>
                                            </p:txEl>
                                          </p:spTgt>
                                        </p:tgtEl>
                                        <p:attrNameLst>
                                          <p:attrName>ppt_x</p:attrName>
                                        </p:attrNameLst>
                                      </p:cBhvr>
                                      <p:tavLst>
                                        <p:tav tm="0">
                                          <p:val>
                                            <p:strVal val="#ppt_x"/>
                                          </p:val>
                                        </p:tav>
                                        <p:tav tm="100000">
                                          <p:val>
                                            <p:strVal val="#ppt_x"/>
                                          </p:val>
                                        </p:tav>
                                      </p:tavLst>
                                    </p:anim>
                                    <p:anim calcmode="lin" valueType="num">
                                      <p:cBhvr additive="repl">
                                        <p:cTn id="659" dur="500" fill="hold"/>
                                        <p:tgtEl>
                                          <p:spTgt spid="13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60" fill="hold">
                      <p:stCondLst>
                        <p:cond delay="indefinite"/>
                      </p:stCondLst>
                      <p:childTnLst>
                        <p:par>
                          <p:cTn id="661" fill="hold">
                            <p:stCondLst>
                              <p:cond delay="0"/>
                            </p:stCondLst>
                            <p:childTnLst>
                              <p:par>
                                <p:cTn id="662" nodeType="clickEffect" fill="hold" presetClass="entr" presetID="2" presetSubtype="4">
                                  <p:stCondLst>
                                    <p:cond delay="0"/>
                                  </p:stCondLst>
                                  <p:childTnLst>
                                    <p:set>
                                      <p:cBhvr>
                                        <p:cTn id="663" dur="1" fill="hold">
                                          <p:stCondLst>
                                            <p:cond delay="0"/>
                                          </p:stCondLst>
                                        </p:cTn>
                                        <p:tgtEl>
                                          <p:spTgt spid="136">
                                            <p:txEl>
                                              <p:pRg st="5" end="5"/>
                                            </p:txEl>
                                          </p:spTgt>
                                        </p:tgtEl>
                                        <p:attrNameLst>
                                          <p:attrName>style.visibility</p:attrName>
                                        </p:attrNameLst>
                                      </p:cBhvr>
                                      <p:to>
                                        <p:strVal val="visible"/>
                                      </p:to>
                                    </p:set>
                                    <p:anim calcmode="lin" valueType="num">
                                      <p:cBhvr additive="repl">
                                        <p:cTn id="664" dur="500" fill="hold"/>
                                        <p:tgtEl>
                                          <p:spTgt spid="136">
                                            <p:txEl>
                                              <p:pRg st="5" end="5"/>
                                            </p:txEl>
                                          </p:spTgt>
                                        </p:tgtEl>
                                        <p:attrNameLst>
                                          <p:attrName>ppt_x</p:attrName>
                                        </p:attrNameLst>
                                      </p:cBhvr>
                                      <p:tavLst>
                                        <p:tav tm="0">
                                          <p:val>
                                            <p:strVal val="#ppt_x"/>
                                          </p:val>
                                        </p:tav>
                                        <p:tav tm="100000">
                                          <p:val>
                                            <p:strVal val="#ppt_x"/>
                                          </p:val>
                                        </p:tav>
                                      </p:tavLst>
                                    </p:anim>
                                    <p:anim calcmode="lin" valueType="num">
                                      <p:cBhvr additive="repl">
                                        <p:cTn id="665" dur="500" fill="hold"/>
                                        <p:tgtEl>
                                          <p:spTgt spid="13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66" fill="hold">
                      <p:stCondLst>
                        <p:cond delay="indefinite"/>
                      </p:stCondLst>
                      <p:childTnLst>
                        <p:par>
                          <p:cTn id="667" fill="hold">
                            <p:stCondLst>
                              <p:cond delay="0"/>
                            </p:stCondLst>
                            <p:childTnLst>
                              <p:par>
                                <p:cTn id="668" nodeType="clickEffect" fill="hold" presetClass="entr" presetID="2" presetSubtype="4">
                                  <p:stCondLst>
                                    <p:cond delay="0"/>
                                  </p:stCondLst>
                                  <p:childTnLst>
                                    <p:set>
                                      <p:cBhvr>
                                        <p:cTn id="669" dur="1" fill="hold">
                                          <p:stCondLst>
                                            <p:cond delay="0"/>
                                          </p:stCondLst>
                                        </p:cTn>
                                        <p:tgtEl>
                                          <p:spTgt spid="136">
                                            <p:txEl>
                                              <p:pRg st="6" end="6"/>
                                            </p:txEl>
                                          </p:spTgt>
                                        </p:tgtEl>
                                        <p:attrNameLst>
                                          <p:attrName>style.visibility</p:attrName>
                                        </p:attrNameLst>
                                      </p:cBhvr>
                                      <p:to>
                                        <p:strVal val="visible"/>
                                      </p:to>
                                    </p:set>
                                    <p:anim calcmode="lin" valueType="num">
                                      <p:cBhvr additive="repl">
                                        <p:cTn id="670" dur="500" fill="hold"/>
                                        <p:tgtEl>
                                          <p:spTgt spid="136">
                                            <p:txEl>
                                              <p:pRg st="6" end="6"/>
                                            </p:txEl>
                                          </p:spTgt>
                                        </p:tgtEl>
                                        <p:attrNameLst>
                                          <p:attrName>ppt_x</p:attrName>
                                        </p:attrNameLst>
                                      </p:cBhvr>
                                      <p:tavLst>
                                        <p:tav tm="0">
                                          <p:val>
                                            <p:strVal val="#ppt_x"/>
                                          </p:val>
                                        </p:tav>
                                        <p:tav tm="100000">
                                          <p:val>
                                            <p:strVal val="#ppt_x"/>
                                          </p:val>
                                        </p:tav>
                                      </p:tavLst>
                                    </p:anim>
                                    <p:anim calcmode="lin" valueType="num">
                                      <p:cBhvr additive="repl">
                                        <p:cTn id="671" dur="500" fill="hold"/>
                                        <p:tgtEl>
                                          <p:spTgt spid="1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2" fill="hold">
                      <p:stCondLst>
                        <p:cond delay="indefinite"/>
                      </p:stCondLst>
                      <p:childTnLst>
                        <p:par>
                          <p:cTn id="673" fill="hold">
                            <p:stCondLst>
                              <p:cond delay="0"/>
                            </p:stCondLst>
                            <p:childTnLst>
                              <p:par>
                                <p:cTn id="674" nodeType="clickEffect" fill="hold" presetClass="entr" presetID="2" presetSubtype="4">
                                  <p:stCondLst>
                                    <p:cond delay="0"/>
                                  </p:stCondLst>
                                  <p:childTnLst>
                                    <p:set>
                                      <p:cBhvr>
                                        <p:cTn id="675" dur="1" fill="hold">
                                          <p:stCondLst>
                                            <p:cond delay="0"/>
                                          </p:stCondLst>
                                        </p:cTn>
                                        <p:tgtEl>
                                          <p:spTgt spid="136">
                                            <p:txEl>
                                              <p:pRg st="7" end="7"/>
                                            </p:txEl>
                                          </p:spTgt>
                                        </p:tgtEl>
                                        <p:attrNameLst>
                                          <p:attrName>style.visibility</p:attrName>
                                        </p:attrNameLst>
                                      </p:cBhvr>
                                      <p:to>
                                        <p:strVal val="visible"/>
                                      </p:to>
                                    </p:set>
                                    <p:anim calcmode="lin" valueType="num">
                                      <p:cBhvr additive="repl">
                                        <p:cTn id="676" dur="500" fill="hold"/>
                                        <p:tgtEl>
                                          <p:spTgt spid="136">
                                            <p:txEl>
                                              <p:pRg st="7" end="7"/>
                                            </p:txEl>
                                          </p:spTgt>
                                        </p:tgtEl>
                                        <p:attrNameLst>
                                          <p:attrName>ppt_x</p:attrName>
                                        </p:attrNameLst>
                                      </p:cBhvr>
                                      <p:tavLst>
                                        <p:tav tm="0">
                                          <p:val>
                                            <p:strVal val="#ppt_x"/>
                                          </p:val>
                                        </p:tav>
                                        <p:tav tm="100000">
                                          <p:val>
                                            <p:strVal val="#ppt_x"/>
                                          </p:val>
                                        </p:tav>
                                      </p:tavLst>
                                    </p:anim>
                                    <p:anim calcmode="lin" valueType="num">
                                      <p:cBhvr additive="repl">
                                        <p:cTn id="677" dur="500" fill="hold"/>
                                        <p:tgtEl>
                                          <p:spTgt spid="13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78" fill="hold">
                      <p:stCondLst>
                        <p:cond delay="indefinite"/>
                      </p:stCondLst>
                      <p:childTnLst>
                        <p:par>
                          <p:cTn id="679" fill="hold">
                            <p:stCondLst>
                              <p:cond delay="0"/>
                            </p:stCondLst>
                            <p:childTnLst>
                              <p:par>
                                <p:cTn id="680" nodeType="clickEffect" fill="hold" presetClass="entr" presetID="2" presetSubtype="4">
                                  <p:stCondLst>
                                    <p:cond delay="0"/>
                                  </p:stCondLst>
                                  <p:childTnLst>
                                    <p:set>
                                      <p:cBhvr>
                                        <p:cTn id="681" dur="1" fill="hold">
                                          <p:stCondLst>
                                            <p:cond delay="0"/>
                                          </p:stCondLst>
                                        </p:cTn>
                                        <p:tgtEl>
                                          <p:spTgt spid="136">
                                            <p:txEl>
                                              <p:pRg st="8" end="8"/>
                                            </p:txEl>
                                          </p:spTgt>
                                        </p:tgtEl>
                                        <p:attrNameLst>
                                          <p:attrName>style.visibility</p:attrName>
                                        </p:attrNameLst>
                                      </p:cBhvr>
                                      <p:to>
                                        <p:strVal val="visible"/>
                                      </p:to>
                                    </p:set>
                                    <p:anim calcmode="lin" valueType="num">
                                      <p:cBhvr additive="repl">
                                        <p:cTn id="682" dur="500" fill="hold"/>
                                        <p:tgtEl>
                                          <p:spTgt spid="136">
                                            <p:txEl>
                                              <p:pRg st="8" end="8"/>
                                            </p:txEl>
                                          </p:spTgt>
                                        </p:tgtEl>
                                        <p:attrNameLst>
                                          <p:attrName>ppt_x</p:attrName>
                                        </p:attrNameLst>
                                      </p:cBhvr>
                                      <p:tavLst>
                                        <p:tav tm="0">
                                          <p:val>
                                            <p:strVal val="#ppt_x"/>
                                          </p:val>
                                        </p:tav>
                                        <p:tav tm="100000">
                                          <p:val>
                                            <p:strVal val="#ppt_x"/>
                                          </p:val>
                                        </p:tav>
                                      </p:tavLst>
                                    </p:anim>
                                    <p:anim calcmode="lin" valueType="num">
                                      <p:cBhvr additive="repl">
                                        <p:cTn id="683" dur="500" fill="hold"/>
                                        <p:tgtEl>
                                          <p:spTgt spid="13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Spesso la persona in stato di shock sembra essere in contatto con la realtà, impegnandosi nell’organizzare i funerali e nel gestire la vita ordinaria, in realtà essa agisce come un automa. </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Dopo mesi dalla morte della persona cara, quando lo shock è diminuito, molti  ricordano di essersi sentiti come degli spettatori di un dramma che riguardava altre persone, svolgendo un ruolo necessario ma impersonale, non avvertendo l’impatto della perdita del loro congiunto o amico.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684" dur="indefinite" restart="never" nodeType="tmRoot">
          <p:childTnLst>
            <p:seq>
              <p:cTn id="685" dur="indefinite" nodeType="mainSeq">
                <p:childTnLst>
                  <p:par>
                    <p:cTn id="686" fill="hold">
                      <p:stCondLst>
                        <p:cond delay="indefinite"/>
                      </p:stCondLst>
                      <p:childTnLst>
                        <p:par>
                          <p:cTn id="687" fill="hold">
                            <p:stCondLst>
                              <p:cond delay="0"/>
                            </p:stCondLst>
                            <p:childTnLst>
                              <p:par>
                                <p:cTn id="688" nodeType="clickEffect" fill="hold" presetClass="entr" presetID="2" presetSubtype="4">
                                  <p:stCondLst>
                                    <p:cond delay="0"/>
                                  </p:stCondLst>
                                  <p:childTnLst>
                                    <p:set>
                                      <p:cBhvr>
                                        <p:cTn id="689" dur="1" fill="hold">
                                          <p:stCondLst>
                                            <p:cond delay="0"/>
                                          </p:stCondLst>
                                        </p:cTn>
                                        <p:tgtEl>
                                          <p:spTgt spid="137">
                                            <p:txEl>
                                              <p:pRg st="0" end="0"/>
                                            </p:txEl>
                                          </p:spTgt>
                                        </p:tgtEl>
                                        <p:attrNameLst>
                                          <p:attrName>style.visibility</p:attrName>
                                        </p:attrNameLst>
                                      </p:cBhvr>
                                      <p:to>
                                        <p:strVal val="visible"/>
                                      </p:to>
                                    </p:set>
                                    <p:anim calcmode="lin" valueType="num">
                                      <p:cBhvr additive="repl">
                                        <p:cTn id="690"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additive="repl">
                                        <p:cTn id="691" dur="500" fill="hold"/>
                                        <p:tgtEl>
                                          <p:spTgt spid="1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2" fill="hold">
                      <p:stCondLst>
                        <p:cond delay="indefinite"/>
                      </p:stCondLst>
                      <p:childTnLst>
                        <p:par>
                          <p:cTn id="693" fill="hold">
                            <p:stCondLst>
                              <p:cond delay="0"/>
                            </p:stCondLst>
                            <p:childTnLst>
                              <p:par>
                                <p:cTn id="694" nodeType="clickEffect" fill="hold" presetClass="entr" presetID="2" presetSubtype="4">
                                  <p:stCondLst>
                                    <p:cond delay="0"/>
                                  </p:stCondLst>
                                  <p:childTnLst>
                                    <p:set>
                                      <p:cBhvr>
                                        <p:cTn id="695" dur="1" fill="hold">
                                          <p:stCondLst>
                                            <p:cond delay="0"/>
                                          </p:stCondLst>
                                        </p:cTn>
                                        <p:tgtEl>
                                          <p:spTgt spid="137">
                                            <p:txEl>
                                              <p:pRg st="1" end="1"/>
                                            </p:txEl>
                                          </p:spTgt>
                                        </p:tgtEl>
                                        <p:attrNameLst>
                                          <p:attrName>style.visibility</p:attrName>
                                        </p:attrNameLst>
                                      </p:cBhvr>
                                      <p:to>
                                        <p:strVal val="visible"/>
                                      </p:to>
                                    </p:set>
                                    <p:anim calcmode="lin" valueType="num">
                                      <p:cBhvr additive="repl">
                                        <p:cTn id="696" dur="500" fill="hold"/>
                                        <p:tgtEl>
                                          <p:spTgt spid="137">
                                            <p:txEl>
                                              <p:pRg st="1" end="1"/>
                                            </p:txEl>
                                          </p:spTgt>
                                        </p:tgtEl>
                                        <p:attrNameLst>
                                          <p:attrName>ppt_x</p:attrName>
                                        </p:attrNameLst>
                                      </p:cBhvr>
                                      <p:tavLst>
                                        <p:tav tm="0">
                                          <p:val>
                                            <p:strVal val="#ppt_x"/>
                                          </p:val>
                                        </p:tav>
                                        <p:tav tm="100000">
                                          <p:val>
                                            <p:strVal val="#ppt_x"/>
                                          </p:val>
                                        </p:tav>
                                      </p:tavLst>
                                    </p:anim>
                                    <p:anim calcmode="lin" valueType="num">
                                      <p:cBhvr additive="repl">
                                        <p:cTn id="697" dur="500" fill="hold"/>
                                        <p:tgtEl>
                                          <p:spTgt spid="13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Segnaposto contenuto 2"/>
          <p:cNvSpPr/>
          <p:nvPr/>
        </p:nvSpPr>
        <p:spPr>
          <a:xfrm>
            <a:off x="0" y="0"/>
            <a:ext cx="8999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600" spc="-1" strike="noStrike">
              <a:solidFill>
                <a:srgbClr val="000000"/>
              </a:solidFill>
              <a:latin typeface="Arial"/>
            </a:endParaRPr>
          </a:p>
          <a:p>
            <a:pPr algn="just">
              <a:lnSpc>
                <a:spcPct val="100000"/>
              </a:lnSpc>
            </a:pPr>
            <a:r>
              <a:rPr b="0" lang="it-IT" sz="3600" spc="-1" strike="noStrike">
                <a:solidFill>
                  <a:srgbClr val="000000"/>
                </a:solidFill>
                <a:latin typeface="Gill Sans MT"/>
              </a:rPr>
              <a:t>L’elaborazione del lutto è un </a:t>
            </a:r>
            <a:r>
              <a:rPr b="1" lang="it-IT" sz="3600" spc="-1" strike="noStrike">
                <a:solidFill>
                  <a:srgbClr val="ff0000"/>
                </a:solidFill>
                <a:latin typeface="Gill Sans MT"/>
              </a:rPr>
              <a:t>processo complesso</a:t>
            </a:r>
            <a:r>
              <a:rPr b="0" lang="it-IT" sz="3600" spc="-1" strike="noStrike">
                <a:solidFill>
                  <a:srgbClr val="000000"/>
                </a:solidFill>
                <a:latin typeface="Gill Sans MT"/>
              </a:rPr>
              <a:t>, reso vario dalla peculiarità delle esperienze individuali e dalle diverse tradizioni culturali. </a:t>
            </a:r>
            <a:endParaRPr b="0" lang="it-IT" sz="3600" spc="-1" strike="noStrike">
              <a:solidFill>
                <a:srgbClr val="000000"/>
              </a:solidFill>
              <a:latin typeface="Arial"/>
            </a:endParaRPr>
          </a:p>
          <a:p>
            <a:pPr algn="just">
              <a:lnSpc>
                <a:spcPct val="100000"/>
              </a:lnSpc>
            </a:pPr>
            <a:r>
              <a:rPr b="0" lang="it-IT" sz="3600" spc="-1" strike="noStrike">
                <a:solidFill>
                  <a:srgbClr val="000000"/>
                </a:solidFill>
                <a:latin typeface="Gill Sans MT"/>
              </a:rPr>
              <a:t>Malgrado questo è possibile identificare alcune </a:t>
            </a:r>
            <a:r>
              <a:rPr b="0" lang="it-IT" sz="3600" spc="-1" strike="noStrike">
                <a:solidFill>
                  <a:srgbClr val="ff0000"/>
                </a:solidFill>
                <a:latin typeface="Gill Sans MT"/>
              </a:rPr>
              <a:t>tappe di un cammino </a:t>
            </a:r>
            <a:r>
              <a:rPr b="0" lang="it-IT" sz="3600" spc="-1" strike="noStrike">
                <a:solidFill>
                  <a:srgbClr val="000000"/>
                </a:solidFill>
                <a:latin typeface="Gill Sans MT"/>
              </a:rPr>
              <a:t>il cui scopo è di portare la persona a uscire, certamente cambiata e possibilmente arricchita, dal </a:t>
            </a:r>
            <a:r>
              <a:rPr b="0" i="1" lang="it-IT" sz="3600" spc="-1" strike="noStrike">
                <a:solidFill>
                  <a:srgbClr val="000000"/>
                </a:solidFill>
                <a:latin typeface="Gill Sans MT"/>
              </a:rPr>
              <a:t>tunnel</a:t>
            </a:r>
            <a:r>
              <a:rPr b="0" lang="it-IT" sz="3600" spc="-1" strike="noStrike">
                <a:solidFill>
                  <a:srgbClr val="000000"/>
                </a:solidFill>
                <a:latin typeface="Gill Sans MT"/>
              </a:rPr>
              <a:t> della sofferenza causata dalla perdita di una persona significativa.</a:t>
            </a:r>
            <a:endParaRPr b="0" lang="it-IT" sz="3600" spc="-1" strike="noStrike">
              <a:solidFill>
                <a:srgbClr val="000000"/>
              </a:solidFill>
              <a:latin typeface="Arial"/>
            </a:endParaRPr>
          </a:p>
          <a:p>
            <a:pPr algn="just">
              <a:lnSpc>
                <a:spcPct val="100000"/>
              </a:lnSpc>
            </a:pPr>
            <a:endParaRPr b="0" lang="it-IT" sz="3600" spc="-1" strike="noStrike">
              <a:solidFill>
                <a:srgbClr val="000000"/>
              </a:solidFill>
              <a:latin typeface="Arial"/>
            </a:endParaRPr>
          </a:p>
          <a:p>
            <a:pPr algn="just">
              <a:lnSpc>
                <a:spcPct val="100000"/>
              </a:lnSpc>
              <a:spcBef>
                <a:spcPts val="601"/>
              </a:spcBef>
              <a:tabLst>
                <a:tab algn="l" pos="0"/>
              </a:tabLst>
            </a:pPr>
            <a:endParaRPr b="0" lang="it-IT" sz="36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0" dur="indefinite" restart="never" nodeType="tmRoot">
          <p:childTnLst>
            <p:seq>
              <p:cTn id="71" dur="indefinite" nodeType="mainSeq">
                <p:childTnLst>
                  <p:par>
                    <p:cTn id="72" fill="hold">
                      <p:stCondLst>
                        <p:cond delay="indefinite"/>
                      </p:stCondLst>
                      <p:childTnLst>
                        <p:par>
                          <p:cTn id="73" fill="hold">
                            <p:stCondLst>
                              <p:cond delay="0"/>
                            </p:stCondLst>
                            <p:childTnLst>
                              <p:par>
                                <p:cTn id="74" nodeType="clickEffect" fill="hold" presetClass="entr" presetID="9">
                                  <p:stCondLst>
                                    <p:cond delay="0"/>
                                  </p:stCondLst>
                                  <p:childTnLst>
                                    <p:set>
                                      <p:cBhvr>
                                        <p:cTn id="75" dur="1" fill="hold">
                                          <p:stCondLst>
                                            <p:cond delay="0"/>
                                          </p:stCondLst>
                                        </p:cTn>
                                        <p:tgtEl>
                                          <p:spTgt spid="97">
                                            <p:txEl>
                                              <p:pRg st="1" end="1"/>
                                            </p:txEl>
                                          </p:spTgt>
                                        </p:tgtEl>
                                        <p:attrNameLst>
                                          <p:attrName>style.visibility</p:attrName>
                                        </p:attrNameLst>
                                      </p:cBhvr>
                                      <p:to>
                                        <p:strVal val="visible"/>
                                      </p:to>
                                    </p:set>
                                    <p:animEffect filter="dissolve" transition="in">
                                      <p:cBhvr additive="repl">
                                        <p:cTn id="76" dur="500"/>
                                        <p:tgtEl>
                                          <p:spTgt spid="97">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9">
                                  <p:stCondLst>
                                    <p:cond delay="0"/>
                                  </p:stCondLst>
                                  <p:childTnLst>
                                    <p:set>
                                      <p:cBhvr>
                                        <p:cTn id="80" dur="1" fill="hold">
                                          <p:stCondLst>
                                            <p:cond delay="0"/>
                                          </p:stCondLst>
                                        </p:cTn>
                                        <p:tgtEl>
                                          <p:spTgt spid="97">
                                            <p:txEl>
                                              <p:pRg st="2" end="2"/>
                                            </p:txEl>
                                          </p:spTgt>
                                        </p:tgtEl>
                                        <p:attrNameLst>
                                          <p:attrName>style.visibility</p:attrName>
                                        </p:attrNameLst>
                                      </p:cBhvr>
                                      <p:to>
                                        <p:strVal val="visible"/>
                                      </p:to>
                                    </p:set>
                                    <p:animEffect filter="dissolve" transition="in">
                                      <p:cBhvr additive="repl">
                                        <p:cTn id="81" dur="500"/>
                                        <p:tgtEl>
                                          <p:spTgt spid="97">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600" spc="-1" strike="noStrike">
                <a:solidFill>
                  <a:srgbClr val="000000"/>
                </a:solidFill>
                <a:latin typeface="Gill Sans MT"/>
              </a:rPr>
              <a:t>Una donna che aveva perso la figlia, così si è espressa: “Lo shock probabilmente è stato un dono del Signore. Infatti mi sarebbe stato impossibile far fronte alla realtà della morte di mia figlia senza una certa forma di anestesia emotiva”.</a:t>
            </a:r>
            <a:endParaRPr b="0" lang="it-IT" sz="3600" spc="-1" strike="noStrike">
              <a:solidFill>
                <a:srgbClr val="000000"/>
              </a:solidFill>
              <a:latin typeface="Gill Sans MT"/>
            </a:endParaRPr>
          </a:p>
          <a:p>
            <a:pPr marL="365760" indent="0" algn="just">
              <a:lnSpc>
                <a:spcPct val="100000"/>
              </a:lnSpc>
              <a:spcBef>
                <a:spcPts val="601"/>
              </a:spcBef>
              <a:buNone/>
              <a:tabLst>
                <a:tab algn="l" pos="0"/>
              </a:tabLst>
            </a:pPr>
            <a:r>
              <a:rPr b="0" lang="it-IT" sz="3600" spc="-1" strike="noStrike">
                <a:solidFill>
                  <a:srgbClr val="000000"/>
                </a:solidFill>
                <a:latin typeface="Gill Sans MT"/>
              </a:rPr>
              <a:t>Lo shock avviene immediatamente e può perdurare ore, alcuni giorni, alcune settimane e in forma ridotta anche alcuni mesi</a:t>
            </a:r>
            <a:endParaRPr b="0" lang="it-IT" sz="36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698" dur="indefinite" restart="never" nodeType="tmRoot">
          <p:childTnLst>
            <p:seq>
              <p:cTn id="699" dur="indefinite" nodeType="mainSeq">
                <p:childTnLst>
                  <p:par>
                    <p:cTn id="700" fill="hold">
                      <p:stCondLst>
                        <p:cond delay="indefinite"/>
                      </p:stCondLst>
                      <p:childTnLst>
                        <p:par>
                          <p:cTn id="701" fill="hold">
                            <p:stCondLst>
                              <p:cond delay="0"/>
                            </p:stCondLst>
                            <p:childTnLst>
                              <p:par>
                                <p:cTn id="702" nodeType="clickEffect" fill="hold" presetClass="entr" presetID="2" presetSubtype="4">
                                  <p:stCondLst>
                                    <p:cond delay="0"/>
                                  </p:stCondLst>
                                  <p:childTnLst>
                                    <p:set>
                                      <p:cBhvr>
                                        <p:cTn id="703" dur="1" fill="hold">
                                          <p:stCondLst>
                                            <p:cond delay="0"/>
                                          </p:stCondLst>
                                        </p:cTn>
                                        <p:tgtEl>
                                          <p:spTgt spid="138">
                                            <p:txEl>
                                              <p:pRg st="0" end="0"/>
                                            </p:txEl>
                                          </p:spTgt>
                                        </p:tgtEl>
                                        <p:attrNameLst>
                                          <p:attrName>style.visibility</p:attrName>
                                        </p:attrNameLst>
                                      </p:cBhvr>
                                      <p:to>
                                        <p:strVal val="visible"/>
                                      </p:to>
                                    </p:set>
                                    <p:anim calcmode="lin" valueType="num">
                                      <p:cBhvr additive="repl">
                                        <p:cTn id="704" dur="500" fill="hold"/>
                                        <p:tgtEl>
                                          <p:spTgt spid="138">
                                            <p:txEl>
                                              <p:pRg st="0" end="0"/>
                                            </p:txEl>
                                          </p:spTgt>
                                        </p:tgtEl>
                                        <p:attrNameLst>
                                          <p:attrName>ppt_x</p:attrName>
                                        </p:attrNameLst>
                                      </p:cBhvr>
                                      <p:tavLst>
                                        <p:tav tm="0">
                                          <p:val>
                                            <p:strVal val="#ppt_x"/>
                                          </p:val>
                                        </p:tav>
                                        <p:tav tm="100000">
                                          <p:val>
                                            <p:strVal val="#ppt_x"/>
                                          </p:val>
                                        </p:tav>
                                      </p:tavLst>
                                    </p:anim>
                                    <p:anim calcmode="lin" valueType="num">
                                      <p:cBhvr additive="repl">
                                        <p:cTn id="705" dur="500" fill="hold"/>
                                        <p:tgtEl>
                                          <p:spTgt spid="1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06" fill="hold">
                      <p:stCondLst>
                        <p:cond delay="indefinite"/>
                      </p:stCondLst>
                      <p:childTnLst>
                        <p:par>
                          <p:cTn id="707" fill="hold">
                            <p:stCondLst>
                              <p:cond delay="0"/>
                            </p:stCondLst>
                            <p:childTnLst>
                              <p:par>
                                <p:cTn id="708" nodeType="clickEffect" fill="hold" presetClass="entr" presetID="2" presetSubtype="4">
                                  <p:stCondLst>
                                    <p:cond delay="0"/>
                                  </p:stCondLst>
                                  <p:childTnLst>
                                    <p:set>
                                      <p:cBhvr>
                                        <p:cTn id="709" dur="1" fill="hold">
                                          <p:stCondLst>
                                            <p:cond delay="0"/>
                                          </p:stCondLst>
                                        </p:cTn>
                                        <p:tgtEl>
                                          <p:spTgt spid="138">
                                            <p:txEl>
                                              <p:pRg st="1" end="1"/>
                                            </p:txEl>
                                          </p:spTgt>
                                        </p:tgtEl>
                                        <p:attrNameLst>
                                          <p:attrName>style.visibility</p:attrName>
                                        </p:attrNameLst>
                                      </p:cBhvr>
                                      <p:to>
                                        <p:strVal val="visible"/>
                                      </p:to>
                                    </p:set>
                                    <p:anim calcmode="lin" valueType="num">
                                      <p:cBhvr additive="repl">
                                        <p:cTn id="710" dur="500" fill="hold"/>
                                        <p:tgtEl>
                                          <p:spTgt spid="138">
                                            <p:txEl>
                                              <p:pRg st="1" end="1"/>
                                            </p:txEl>
                                          </p:spTgt>
                                        </p:tgtEl>
                                        <p:attrNameLst>
                                          <p:attrName>ppt_x</p:attrName>
                                        </p:attrNameLst>
                                      </p:cBhvr>
                                      <p:tavLst>
                                        <p:tav tm="0">
                                          <p:val>
                                            <p:strVal val="#ppt_x"/>
                                          </p:val>
                                        </p:tav>
                                        <p:tav tm="100000">
                                          <p:val>
                                            <p:strVal val="#ppt_x"/>
                                          </p:val>
                                        </p:tav>
                                      </p:tavLst>
                                    </p:anim>
                                    <p:anim calcmode="lin" valueType="num">
                                      <p:cBhvr additive="repl">
                                        <p:cTn id="711" dur="500" fill="hold"/>
                                        <p:tgtEl>
                                          <p:spTgt spid="1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0" y="274680"/>
            <a:ext cx="8933400" cy="633600"/>
          </a:xfrm>
          <a:prstGeom prst="rect">
            <a:avLst/>
          </a:prstGeom>
          <a:noFill/>
          <a:ln w="0">
            <a:noFill/>
          </a:ln>
        </p:spPr>
        <p:txBody>
          <a:bodyPr lIns="90000" rIns="90000" tIns="45000" bIns="45000" anchor="ctr">
            <a:normAutofit fontScale="41000"/>
          </a:bodyPr>
          <a:p>
            <a:pPr indent="0">
              <a:lnSpc>
                <a:spcPct val="100000"/>
              </a:lnSpc>
              <a:buNone/>
            </a:pPr>
            <a:r>
              <a:rPr b="0" i="1" lang="it-IT" sz="4300" spc="-1" strike="noStrike">
                <a:solidFill>
                  <a:srgbClr val="572314"/>
                </a:solidFill>
                <a:latin typeface="Gill Sans MT"/>
              </a:rPr>
              <a:t>L’aiuto da offrire nella fase dello shock</a:t>
            </a:r>
            <a:br>
              <a:rPr sz="4300"/>
            </a:br>
            <a:endParaRPr b="0" lang="it-IT" sz="4300" spc="-1" strike="noStrike">
              <a:solidFill>
                <a:srgbClr val="000000"/>
              </a:solidFill>
              <a:latin typeface="Gill Sans MT"/>
            </a:endParaRPr>
          </a:p>
        </p:txBody>
      </p:sp>
      <p:sp>
        <p:nvSpPr>
          <p:cNvPr id="140" name="PlaceHolder 2"/>
          <p:cNvSpPr>
            <a:spLocks noGrp="1"/>
          </p:cNvSpPr>
          <p:nvPr>
            <p:ph/>
          </p:nvPr>
        </p:nvSpPr>
        <p:spPr>
          <a:xfrm>
            <a:off x="0" y="836640"/>
            <a:ext cx="9143640" cy="6021000"/>
          </a:xfrm>
          <a:prstGeom prst="rect">
            <a:avLst/>
          </a:prstGeom>
          <a:noFill/>
          <a:ln w="0">
            <a:noFill/>
          </a:ln>
        </p:spPr>
        <p:txBody>
          <a:bodyPr lIns="90000" rIns="90000" tIns="45000" bIns="45000" anchor="t">
            <a:normAutofit fontScale="90000"/>
          </a:bodyPr>
          <a:p>
            <a:pPr marL="365760" indent="0">
              <a:lnSpc>
                <a:spcPct val="100000"/>
              </a:lnSpc>
              <a:spcBef>
                <a:spcPts val="601"/>
              </a:spcBef>
              <a:buNone/>
              <a:tabLst>
                <a:tab algn="l" pos="0"/>
              </a:tabLst>
            </a:pPr>
            <a:r>
              <a:rPr b="0" i="1" lang="it-IT" sz="3200" spc="-1" strike="noStrike">
                <a:solidFill>
                  <a:srgbClr val="000000"/>
                </a:solidFill>
                <a:latin typeface="Gill Sans MT"/>
              </a:rPr>
              <a:t>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L’aiuto da offrire durante questa prima tappa consiste soprattutto nel rispettare le reazioni della persona, anche quando sembrano esagerate o estranee alla nostra cultura, fornendo l’assicurazione che si tratta di fenomeni normali e transitori.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Nella comunicazione avviene un’operazione chiamata filtrazione.  Essa consiste nel far passare il messaggio che riceviamo dai nostri interlocutori attraverso filtri che prendono vari nomi:sentimenti, esperienze passate, cultura, pregiudizi, rapporto con la persona che comunica con noi.</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712" dur="indefinite" restart="never" nodeType="tmRoot">
          <p:childTnLst>
            <p:seq>
              <p:cTn id="713" dur="indefinite" nodeType="mainSeq">
                <p:childTnLst>
                  <p:par>
                    <p:cTn id="714" fill="hold">
                      <p:stCondLst>
                        <p:cond delay="indefinite"/>
                      </p:stCondLst>
                      <p:childTnLst>
                        <p:par>
                          <p:cTn id="715" fill="hold">
                            <p:stCondLst>
                              <p:cond delay="0"/>
                            </p:stCondLst>
                            <p:childTnLst>
                              <p:par>
                                <p:cTn id="716" nodeType="clickEffect" fill="hold" presetClass="entr" presetID="2" presetSubtype="4">
                                  <p:stCondLst>
                                    <p:cond delay="0"/>
                                  </p:stCondLst>
                                  <p:childTnLst>
                                    <p:set>
                                      <p:cBhvr>
                                        <p:cTn id="717" dur="1" fill="hold">
                                          <p:stCondLst>
                                            <p:cond delay="0"/>
                                          </p:stCondLst>
                                        </p:cTn>
                                        <p:tgtEl>
                                          <p:spTgt spid="140">
                                            <p:txEl>
                                              <p:pRg st="0" end="0"/>
                                            </p:txEl>
                                          </p:spTgt>
                                        </p:tgtEl>
                                        <p:attrNameLst>
                                          <p:attrName>style.visibility</p:attrName>
                                        </p:attrNameLst>
                                      </p:cBhvr>
                                      <p:to>
                                        <p:strVal val="visible"/>
                                      </p:to>
                                    </p:set>
                                    <p:anim calcmode="lin" valueType="num">
                                      <p:cBhvr additive="repl">
                                        <p:cTn id="718" dur="500" fill="hold"/>
                                        <p:tgtEl>
                                          <p:spTgt spid="140">
                                            <p:txEl>
                                              <p:pRg st="0" end="0"/>
                                            </p:txEl>
                                          </p:spTgt>
                                        </p:tgtEl>
                                        <p:attrNameLst>
                                          <p:attrName>ppt_x</p:attrName>
                                        </p:attrNameLst>
                                      </p:cBhvr>
                                      <p:tavLst>
                                        <p:tav tm="0">
                                          <p:val>
                                            <p:strVal val="#ppt_x"/>
                                          </p:val>
                                        </p:tav>
                                        <p:tav tm="100000">
                                          <p:val>
                                            <p:strVal val="#ppt_x"/>
                                          </p:val>
                                        </p:tav>
                                      </p:tavLst>
                                    </p:anim>
                                    <p:anim calcmode="lin" valueType="num">
                                      <p:cBhvr additive="repl">
                                        <p:cTn id="719" dur="500" fill="hold"/>
                                        <p:tgtEl>
                                          <p:spTgt spid="1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20" fill="hold">
                      <p:stCondLst>
                        <p:cond delay="indefinite"/>
                      </p:stCondLst>
                      <p:childTnLst>
                        <p:par>
                          <p:cTn id="721" fill="hold">
                            <p:stCondLst>
                              <p:cond delay="0"/>
                            </p:stCondLst>
                            <p:childTnLst>
                              <p:par>
                                <p:cTn id="722" nodeType="clickEffect" fill="hold" presetClass="entr" presetID="2" presetSubtype="4">
                                  <p:stCondLst>
                                    <p:cond delay="0"/>
                                  </p:stCondLst>
                                  <p:childTnLst>
                                    <p:set>
                                      <p:cBhvr>
                                        <p:cTn id="723" dur="1" fill="hold">
                                          <p:stCondLst>
                                            <p:cond delay="0"/>
                                          </p:stCondLst>
                                        </p:cTn>
                                        <p:tgtEl>
                                          <p:spTgt spid="140">
                                            <p:txEl>
                                              <p:pRg st="1" end="1"/>
                                            </p:txEl>
                                          </p:spTgt>
                                        </p:tgtEl>
                                        <p:attrNameLst>
                                          <p:attrName>style.visibility</p:attrName>
                                        </p:attrNameLst>
                                      </p:cBhvr>
                                      <p:to>
                                        <p:strVal val="visible"/>
                                      </p:to>
                                    </p:set>
                                    <p:anim calcmode="lin" valueType="num">
                                      <p:cBhvr additive="repl">
                                        <p:cTn id="724" dur="500" fill="hold"/>
                                        <p:tgtEl>
                                          <p:spTgt spid="140">
                                            <p:txEl>
                                              <p:pRg st="1" end="1"/>
                                            </p:txEl>
                                          </p:spTgt>
                                        </p:tgtEl>
                                        <p:attrNameLst>
                                          <p:attrName>ppt_x</p:attrName>
                                        </p:attrNameLst>
                                      </p:cBhvr>
                                      <p:tavLst>
                                        <p:tav tm="0">
                                          <p:val>
                                            <p:strVal val="#ppt_x"/>
                                          </p:val>
                                        </p:tav>
                                        <p:tav tm="100000">
                                          <p:val>
                                            <p:strVal val="#ppt_x"/>
                                          </p:val>
                                        </p:tav>
                                      </p:tavLst>
                                    </p:anim>
                                    <p:anim calcmode="lin" valueType="num">
                                      <p:cBhvr additive="repl">
                                        <p:cTn id="725" dur="500" fill="hold"/>
                                        <p:tgtEl>
                                          <p:spTgt spid="1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26" fill="hold">
                      <p:stCondLst>
                        <p:cond delay="indefinite"/>
                      </p:stCondLst>
                      <p:childTnLst>
                        <p:par>
                          <p:cTn id="727" fill="hold">
                            <p:stCondLst>
                              <p:cond delay="0"/>
                            </p:stCondLst>
                            <p:childTnLst>
                              <p:par>
                                <p:cTn id="728" nodeType="clickEffect" fill="hold" presetClass="entr" presetID="2" presetSubtype="4">
                                  <p:stCondLst>
                                    <p:cond delay="0"/>
                                  </p:stCondLst>
                                  <p:childTnLst>
                                    <p:set>
                                      <p:cBhvr>
                                        <p:cTn id="729" dur="1" fill="hold">
                                          <p:stCondLst>
                                            <p:cond delay="0"/>
                                          </p:stCondLst>
                                        </p:cTn>
                                        <p:tgtEl>
                                          <p:spTgt spid="140">
                                            <p:txEl>
                                              <p:pRg st="2" end="2"/>
                                            </p:txEl>
                                          </p:spTgt>
                                        </p:tgtEl>
                                        <p:attrNameLst>
                                          <p:attrName>style.visibility</p:attrName>
                                        </p:attrNameLst>
                                      </p:cBhvr>
                                      <p:to>
                                        <p:strVal val="visible"/>
                                      </p:to>
                                    </p:set>
                                    <p:anim calcmode="lin" valueType="num">
                                      <p:cBhvr additive="repl">
                                        <p:cTn id="730" dur="500" fill="hold"/>
                                        <p:tgtEl>
                                          <p:spTgt spid="140">
                                            <p:txEl>
                                              <p:pRg st="2" end="2"/>
                                            </p:txEl>
                                          </p:spTgt>
                                        </p:tgtEl>
                                        <p:attrNameLst>
                                          <p:attrName>ppt_x</p:attrName>
                                        </p:attrNameLst>
                                      </p:cBhvr>
                                      <p:tavLst>
                                        <p:tav tm="0">
                                          <p:val>
                                            <p:strVal val="#ppt_x"/>
                                          </p:val>
                                        </p:tav>
                                        <p:tav tm="100000">
                                          <p:val>
                                            <p:strVal val="#ppt_x"/>
                                          </p:val>
                                        </p:tav>
                                      </p:tavLst>
                                    </p:anim>
                                    <p:anim calcmode="lin" valueType="num">
                                      <p:cBhvr additive="repl">
                                        <p:cTn id="731" dur="500" fill="hold"/>
                                        <p:tgtEl>
                                          <p:spTgt spid="1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32" fill="hold">
                      <p:stCondLst>
                        <p:cond delay="indefinite"/>
                      </p:stCondLst>
                      <p:childTnLst>
                        <p:par>
                          <p:cTn id="733" fill="hold">
                            <p:stCondLst>
                              <p:cond delay="0"/>
                            </p:stCondLst>
                            <p:childTnLst>
                              <p:par>
                                <p:cTn id="734" nodeType="clickEffect" fill="hold" presetClass="entr" presetID="2" presetSubtype="4">
                                  <p:stCondLst>
                                    <p:cond delay="0"/>
                                  </p:stCondLst>
                                  <p:childTnLst>
                                    <p:set>
                                      <p:cBhvr>
                                        <p:cTn id="735" dur="1" fill="hold">
                                          <p:stCondLst>
                                            <p:cond delay="0"/>
                                          </p:stCondLst>
                                        </p:cTn>
                                        <p:tgtEl>
                                          <p:spTgt spid="140">
                                            <p:txEl>
                                              <p:pRg st="3" end="3"/>
                                            </p:txEl>
                                          </p:spTgt>
                                        </p:tgtEl>
                                        <p:attrNameLst>
                                          <p:attrName>style.visibility</p:attrName>
                                        </p:attrNameLst>
                                      </p:cBhvr>
                                      <p:to>
                                        <p:strVal val="visible"/>
                                      </p:to>
                                    </p:set>
                                    <p:anim calcmode="lin" valueType="num">
                                      <p:cBhvr additive="repl">
                                        <p:cTn id="736" dur="500" fill="hold"/>
                                        <p:tgtEl>
                                          <p:spTgt spid="140">
                                            <p:txEl>
                                              <p:pRg st="3" end="3"/>
                                            </p:txEl>
                                          </p:spTgt>
                                        </p:tgtEl>
                                        <p:attrNameLst>
                                          <p:attrName>ppt_x</p:attrName>
                                        </p:attrNameLst>
                                      </p:cBhvr>
                                      <p:tavLst>
                                        <p:tav tm="0">
                                          <p:val>
                                            <p:strVal val="#ppt_x"/>
                                          </p:val>
                                        </p:tav>
                                        <p:tav tm="100000">
                                          <p:val>
                                            <p:strVal val="#ppt_x"/>
                                          </p:val>
                                        </p:tav>
                                      </p:tavLst>
                                    </p:anim>
                                    <p:anim calcmode="lin" valueType="num">
                                      <p:cBhvr additive="repl">
                                        <p:cTn id="737" dur="500" fill="hold"/>
                                        <p:tgtEl>
                                          <p:spTgt spid="1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0" y="274680"/>
            <a:ext cx="8933400" cy="633600"/>
          </a:xfrm>
          <a:prstGeom prst="rect">
            <a:avLst/>
          </a:prstGeom>
          <a:noFill/>
          <a:ln w="0">
            <a:noFill/>
          </a:ln>
        </p:spPr>
        <p:txBody>
          <a:bodyPr lIns="90000" rIns="90000" tIns="45000" bIns="45000" anchor="ctr">
            <a:normAutofit fontScale="41000"/>
          </a:bodyPr>
          <a:p>
            <a:pPr indent="0">
              <a:lnSpc>
                <a:spcPct val="100000"/>
              </a:lnSpc>
              <a:buNone/>
            </a:pPr>
            <a:r>
              <a:rPr b="0" i="1" lang="it-IT" sz="4300" spc="-1" strike="noStrike">
                <a:solidFill>
                  <a:srgbClr val="572314"/>
                </a:solidFill>
                <a:latin typeface="Gill Sans MT"/>
              </a:rPr>
              <a:t>L’aiuto da offrire nella fase dello shock</a:t>
            </a:r>
            <a:br>
              <a:rPr sz="4300"/>
            </a:br>
            <a:endParaRPr b="0" lang="it-IT" sz="4300" spc="-1" strike="noStrike">
              <a:solidFill>
                <a:srgbClr val="000000"/>
              </a:solidFill>
              <a:latin typeface="Gill Sans MT"/>
            </a:endParaRPr>
          </a:p>
        </p:txBody>
      </p:sp>
      <p:sp>
        <p:nvSpPr>
          <p:cNvPr id="142" name="PlaceHolder 2"/>
          <p:cNvSpPr>
            <a:spLocks noGrp="1"/>
          </p:cNvSpPr>
          <p:nvPr>
            <p:ph/>
          </p:nvPr>
        </p:nvSpPr>
        <p:spPr>
          <a:xfrm>
            <a:off x="0" y="836640"/>
            <a:ext cx="9143640" cy="6021000"/>
          </a:xfrm>
          <a:prstGeom prst="rect">
            <a:avLst/>
          </a:prstGeom>
          <a:noFill/>
          <a:ln w="0">
            <a:noFill/>
          </a:ln>
        </p:spPr>
        <p:txBody>
          <a:bodyPr lIns="90000" rIns="90000" tIns="45000" bIns="45000" anchor="t">
            <a:normAutofit/>
          </a:bodyPr>
          <a:p>
            <a:pPr marL="365760" indent="0">
              <a:lnSpc>
                <a:spcPct val="100000"/>
              </a:lnSpc>
              <a:spcBef>
                <a:spcPts val="601"/>
              </a:spcBef>
              <a:buNone/>
              <a:tabLst>
                <a:tab algn="l" pos="0"/>
              </a:tabLst>
            </a:pPr>
            <a:r>
              <a:rPr b="0" lang="it-IT" sz="3200" spc="-1" strike="noStrike">
                <a:solidFill>
                  <a:srgbClr val="000000"/>
                </a:solidFill>
                <a:latin typeface="Gill Sans MT"/>
              </a:rPr>
              <a:t>Importante si rivela l’utilizzazione del linguaggio non verbale attraverso cui è possibile veicolare sentimenti di comprensione e di partecipazione. Va tenuto presente che il linguaggio non verbale ha un carattere d’ambiguità, nel senso che può essere interpretato in maniera molto diversa dalle persone che lo leggono</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Quando se ne veda l’opportunità, può essere utile offrire alla persona qualche cosa da bere o anche un rimedio farmacologico.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738" dur="indefinite" restart="never" nodeType="tmRoot">
          <p:childTnLst>
            <p:seq>
              <p:cTn id="739" dur="indefinite" nodeType="mainSeq">
                <p:childTnLst>
                  <p:par>
                    <p:cTn id="740" fill="hold">
                      <p:stCondLst>
                        <p:cond delay="indefinite"/>
                      </p:stCondLst>
                      <p:childTnLst>
                        <p:par>
                          <p:cTn id="741" fill="hold">
                            <p:stCondLst>
                              <p:cond delay="0"/>
                            </p:stCondLst>
                            <p:childTnLst>
                              <p:par>
                                <p:cTn id="742" nodeType="clickEffect" fill="hold" presetClass="entr" presetID="2" presetSubtype="4">
                                  <p:stCondLst>
                                    <p:cond delay="0"/>
                                  </p:stCondLst>
                                  <p:childTnLst>
                                    <p:set>
                                      <p:cBhvr>
                                        <p:cTn id="743" dur="1" fill="hold">
                                          <p:stCondLst>
                                            <p:cond delay="0"/>
                                          </p:stCondLst>
                                        </p:cTn>
                                        <p:tgtEl>
                                          <p:spTgt spid="142">
                                            <p:txEl>
                                              <p:pRg st="0" end="0"/>
                                            </p:txEl>
                                          </p:spTgt>
                                        </p:tgtEl>
                                        <p:attrNameLst>
                                          <p:attrName>style.visibility</p:attrName>
                                        </p:attrNameLst>
                                      </p:cBhvr>
                                      <p:to>
                                        <p:strVal val="visible"/>
                                      </p:to>
                                    </p:set>
                                    <p:anim calcmode="lin" valueType="num">
                                      <p:cBhvr additive="repl">
                                        <p:cTn id="744" dur="500" fill="hold"/>
                                        <p:tgtEl>
                                          <p:spTgt spid="142">
                                            <p:txEl>
                                              <p:pRg st="0" end="0"/>
                                            </p:txEl>
                                          </p:spTgt>
                                        </p:tgtEl>
                                        <p:attrNameLst>
                                          <p:attrName>ppt_x</p:attrName>
                                        </p:attrNameLst>
                                      </p:cBhvr>
                                      <p:tavLst>
                                        <p:tav tm="0">
                                          <p:val>
                                            <p:strVal val="#ppt_x"/>
                                          </p:val>
                                        </p:tav>
                                        <p:tav tm="100000">
                                          <p:val>
                                            <p:strVal val="#ppt_x"/>
                                          </p:val>
                                        </p:tav>
                                      </p:tavLst>
                                    </p:anim>
                                    <p:anim calcmode="lin" valueType="num">
                                      <p:cBhvr additive="repl">
                                        <p:cTn id="745" dur="500" fill="hold"/>
                                        <p:tgtEl>
                                          <p:spTgt spid="1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46" fill="hold">
                      <p:stCondLst>
                        <p:cond delay="indefinite"/>
                      </p:stCondLst>
                      <p:childTnLst>
                        <p:par>
                          <p:cTn id="747" fill="hold">
                            <p:stCondLst>
                              <p:cond delay="0"/>
                            </p:stCondLst>
                            <p:childTnLst>
                              <p:par>
                                <p:cTn id="748" nodeType="clickEffect" fill="hold" presetClass="entr" presetID="2" presetSubtype="4">
                                  <p:stCondLst>
                                    <p:cond delay="0"/>
                                  </p:stCondLst>
                                  <p:childTnLst>
                                    <p:set>
                                      <p:cBhvr>
                                        <p:cTn id="749" dur="1" fill="hold">
                                          <p:stCondLst>
                                            <p:cond delay="0"/>
                                          </p:stCondLst>
                                        </p:cTn>
                                        <p:tgtEl>
                                          <p:spTgt spid="142">
                                            <p:txEl>
                                              <p:pRg st="1" end="1"/>
                                            </p:txEl>
                                          </p:spTgt>
                                        </p:tgtEl>
                                        <p:attrNameLst>
                                          <p:attrName>style.visibility</p:attrName>
                                        </p:attrNameLst>
                                      </p:cBhvr>
                                      <p:to>
                                        <p:strVal val="visible"/>
                                      </p:to>
                                    </p:set>
                                    <p:anim calcmode="lin" valueType="num">
                                      <p:cBhvr additive="repl">
                                        <p:cTn id="750" dur="500" fill="hold"/>
                                        <p:tgtEl>
                                          <p:spTgt spid="142">
                                            <p:txEl>
                                              <p:pRg st="1" end="1"/>
                                            </p:txEl>
                                          </p:spTgt>
                                        </p:tgtEl>
                                        <p:attrNameLst>
                                          <p:attrName>ppt_x</p:attrName>
                                        </p:attrNameLst>
                                      </p:cBhvr>
                                      <p:tavLst>
                                        <p:tav tm="0">
                                          <p:val>
                                            <p:strVal val="#ppt_x"/>
                                          </p:val>
                                        </p:tav>
                                        <p:tav tm="100000">
                                          <p:val>
                                            <p:strVal val="#ppt_x"/>
                                          </p:val>
                                        </p:tav>
                                      </p:tavLst>
                                    </p:anim>
                                    <p:anim calcmode="lin" valueType="num">
                                      <p:cBhvr additive="repl">
                                        <p:cTn id="751" dur="500" fill="hold"/>
                                        <p:tgtEl>
                                          <p:spTgt spid="1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0" y="0"/>
            <a:ext cx="9143640" cy="1417320"/>
          </a:xfrm>
          <a:prstGeom prst="rect">
            <a:avLst/>
          </a:prstGeom>
          <a:noFill/>
          <a:ln w="0">
            <a:noFill/>
          </a:ln>
        </p:spPr>
        <p:txBody>
          <a:bodyPr lIns="90000" rIns="90000" tIns="45000" bIns="45000" anchor="ctr">
            <a:noAutofit/>
          </a:bodyPr>
          <a:p>
            <a:pPr indent="0" algn="ctr">
              <a:lnSpc>
                <a:spcPct val="100000"/>
              </a:lnSpc>
              <a:buNone/>
            </a:pPr>
            <a:r>
              <a:rPr b="0" lang="it-IT" sz="4300" spc="-1" strike="noStrike">
                <a:solidFill>
                  <a:srgbClr val="572314"/>
                </a:solidFill>
                <a:latin typeface="Gill Sans MT"/>
              </a:rPr>
              <a:t>Seconda tappa la negazione</a:t>
            </a:r>
            <a:endParaRPr b="0" lang="it-IT" sz="4300" spc="-1" strike="noStrike">
              <a:solidFill>
                <a:srgbClr val="000000"/>
              </a:solidFill>
              <a:latin typeface="Gill Sans MT"/>
            </a:endParaRPr>
          </a:p>
        </p:txBody>
      </p:sp>
      <p:sp>
        <p:nvSpPr>
          <p:cNvPr id="144" name="PlaceHolder 2"/>
          <p:cNvSpPr>
            <a:spLocks noGrp="1"/>
          </p:cNvSpPr>
          <p:nvPr>
            <p:ph/>
          </p:nvPr>
        </p:nvSpPr>
        <p:spPr>
          <a:xfrm>
            <a:off x="0" y="1052640"/>
            <a:ext cx="9143640" cy="5805000"/>
          </a:xfrm>
          <a:prstGeom prst="rect">
            <a:avLst/>
          </a:prstGeom>
          <a:noFill/>
          <a:ln w="0">
            <a:noFill/>
          </a:ln>
        </p:spPr>
        <p:txBody>
          <a:bodyPr lIns="90000" rIns="90000" tIns="45000" bIns="45000" anchor="t">
            <a:noAutofit/>
          </a:bodyPr>
          <a:p>
            <a:pPr marL="365760" indent="0">
              <a:lnSpc>
                <a:spcPct val="100000"/>
              </a:lnSpc>
              <a:spcBef>
                <a:spcPts val="601"/>
              </a:spcBef>
              <a:buNone/>
              <a:tabLst>
                <a:tab algn="l" pos="0"/>
              </a:tabLst>
            </a:pPr>
            <a:r>
              <a:rPr b="0" lang="it-IT" sz="3000" spc="-1" strike="noStrike">
                <a:solidFill>
                  <a:srgbClr val="000000"/>
                </a:solidFill>
                <a:latin typeface="Gill Sans MT"/>
              </a:rPr>
              <a:t>Agli effetti paralizzanti dello shock vengono ad aggiungersi quelli della negazione, che investono sia l'ambito conoscitivo sia l'ambito emozionale: non si vuole riconoscere la realtà della perdita, come non si vuole sopportare la sofferenza che ne deriva. Si dice a se stessi:</a:t>
            </a:r>
            <a:endParaRPr b="0" lang="it-IT" sz="3000" spc="-1" strike="noStrike">
              <a:solidFill>
                <a:srgbClr val="000000"/>
              </a:solidFill>
              <a:latin typeface="Gill Sans MT"/>
            </a:endParaRPr>
          </a:p>
          <a:p>
            <a:pPr marL="365760" indent="0">
              <a:lnSpc>
                <a:spcPct val="100000"/>
              </a:lnSpc>
              <a:spcBef>
                <a:spcPts val="601"/>
              </a:spcBef>
              <a:buNone/>
              <a:tabLst>
                <a:tab algn="l" pos="0"/>
              </a:tabLst>
            </a:pPr>
            <a:r>
              <a:rPr b="0" lang="it-IT" sz="3000" spc="-1" strike="noStrike">
                <a:solidFill>
                  <a:srgbClr val="000000"/>
                </a:solidFill>
                <a:latin typeface="Gill Sans MT"/>
              </a:rPr>
              <a:t> “</a:t>
            </a:r>
            <a:r>
              <a:rPr b="0" lang="it-IT" sz="3000" spc="-1" strike="noStrike">
                <a:solidFill>
                  <a:srgbClr val="000000"/>
                </a:solidFill>
                <a:latin typeface="Gill Sans MT"/>
              </a:rPr>
              <a:t>Non è vero”.</a:t>
            </a:r>
            <a:endParaRPr b="0" lang="it-IT" sz="3000" spc="-1" strike="noStrike">
              <a:solidFill>
                <a:srgbClr val="000000"/>
              </a:solidFill>
              <a:latin typeface="Gill Sans MT"/>
            </a:endParaRPr>
          </a:p>
          <a:p>
            <a:pPr marL="365760" indent="0">
              <a:lnSpc>
                <a:spcPct val="100000"/>
              </a:lnSpc>
              <a:spcBef>
                <a:spcPts val="601"/>
              </a:spcBef>
              <a:buNone/>
              <a:tabLst>
                <a:tab algn="l" pos="0"/>
              </a:tabLst>
            </a:pPr>
            <a:r>
              <a:rPr b="0" lang="it-IT" sz="3000" spc="-1" strike="noStrike">
                <a:solidFill>
                  <a:srgbClr val="000000"/>
                </a:solidFill>
                <a:latin typeface="Gill Sans MT"/>
              </a:rPr>
              <a:t>“</a:t>
            </a:r>
            <a:r>
              <a:rPr b="0" lang="it-IT" sz="3000" spc="-1" strike="noStrike">
                <a:solidFill>
                  <a:srgbClr val="000000"/>
                </a:solidFill>
                <a:latin typeface="Gill Sans MT"/>
              </a:rPr>
              <a:t>Sto vivendo un incubo”.</a:t>
            </a:r>
            <a:endParaRPr b="0" lang="it-IT" sz="3000" spc="-1" strike="noStrike">
              <a:solidFill>
                <a:srgbClr val="000000"/>
              </a:solidFill>
              <a:latin typeface="Gill Sans MT"/>
            </a:endParaRPr>
          </a:p>
          <a:p>
            <a:pPr marL="365760" indent="0">
              <a:lnSpc>
                <a:spcPct val="100000"/>
              </a:lnSpc>
              <a:spcBef>
                <a:spcPts val="601"/>
              </a:spcBef>
              <a:buNone/>
              <a:tabLst>
                <a:tab algn="l" pos="0"/>
              </a:tabLst>
            </a:pPr>
            <a:r>
              <a:rPr b="0" lang="it-IT" sz="3000" spc="-1" strike="noStrike">
                <a:solidFill>
                  <a:srgbClr val="000000"/>
                </a:solidFill>
                <a:latin typeface="Gill Sans MT"/>
              </a:rPr>
              <a:t>“</a:t>
            </a:r>
            <a:r>
              <a:rPr b="0" lang="it-IT" sz="3000" spc="-1" strike="noStrike">
                <a:solidFill>
                  <a:srgbClr val="000000"/>
                </a:solidFill>
                <a:latin typeface="Gill Sans MT"/>
              </a:rPr>
              <a:t>Non posso crederci: gli ho parlato appena ieri”.</a:t>
            </a:r>
            <a:endParaRPr b="0" lang="it-IT" sz="3000" spc="-1" strike="noStrike">
              <a:solidFill>
                <a:srgbClr val="000000"/>
              </a:solidFill>
              <a:latin typeface="Gill Sans MT"/>
            </a:endParaRPr>
          </a:p>
          <a:p>
            <a:pPr marL="365760" indent="0">
              <a:lnSpc>
                <a:spcPct val="100000"/>
              </a:lnSpc>
              <a:spcBef>
                <a:spcPts val="601"/>
              </a:spcBef>
              <a:buNone/>
              <a:tabLst>
                <a:tab algn="l" pos="0"/>
              </a:tabLst>
            </a:pPr>
            <a:r>
              <a:rPr b="0" lang="it-IT" sz="3000" spc="-1" strike="noStrike">
                <a:solidFill>
                  <a:srgbClr val="000000"/>
                </a:solidFill>
                <a:latin typeface="Gill Sans MT"/>
              </a:rPr>
              <a:t>“</a:t>
            </a:r>
            <a:r>
              <a:rPr b="0" lang="it-IT" sz="3000" spc="-1" strike="noStrike">
                <a:solidFill>
                  <a:srgbClr val="000000"/>
                </a:solidFill>
                <a:latin typeface="Gill Sans MT"/>
              </a:rPr>
              <a:t>Non oso assolutamente toccare alcuna delle sue cose personali”.</a:t>
            </a:r>
            <a:endParaRPr b="0" lang="it-IT" sz="3000" spc="-1" strike="noStrike">
              <a:solidFill>
                <a:srgbClr val="000000"/>
              </a:solidFill>
              <a:latin typeface="Gill Sans MT"/>
            </a:endParaRPr>
          </a:p>
          <a:p>
            <a:pPr marL="365760" indent="0">
              <a:lnSpc>
                <a:spcPct val="100000"/>
              </a:lnSpc>
              <a:spcBef>
                <a:spcPts val="601"/>
              </a:spcBef>
              <a:buNone/>
              <a:tabLst>
                <a:tab algn="l" pos="0"/>
              </a:tabLst>
            </a:pPr>
            <a:r>
              <a:rPr b="0" lang="it-IT" sz="2400" spc="-1" strike="noStrike">
                <a:solidFill>
                  <a:srgbClr val="000000"/>
                </a:solidFill>
                <a:latin typeface="Gill Sans MT"/>
              </a:rPr>
              <a:t> </a:t>
            </a:r>
            <a:endParaRPr b="0" lang="it-IT" sz="24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752" dur="indefinite" restart="never" nodeType="tmRoot">
          <p:childTnLst>
            <p:seq>
              <p:cTn id="753" dur="indefinite" nodeType="mainSeq">
                <p:childTnLst>
                  <p:par>
                    <p:cTn id="754" fill="hold">
                      <p:stCondLst>
                        <p:cond delay="indefinite"/>
                      </p:stCondLst>
                      <p:childTnLst>
                        <p:par>
                          <p:cTn id="755" fill="hold">
                            <p:stCondLst>
                              <p:cond delay="0"/>
                            </p:stCondLst>
                            <p:childTnLst>
                              <p:par>
                                <p:cTn id="756" nodeType="clickEffect" fill="hold" presetClass="entr" presetID="14" presetSubtype="10">
                                  <p:stCondLst>
                                    <p:cond delay="0"/>
                                  </p:stCondLst>
                                  <p:childTnLst>
                                    <p:set>
                                      <p:cBhvr>
                                        <p:cTn id="757" dur="1" fill="hold">
                                          <p:stCondLst>
                                            <p:cond delay="0"/>
                                          </p:stCondLst>
                                        </p:cTn>
                                        <p:tgtEl>
                                          <p:spTgt spid="144">
                                            <p:txEl>
                                              <p:pRg st="0" end="0"/>
                                            </p:txEl>
                                          </p:spTgt>
                                        </p:tgtEl>
                                        <p:attrNameLst>
                                          <p:attrName>style.visibility</p:attrName>
                                        </p:attrNameLst>
                                      </p:cBhvr>
                                      <p:to>
                                        <p:strVal val="visible"/>
                                      </p:to>
                                    </p:set>
                                    <p:animEffect filter="randombar(horizontal)" transition="in">
                                      <p:cBhvr additive="repl">
                                        <p:cTn id="758" dur="500"/>
                                        <p:tgtEl>
                                          <p:spTgt spid="144">
                                            <p:txEl>
                                              <p:pRg st="0" end="0"/>
                                            </p:txEl>
                                          </p:spTgt>
                                        </p:tgtEl>
                                      </p:cBhvr>
                                    </p:animEffect>
                                  </p:childTnLst>
                                </p:cTn>
                              </p:par>
                            </p:childTnLst>
                          </p:cTn>
                        </p:par>
                      </p:childTnLst>
                    </p:cTn>
                  </p:par>
                  <p:par>
                    <p:cTn id="759" fill="hold">
                      <p:stCondLst>
                        <p:cond delay="indefinite"/>
                      </p:stCondLst>
                      <p:childTnLst>
                        <p:par>
                          <p:cTn id="760" fill="hold">
                            <p:stCondLst>
                              <p:cond delay="0"/>
                            </p:stCondLst>
                            <p:childTnLst>
                              <p:par>
                                <p:cTn id="761" nodeType="clickEffect" fill="hold" presetClass="entr" presetID="14" presetSubtype="10">
                                  <p:stCondLst>
                                    <p:cond delay="0"/>
                                  </p:stCondLst>
                                  <p:childTnLst>
                                    <p:set>
                                      <p:cBhvr>
                                        <p:cTn id="762" dur="1" fill="hold">
                                          <p:stCondLst>
                                            <p:cond delay="0"/>
                                          </p:stCondLst>
                                        </p:cTn>
                                        <p:tgtEl>
                                          <p:spTgt spid="144">
                                            <p:txEl>
                                              <p:pRg st="1" end="1"/>
                                            </p:txEl>
                                          </p:spTgt>
                                        </p:tgtEl>
                                        <p:attrNameLst>
                                          <p:attrName>style.visibility</p:attrName>
                                        </p:attrNameLst>
                                      </p:cBhvr>
                                      <p:to>
                                        <p:strVal val="visible"/>
                                      </p:to>
                                    </p:set>
                                    <p:animEffect filter="randombar(horizontal)" transition="in">
                                      <p:cBhvr additive="repl">
                                        <p:cTn id="763" dur="500"/>
                                        <p:tgtEl>
                                          <p:spTgt spid="144">
                                            <p:txEl>
                                              <p:pRg st="1" end="1"/>
                                            </p:txEl>
                                          </p:spTgt>
                                        </p:tgtEl>
                                      </p:cBhvr>
                                    </p:animEffect>
                                  </p:childTnLst>
                                </p:cTn>
                              </p:par>
                            </p:childTnLst>
                          </p:cTn>
                        </p:par>
                      </p:childTnLst>
                    </p:cTn>
                  </p:par>
                  <p:par>
                    <p:cTn id="764" fill="hold">
                      <p:stCondLst>
                        <p:cond delay="indefinite"/>
                      </p:stCondLst>
                      <p:childTnLst>
                        <p:par>
                          <p:cTn id="765" fill="hold">
                            <p:stCondLst>
                              <p:cond delay="0"/>
                            </p:stCondLst>
                            <p:childTnLst>
                              <p:par>
                                <p:cTn id="766" nodeType="clickEffect" fill="hold" presetClass="entr" presetID="14" presetSubtype="10">
                                  <p:stCondLst>
                                    <p:cond delay="0"/>
                                  </p:stCondLst>
                                  <p:childTnLst>
                                    <p:set>
                                      <p:cBhvr>
                                        <p:cTn id="767" dur="1" fill="hold">
                                          <p:stCondLst>
                                            <p:cond delay="0"/>
                                          </p:stCondLst>
                                        </p:cTn>
                                        <p:tgtEl>
                                          <p:spTgt spid="144">
                                            <p:txEl>
                                              <p:pRg st="2" end="2"/>
                                            </p:txEl>
                                          </p:spTgt>
                                        </p:tgtEl>
                                        <p:attrNameLst>
                                          <p:attrName>style.visibility</p:attrName>
                                        </p:attrNameLst>
                                      </p:cBhvr>
                                      <p:to>
                                        <p:strVal val="visible"/>
                                      </p:to>
                                    </p:set>
                                    <p:animEffect filter="randombar(horizontal)" transition="in">
                                      <p:cBhvr additive="repl">
                                        <p:cTn id="768" dur="500"/>
                                        <p:tgtEl>
                                          <p:spTgt spid="144">
                                            <p:txEl>
                                              <p:pRg st="2" end="2"/>
                                            </p:txEl>
                                          </p:spTgt>
                                        </p:tgtEl>
                                      </p:cBhvr>
                                    </p:animEffect>
                                  </p:childTnLst>
                                </p:cTn>
                              </p:par>
                            </p:childTnLst>
                          </p:cTn>
                        </p:par>
                      </p:childTnLst>
                    </p:cTn>
                  </p:par>
                  <p:par>
                    <p:cTn id="769" fill="hold">
                      <p:stCondLst>
                        <p:cond delay="indefinite"/>
                      </p:stCondLst>
                      <p:childTnLst>
                        <p:par>
                          <p:cTn id="770" fill="hold">
                            <p:stCondLst>
                              <p:cond delay="0"/>
                            </p:stCondLst>
                            <p:childTnLst>
                              <p:par>
                                <p:cTn id="771" nodeType="clickEffect" fill="hold" presetClass="entr" presetID="14" presetSubtype="10">
                                  <p:stCondLst>
                                    <p:cond delay="0"/>
                                  </p:stCondLst>
                                  <p:childTnLst>
                                    <p:set>
                                      <p:cBhvr>
                                        <p:cTn id="772" dur="1" fill="hold">
                                          <p:stCondLst>
                                            <p:cond delay="0"/>
                                          </p:stCondLst>
                                        </p:cTn>
                                        <p:tgtEl>
                                          <p:spTgt spid="144">
                                            <p:txEl>
                                              <p:pRg st="3" end="3"/>
                                            </p:txEl>
                                          </p:spTgt>
                                        </p:tgtEl>
                                        <p:attrNameLst>
                                          <p:attrName>style.visibility</p:attrName>
                                        </p:attrNameLst>
                                      </p:cBhvr>
                                      <p:to>
                                        <p:strVal val="visible"/>
                                      </p:to>
                                    </p:set>
                                    <p:animEffect filter="randombar(horizontal)" transition="in">
                                      <p:cBhvr additive="repl">
                                        <p:cTn id="773" dur="500"/>
                                        <p:tgtEl>
                                          <p:spTgt spid="144">
                                            <p:txEl>
                                              <p:pRg st="3" end="3"/>
                                            </p:txEl>
                                          </p:spTgt>
                                        </p:tgtEl>
                                      </p:cBhvr>
                                    </p:animEffect>
                                  </p:childTnLst>
                                </p:cTn>
                              </p:par>
                            </p:childTnLst>
                          </p:cTn>
                        </p:par>
                      </p:childTnLst>
                    </p:cTn>
                  </p:par>
                  <p:par>
                    <p:cTn id="774" fill="hold">
                      <p:stCondLst>
                        <p:cond delay="indefinite"/>
                      </p:stCondLst>
                      <p:childTnLst>
                        <p:par>
                          <p:cTn id="775" fill="hold">
                            <p:stCondLst>
                              <p:cond delay="0"/>
                            </p:stCondLst>
                            <p:childTnLst>
                              <p:par>
                                <p:cTn id="776" nodeType="clickEffect" fill="hold" presetClass="entr" presetID="14" presetSubtype="10">
                                  <p:stCondLst>
                                    <p:cond delay="0"/>
                                  </p:stCondLst>
                                  <p:childTnLst>
                                    <p:set>
                                      <p:cBhvr>
                                        <p:cTn id="777" dur="1" fill="hold">
                                          <p:stCondLst>
                                            <p:cond delay="0"/>
                                          </p:stCondLst>
                                        </p:cTn>
                                        <p:tgtEl>
                                          <p:spTgt spid="144">
                                            <p:txEl>
                                              <p:pRg st="4" end="4"/>
                                            </p:txEl>
                                          </p:spTgt>
                                        </p:tgtEl>
                                        <p:attrNameLst>
                                          <p:attrName>style.visibility</p:attrName>
                                        </p:attrNameLst>
                                      </p:cBhvr>
                                      <p:to>
                                        <p:strVal val="visible"/>
                                      </p:to>
                                    </p:set>
                                    <p:animEffect filter="randombar(horizontal)" transition="in">
                                      <p:cBhvr additive="repl">
                                        <p:cTn id="778" dur="500"/>
                                        <p:tgtEl>
                                          <p:spTgt spid="144">
                                            <p:txEl>
                                              <p:pRg st="4" end="4"/>
                                            </p:txEl>
                                          </p:spTgt>
                                        </p:tgtEl>
                                      </p:cBhvr>
                                    </p:animEffect>
                                  </p:childTnLst>
                                </p:cTn>
                              </p:par>
                            </p:childTnLst>
                          </p:cTn>
                        </p:par>
                      </p:childTnLst>
                    </p:cTn>
                  </p:par>
                  <p:par>
                    <p:cTn id="779" fill="hold">
                      <p:stCondLst>
                        <p:cond delay="indefinite"/>
                      </p:stCondLst>
                      <p:childTnLst>
                        <p:par>
                          <p:cTn id="780" fill="hold">
                            <p:stCondLst>
                              <p:cond delay="0"/>
                            </p:stCondLst>
                            <p:childTnLst>
                              <p:par>
                                <p:cTn id="781" nodeType="clickEffect" fill="hold" presetClass="entr" presetID="14" presetSubtype="10">
                                  <p:stCondLst>
                                    <p:cond delay="0"/>
                                  </p:stCondLst>
                                  <p:childTnLst>
                                    <p:set>
                                      <p:cBhvr>
                                        <p:cTn id="782" dur="1" fill="hold">
                                          <p:stCondLst>
                                            <p:cond delay="0"/>
                                          </p:stCondLst>
                                        </p:cTn>
                                        <p:tgtEl>
                                          <p:spTgt spid="144">
                                            <p:txEl>
                                              <p:pRg st="5" end="5"/>
                                            </p:txEl>
                                          </p:spTgt>
                                        </p:tgtEl>
                                        <p:attrNameLst>
                                          <p:attrName>style.visibility</p:attrName>
                                        </p:attrNameLst>
                                      </p:cBhvr>
                                      <p:to>
                                        <p:strVal val="visible"/>
                                      </p:to>
                                    </p:set>
                                    <p:animEffect filter="randombar(horizontal)" transition="in">
                                      <p:cBhvr additive="repl">
                                        <p:cTn id="783" dur="500"/>
                                        <p:tgtEl>
                                          <p:spTgt spid="144">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Come la fase dello shock, anche questa della negazione non deve prolungarsi troppo, altrimenti la persona rischia uno stato di grave depressione.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In effetti, negare la sofferenza provoca una specie di soffocamento: ci si chiude a riccio su se stessi, innalzando tra noi e il mondo una barriera così alta da nasconderci la realtà. Ci si ripara all'interno di una corazza che protegge dal dolore e dallo sguardo degli altri. E così le conseguenze del dolore si prolungano nel tempo indefinitamente, infiacchendo il fisico e il cuore.</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784" dur="indefinite" restart="never" nodeType="tmRoot">
          <p:childTnLst>
            <p:seq>
              <p:cTn id="785" dur="indefinite" nodeType="mainSeq">
                <p:childTnLst>
                  <p:par>
                    <p:cTn id="786" fill="hold">
                      <p:stCondLst>
                        <p:cond delay="indefinite"/>
                      </p:stCondLst>
                      <p:childTnLst>
                        <p:par>
                          <p:cTn id="787" fill="hold">
                            <p:stCondLst>
                              <p:cond delay="0"/>
                            </p:stCondLst>
                            <p:childTnLst>
                              <p:par>
                                <p:cTn id="788" nodeType="clickEffect" fill="hold" presetClass="entr" presetID="2" presetSubtype="4">
                                  <p:stCondLst>
                                    <p:cond delay="0"/>
                                  </p:stCondLst>
                                  <p:childTnLst>
                                    <p:set>
                                      <p:cBhvr>
                                        <p:cTn id="789" dur="1" fill="hold">
                                          <p:stCondLst>
                                            <p:cond delay="0"/>
                                          </p:stCondLst>
                                        </p:cTn>
                                        <p:tgtEl>
                                          <p:spTgt spid="145">
                                            <p:txEl>
                                              <p:pRg st="0" end="0"/>
                                            </p:txEl>
                                          </p:spTgt>
                                        </p:tgtEl>
                                        <p:attrNameLst>
                                          <p:attrName>style.visibility</p:attrName>
                                        </p:attrNameLst>
                                      </p:cBhvr>
                                      <p:to>
                                        <p:strVal val="visible"/>
                                      </p:to>
                                    </p:set>
                                    <p:anim calcmode="lin" valueType="num">
                                      <p:cBhvr additive="repl">
                                        <p:cTn id="790" dur="500" fill="hold"/>
                                        <p:tgtEl>
                                          <p:spTgt spid="145">
                                            <p:txEl>
                                              <p:pRg st="0" end="0"/>
                                            </p:txEl>
                                          </p:spTgt>
                                        </p:tgtEl>
                                        <p:attrNameLst>
                                          <p:attrName>ppt_x</p:attrName>
                                        </p:attrNameLst>
                                      </p:cBhvr>
                                      <p:tavLst>
                                        <p:tav tm="0">
                                          <p:val>
                                            <p:strVal val="#ppt_x"/>
                                          </p:val>
                                        </p:tav>
                                        <p:tav tm="100000">
                                          <p:val>
                                            <p:strVal val="#ppt_x"/>
                                          </p:val>
                                        </p:tav>
                                      </p:tavLst>
                                    </p:anim>
                                    <p:anim calcmode="lin" valueType="num">
                                      <p:cBhvr additive="repl">
                                        <p:cTn id="791" dur="500" fill="hold"/>
                                        <p:tgtEl>
                                          <p:spTgt spid="1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2" fill="hold">
                      <p:stCondLst>
                        <p:cond delay="indefinite"/>
                      </p:stCondLst>
                      <p:childTnLst>
                        <p:par>
                          <p:cTn id="793" fill="hold">
                            <p:stCondLst>
                              <p:cond delay="0"/>
                            </p:stCondLst>
                            <p:childTnLst>
                              <p:par>
                                <p:cTn id="794" nodeType="clickEffect" fill="hold" presetClass="entr" presetID="2" presetSubtype="4">
                                  <p:stCondLst>
                                    <p:cond delay="0"/>
                                  </p:stCondLst>
                                  <p:childTnLst>
                                    <p:set>
                                      <p:cBhvr>
                                        <p:cTn id="795" dur="1" fill="hold">
                                          <p:stCondLst>
                                            <p:cond delay="0"/>
                                          </p:stCondLst>
                                        </p:cTn>
                                        <p:tgtEl>
                                          <p:spTgt spid="145">
                                            <p:txEl>
                                              <p:pRg st="1" end="1"/>
                                            </p:txEl>
                                          </p:spTgt>
                                        </p:tgtEl>
                                        <p:attrNameLst>
                                          <p:attrName>style.visibility</p:attrName>
                                        </p:attrNameLst>
                                      </p:cBhvr>
                                      <p:to>
                                        <p:strVal val="visible"/>
                                      </p:to>
                                    </p:set>
                                    <p:anim calcmode="lin" valueType="num">
                                      <p:cBhvr additive="repl">
                                        <p:cTn id="796" dur="500" fill="hold"/>
                                        <p:tgtEl>
                                          <p:spTgt spid="145">
                                            <p:txEl>
                                              <p:pRg st="1" end="1"/>
                                            </p:txEl>
                                          </p:spTgt>
                                        </p:tgtEl>
                                        <p:attrNameLst>
                                          <p:attrName>ppt_x</p:attrName>
                                        </p:attrNameLst>
                                      </p:cBhvr>
                                      <p:tavLst>
                                        <p:tav tm="0">
                                          <p:val>
                                            <p:strVal val="#ppt_x"/>
                                          </p:val>
                                        </p:tav>
                                        <p:tav tm="100000">
                                          <p:val>
                                            <p:strVal val="#ppt_x"/>
                                          </p:val>
                                        </p:tav>
                                      </p:tavLst>
                                    </p:anim>
                                    <p:anim calcmode="lin" valueType="num">
                                      <p:cBhvr additive="repl">
                                        <p:cTn id="797" dur="500" fill="hold"/>
                                        <p:tgtEl>
                                          <p:spTgt spid="14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Se, al contrario, se si prende coscienza del dolore, lo si vive più acutamente, con maggiore intensità e lucidità. E, per fortuna, si arriva a rendersi conto che esso è passeggero.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Star male non è fine a se stesso. Ma coloro che si rifiutano di soffrire o che non ne sono capaci impediscono alla vita di seguire il proprio corso, la propria dinamica. Ostinandosi a soffocare la propria pena, essi si privano di una rinascita che chiede soltanto di poter avvenire. D'altra parte, la sofferenza è cosa normale, anche se è arduo ammetterlo, e non impedisce mai altri contatti calorosi, anche durante questo periodo.</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798" dur="indefinite" restart="never" nodeType="tmRoot">
          <p:childTnLst>
            <p:seq>
              <p:cTn id="799" dur="indefinite" nodeType="mainSeq">
                <p:childTnLst>
                  <p:par>
                    <p:cTn id="800" fill="hold">
                      <p:stCondLst>
                        <p:cond delay="indefinite"/>
                      </p:stCondLst>
                      <p:childTnLst>
                        <p:par>
                          <p:cTn id="801" fill="hold">
                            <p:stCondLst>
                              <p:cond delay="0"/>
                            </p:stCondLst>
                            <p:childTnLst>
                              <p:par>
                                <p:cTn id="802" nodeType="clickEffect" fill="hold" presetClass="entr" presetID="2" presetSubtype="4">
                                  <p:stCondLst>
                                    <p:cond delay="0"/>
                                  </p:stCondLst>
                                  <p:childTnLst>
                                    <p:set>
                                      <p:cBhvr>
                                        <p:cTn id="803" dur="1" fill="hold">
                                          <p:stCondLst>
                                            <p:cond delay="0"/>
                                          </p:stCondLst>
                                        </p:cTn>
                                        <p:tgtEl>
                                          <p:spTgt spid="146">
                                            <p:txEl>
                                              <p:pRg st="0" end="0"/>
                                            </p:txEl>
                                          </p:spTgt>
                                        </p:tgtEl>
                                        <p:attrNameLst>
                                          <p:attrName>style.visibility</p:attrName>
                                        </p:attrNameLst>
                                      </p:cBhvr>
                                      <p:to>
                                        <p:strVal val="visible"/>
                                      </p:to>
                                    </p:set>
                                    <p:anim calcmode="lin" valueType="num">
                                      <p:cBhvr additive="repl">
                                        <p:cTn id="804" dur="500" fill="hold"/>
                                        <p:tgtEl>
                                          <p:spTgt spid="146">
                                            <p:txEl>
                                              <p:pRg st="0" end="0"/>
                                            </p:txEl>
                                          </p:spTgt>
                                        </p:tgtEl>
                                        <p:attrNameLst>
                                          <p:attrName>ppt_x</p:attrName>
                                        </p:attrNameLst>
                                      </p:cBhvr>
                                      <p:tavLst>
                                        <p:tav tm="0">
                                          <p:val>
                                            <p:strVal val="#ppt_x"/>
                                          </p:val>
                                        </p:tav>
                                        <p:tav tm="100000">
                                          <p:val>
                                            <p:strVal val="#ppt_x"/>
                                          </p:val>
                                        </p:tav>
                                      </p:tavLst>
                                    </p:anim>
                                    <p:anim calcmode="lin" valueType="num">
                                      <p:cBhvr additive="repl">
                                        <p:cTn id="805" dur="500" fill="hold"/>
                                        <p:tgtEl>
                                          <p:spTgt spid="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06" fill="hold">
                      <p:stCondLst>
                        <p:cond delay="indefinite"/>
                      </p:stCondLst>
                      <p:childTnLst>
                        <p:par>
                          <p:cTn id="807" fill="hold">
                            <p:stCondLst>
                              <p:cond delay="0"/>
                            </p:stCondLst>
                            <p:childTnLst>
                              <p:par>
                                <p:cTn id="808" nodeType="clickEffect" fill="hold" presetClass="entr" presetID="2" presetSubtype="4">
                                  <p:stCondLst>
                                    <p:cond delay="0"/>
                                  </p:stCondLst>
                                  <p:childTnLst>
                                    <p:set>
                                      <p:cBhvr>
                                        <p:cTn id="809" dur="1" fill="hold">
                                          <p:stCondLst>
                                            <p:cond delay="0"/>
                                          </p:stCondLst>
                                        </p:cTn>
                                        <p:tgtEl>
                                          <p:spTgt spid="146">
                                            <p:txEl>
                                              <p:pRg st="1" end="1"/>
                                            </p:txEl>
                                          </p:spTgt>
                                        </p:tgtEl>
                                        <p:attrNameLst>
                                          <p:attrName>style.visibility</p:attrName>
                                        </p:attrNameLst>
                                      </p:cBhvr>
                                      <p:to>
                                        <p:strVal val="visible"/>
                                      </p:to>
                                    </p:set>
                                    <p:anim calcmode="lin" valueType="num">
                                      <p:cBhvr additive="repl">
                                        <p:cTn id="810" dur="500" fill="hold"/>
                                        <p:tgtEl>
                                          <p:spTgt spid="146">
                                            <p:txEl>
                                              <p:pRg st="1" end="1"/>
                                            </p:txEl>
                                          </p:spTgt>
                                        </p:tgtEl>
                                        <p:attrNameLst>
                                          <p:attrName>ppt_x</p:attrName>
                                        </p:attrNameLst>
                                      </p:cBhvr>
                                      <p:tavLst>
                                        <p:tav tm="0">
                                          <p:val>
                                            <p:strVal val="#ppt_x"/>
                                          </p:val>
                                        </p:tav>
                                        <p:tav tm="100000">
                                          <p:val>
                                            <p:strVal val="#ppt_x"/>
                                          </p:val>
                                        </p:tav>
                                      </p:tavLst>
                                    </p:anim>
                                    <p:anim calcmode="lin" valueType="num">
                                      <p:cBhvr additive="repl">
                                        <p:cTn id="811" dur="500" fill="hold"/>
                                        <p:tgtEl>
                                          <p:spTgt spid="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p:nvPr>
        </p:nvSpPr>
        <p:spPr>
          <a:xfrm>
            <a:off x="0" y="0"/>
            <a:ext cx="9143640" cy="6857640"/>
          </a:xfrm>
          <a:prstGeom prst="rect">
            <a:avLst/>
          </a:prstGeom>
          <a:noFill/>
          <a:ln w="0">
            <a:noFill/>
          </a:ln>
        </p:spPr>
        <p:txBody>
          <a:bodyPr lIns="90000" rIns="90000" tIns="45000" bIns="45000" anchor="t">
            <a:normAutofit fontScale="98000"/>
          </a:bodyPr>
          <a:p>
            <a:pPr marL="365760" indent="0" algn="just">
              <a:lnSpc>
                <a:spcPct val="100000"/>
              </a:lnSpc>
              <a:spcBef>
                <a:spcPts val="601"/>
              </a:spcBef>
              <a:buNone/>
              <a:tabLst>
                <a:tab algn="l" pos="0"/>
              </a:tabLst>
            </a:pPr>
            <a:r>
              <a:rPr b="0" lang="it-IT" sz="3200" spc="-1" strike="noStrike">
                <a:solidFill>
                  <a:srgbClr val="000000"/>
                </a:solidFill>
                <a:latin typeface="Gill Sans MT"/>
              </a:rPr>
              <a:t>La negazione assume forme numerose e sottili: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dimenticanza dell'evento stesso del decesso;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incenerimento eseguito frettolosamente, senza alcuna cerimonia di addio;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fuga di fronte a tutto ciò che può richiamare alla mente la morte: ospedali, cimiteri, medici, preti...;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occupazioni (o preoccupazioni) che impediscano di pensare alla propria perdita;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accanimento nel cercare un colpevole della morte;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prolungamento della presenza della persona scomparsa conservando intatti i suoi oggetti e i luoghi in cui abitava (una specie di mummificazione);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abuso di farmaci, di alcool, di droghe...</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812" dur="indefinite" restart="never" nodeType="tmRoot">
          <p:childTnLst>
            <p:seq>
              <p:cTn id="813" dur="indefinite" nodeType="mainSeq">
                <p:childTnLst>
                  <p:par>
                    <p:cTn id="814" fill="hold">
                      <p:stCondLst>
                        <p:cond delay="indefinite"/>
                      </p:stCondLst>
                      <p:childTnLst>
                        <p:par>
                          <p:cTn id="815" fill="hold">
                            <p:stCondLst>
                              <p:cond delay="0"/>
                            </p:stCondLst>
                            <p:childTnLst>
                              <p:par>
                                <p:cTn id="816" nodeType="clickEffect" fill="hold" presetClass="entr" presetID="2" presetSubtype="4">
                                  <p:stCondLst>
                                    <p:cond delay="0"/>
                                  </p:stCondLst>
                                  <p:childTnLst>
                                    <p:set>
                                      <p:cBhvr>
                                        <p:cTn id="817" dur="1" fill="hold">
                                          <p:stCondLst>
                                            <p:cond delay="0"/>
                                          </p:stCondLst>
                                        </p:cTn>
                                        <p:tgtEl>
                                          <p:spTgt spid="147">
                                            <p:txEl>
                                              <p:pRg st="0" end="0"/>
                                            </p:txEl>
                                          </p:spTgt>
                                        </p:tgtEl>
                                        <p:attrNameLst>
                                          <p:attrName>style.visibility</p:attrName>
                                        </p:attrNameLst>
                                      </p:cBhvr>
                                      <p:to>
                                        <p:strVal val="visible"/>
                                      </p:to>
                                    </p:set>
                                    <p:anim calcmode="lin" valueType="num">
                                      <p:cBhvr additive="repl">
                                        <p:cTn id="818" dur="500" fill="hold"/>
                                        <p:tgtEl>
                                          <p:spTgt spid="147">
                                            <p:txEl>
                                              <p:pRg st="0" end="0"/>
                                            </p:txEl>
                                          </p:spTgt>
                                        </p:tgtEl>
                                        <p:attrNameLst>
                                          <p:attrName>ppt_x</p:attrName>
                                        </p:attrNameLst>
                                      </p:cBhvr>
                                      <p:tavLst>
                                        <p:tav tm="0">
                                          <p:val>
                                            <p:strVal val="#ppt_x"/>
                                          </p:val>
                                        </p:tav>
                                        <p:tav tm="100000">
                                          <p:val>
                                            <p:strVal val="#ppt_x"/>
                                          </p:val>
                                        </p:tav>
                                      </p:tavLst>
                                    </p:anim>
                                    <p:anim calcmode="lin" valueType="num">
                                      <p:cBhvr additive="repl">
                                        <p:cTn id="819" dur="500" fill="hold"/>
                                        <p:tgtEl>
                                          <p:spTgt spid="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20" fill="hold">
                      <p:stCondLst>
                        <p:cond delay="indefinite"/>
                      </p:stCondLst>
                      <p:childTnLst>
                        <p:par>
                          <p:cTn id="821" fill="hold">
                            <p:stCondLst>
                              <p:cond delay="0"/>
                            </p:stCondLst>
                            <p:childTnLst>
                              <p:par>
                                <p:cTn id="822" nodeType="clickEffect" fill="hold" presetClass="entr" presetID="2" presetSubtype="4">
                                  <p:stCondLst>
                                    <p:cond delay="0"/>
                                  </p:stCondLst>
                                  <p:childTnLst>
                                    <p:set>
                                      <p:cBhvr>
                                        <p:cTn id="823" dur="1" fill="hold">
                                          <p:stCondLst>
                                            <p:cond delay="0"/>
                                          </p:stCondLst>
                                        </p:cTn>
                                        <p:tgtEl>
                                          <p:spTgt spid="147">
                                            <p:txEl>
                                              <p:pRg st="1" end="1"/>
                                            </p:txEl>
                                          </p:spTgt>
                                        </p:tgtEl>
                                        <p:attrNameLst>
                                          <p:attrName>style.visibility</p:attrName>
                                        </p:attrNameLst>
                                      </p:cBhvr>
                                      <p:to>
                                        <p:strVal val="visible"/>
                                      </p:to>
                                    </p:set>
                                    <p:anim calcmode="lin" valueType="num">
                                      <p:cBhvr additive="repl">
                                        <p:cTn id="824" dur="500" fill="hold"/>
                                        <p:tgtEl>
                                          <p:spTgt spid="147">
                                            <p:txEl>
                                              <p:pRg st="1" end="1"/>
                                            </p:txEl>
                                          </p:spTgt>
                                        </p:tgtEl>
                                        <p:attrNameLst>
                                          <p:attrName>ppt_x</p:attrName>
                                        </p:attrNameLst>
                                      </p:cBhvr>
                                      <p:tavLst>
                                        <p:tav tm="0">
                                          <p:val>
                                            <p:strVal val="#ppt_x"/>
                                          </p:val>
                                        </p:tav>
                                        <p:tav tm="100000">
                                          <p:val>
                                            <p:strVal val="#ppt_x"/>
                                          </p:val>
                                        </p:tav>
                                      </p:tavLst>
                                    </p:anim>
                                    <p:anim calcmode="lin" valueType="num">
                                      <p:cBhvr additive="repl">
                                        <p:cTn id="825" dur="500" fill="hold"/>
                                        <p:tgtEl>
                                          <p:spTgt spid="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26" fill="hold">
                      <p:stCondLst>
                        <p:cond delay="indefinite"/>
                      </p:stCondLst>
                      <p:childTnLst>
                        <p:par>
                          <p:cTn id="827" fill="hold">
                            <p:stCondLst>
                              <p:cond delay="0"/>
                            </p:stCondLst>
                            <p:childTnLst>
                              <p:par>
                                <p:cTn id="828" nodeType="clickEffect" fill="hold" presetClass="entr" presetID="2" presetSubtype="4">
                                  <p:stCondLst>
                                    <p:cond delay="0"/>
                                  </p:stCondLst>
                                  <p:childTnLst>
                                    <p:set>
                                      <p:cBhvr>
                                        <p:cTn id="829" dur="1" fill="hold">
                                          <p:stCondLst>
                                            <p:cond delay="0"/>
                                          </p:stCondLst>
                                        </p:cTn>
                                        <p:tgtEl>
                                          <p:spTgt spid="147">
                                            <p:txEl>
                                              <p:pRg st="2" end="2"/>
                                            </p:txEl>
                                          </p:spTgt>
                                        </p:tgtEl>
                                        <p:attrNameLst>
                                          <p:attrName>style.visibility</p:attrName>
                                        </p:attrNameLst>
                                      </p:cBhvr>
                                      <p:to>
                                        <p:strVal val="visible"/>
                                      </p:to>
                                    </p:set>
                                    <p:anim calcmode="lin" valueType="num">
                                      <p:cBhvr additive="repl">
                                        <p:cTn id="830" dur="500" fill="hold"/>
                                        <p:tgtEl>
                                          <p:spTgt spid="147">
                                            <p:txEl>
                                              <p:pRg st="2" end="2"/>
                                            </p:txEl>
                                          </p:spTgt>
                                        </p:tgtEl>
                                        <p:attrNameLst>
                                          <p:attrName>ppt_x</p:attrName>
                                        </p:attrNameLst>
                                      </p:cBhvr>
                                      <p:tavLst>
                                        <p:tav tm="0">
                                          <p:val>
                                            <p:strVal val="#ppt_x"/>
                                          </p:val>
                                        </p:tav>
                                        <p:tav tm="100000">
                                          <p:val>
                                            <p:strVal val="#ppt_x"/>
                                          </p:val>
                                        </p:tav>
                                      </p:tavLst>
                                    </p:anim>
                                    <p:anim calcmode="lin" valueType="num">
                                      <p:cBhvr additive="repl">
                                        <p:cTn id="831" dur="500" fill="hold"/>
                                        <p:tgtEl>
                                          <p:spTgt spid="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32" fill="hold">
                      <p:stCondLst>
                        <p:cond delay="indefinite"/>
                      </p:stCondLst>
                      <p:childTnLst>
                        <p:par>
                          <p:cTn id="833" fill="hold">
                            <p:stCondLst>
                              <p:cond delay="0"/>
                            </p:stCondLst>
                            <p:childTnLst>
                              <p:par>
                                <p:cTn id="834" nodeType="clickEffect" fill="hold" presetClass="entr" presetID="2" presetSubtype="4">
                                  <p:stCondLst>
                                    <p:cond delay="0"/>
                                  </p:stCondLst>
                                  <p:childTnLst>
                                    <p:set>
                                      <p:cBhvr>
                                        <p:cTn id="835" dur="1" fill="hold">
                                          <p:stCondLst>
                                            <p:cond delay="0"/>
                                          </p:stCondLst>
                                        </p:cTn>
                                        <p:tgtEl>
                                          <p:spTgt spid="147">
                                            <p:txEl>
                                              <p:pRg st="3" end="3"/>
                                            </p:txEl>
                                          </p:spTgt>
                                        </p:tgtEl>
                                        <p:attrNameLst>
                                          <p:attrName>style.visibility</p:attrName>
                                        </p:attrNameLst>
                                      </p:cBhvr>
                                      <p:to>
                                        <p:strVal val="visible"/>
                                      </p:to>
                                    </p:set>
                                    <p:anim calcmode="lin" valueType="num">
                                      <p:cBhvr additive="repl">
                                        <p:cTn id="836" dur="500" fill="hold"/>
                                        <p:tgtEl>
                                          <p:spTgt spid="147">
                                            <p:txEl>
                                              <p:pRg st="3" end="3"/>
                                            </p:txEl>
                                          </p:spTgt>
                                        </p:tgtEl>
                                        <p:attrNameLst>
                                          <p:attrName>ppt_x</p:attrName>
                                        </p:attrNameLst>
                                      </p:cBhvr>
                                      <p:tavLst>
                                        <p:tav tm="0">
                                          <p:val>
                                            <p:strVal val="#ppt_x"/>
                                          </p:val>
                                        </p:tav>
                                        <p:tav tm="100000">
                                          <p:val>
                                            <p:strVal val="#ppt_x"/>
                                          </p:val>
                                        </p:tav>
                                      </p:tavLst>
                                    </p:anim>
                                    <p:anim calcmode="lin" valueType="num">
                                      <p:cBhvr additive="repl">
                                        <p:cTn id="837" dur="500" fill="hold"/>
                                        <p:tgtEl>
                                          <p:spTgt spid="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38" fill="hold">
                      <p:stCondLst>
                        <p:cond delay="indefinite"/>
                      </p:stCondLst>
                      <p:childTnLst>
                        <p:par>
                          <p:cTn id="839" fill="hold">
                            <p:stCondLst>
                              <p:cond delay="0"/>
                            </p:stCondLst>
                            <p:childTnLst>
                              <p:par>
                                <p:cTn id="840" nodeType="clickEffect" fill="hold" presetClass="entr" presetID="2" presetSubtype="4">
                                  <p:stCondLst>
                                    <p:cond delay="0"/>
                                  </p:stCondLst>
                                  <p:childTnLst>
                                    <p:set>
                                      <p:cBhvr>
                                        <p:cTn id="841" dur="1" fill="hold">
                                          <p:stCondLst>
                                            <p:cond delay="0"/>
                                          </p:stCondLst>
                                        </p:cTn>
                                        <p:tgtEl>
                                          <p:spTgt spid="147">
                                            <p:txEl>
                                              <p:pRg st="4" end="4"/>
                                            </p:txEl>
                                          </p:spTgt>
                                        </p:tgtEl>
                                        <p:attrNameLst>
                                          <p:attrName>style.visibility</p:attrName>
                                        </p:attrNameLst>
                                      </p:cBhvr>
                                      <p:to>
                                        <p:strVal val="visible"/>
                                      </p:to>
                                    </p:set>
                                    <p:anim calcmode="lin" valueType="num">
                                      <p:cBhvr additive="repl">
                                        <p:cTn id="842" dur="500" fill="hold"/>
                                        <p:tgtEl>
                                          <p:spTgt spid="147">
                                            <p:txEl>
                                              <p:pRg st="4" end="4"/>
                                            </p:txEl>
                                          </p:spTgt>
                                        </p:tgtEl>
                                        <p:attrNameLst>
                                          <p:attrName>ppt_x</p:attrName>
                                        </p:attrNameLst>
                                      </p:cBhvr>
                                      <p:tavLst>
                                        <p:tav tm="0">
                                          <p:val>
                                            <p:strVal val="#ppt_x"/>
                                          </p:val>
                                        </p:tav>
                                        <p:tav tm="100000">
                                          <p:val>
                                            <p:strVal val="#ppt_x"/>
                                          </p:val>
                                        </p:tav>
                                      </p:tavLst>
                                    </p:anim>
                                    <p:anim calcmode="lin" valueType="num">
                                      <p:cBhvr additive="repl">
                                        <p:cTn id="843" dur="500" fill="hold"/>
                                        <p:tgtEl>
                                          <p:spTgt spid="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44" fill="hold">
                      <p:stCondLst>
                        <p:cond delay="indefinite"/>
                      </p:stCondLst>
                      <p:childTnLst>
                        <p:par>
                          <p:cTn id="845" fill="hold">
                            <p:stCondLst>
                              <p:cond delay="0"/>
                            </p:stCondLst>
                            <p:childTnLst>
                              <p:par>
                                <p:cTn id="846" nodeType="clickEffect" fill="hold" presetClass="entr" presetID="2" presetSubtype="4">
                                  <p:stCondLst>
                                    <p:cond delay="0"/>
                                  </p:stCondLst>
                                  <p:childTnLst>
                                    <p:set>
                                      <p:cBhvr>
                                        <p:cTn id="847" dur="1" fill="hold">
                                          <p:stCondLst>
                                            <p:cond delay="0"/>
                                          </p:stCondLst>
                                        </p:cTn>
                                        <p:tgtEl>
                                          <p:spTgt spid="147">
                                            <p:txEl>
                                              <p:pRg st="5" end="5"/>
                                            </p:txEl>
                                          </p:spTgt>
                                        </p:tgtEl>
                                        <p:attrNameLst>
                                          <p:attrName>style.visibility</p:attrName>
                                        </p:attrNameLst>
                                      </p:cBhvr>
                                      <p:to>
                                        <p:strVal val="visible"/>
                                      </p:to>
                                    </p:set>
                                    <p:anim calcmode="lin" valueType="num">
                                      <p:cBhvr additive="repl">
                                        <p:cTn id="848" dur="500" fill="hold"/>
                                        <p:tgtEl>
                                          <p:spTgt spid="147">
                                            <p:txEl>
                                              <p:pRg st="5" end="5"/>
                                            </p:txEl>
                                          </p:spTgt>
                                        </p:tgtEl>
                                        <p:attrNameLst>
                                          <p:attrName>ppt_x</p:attrName>
                                        </p:attrNameLst>
                                      </p:cBhvr>
                                      <p:tavLst>
                                        <p:tav tm="0">
                                          <p:val>
                                            <p:strVal val="#ppt_x"/>
                                          </p:val>
                                        </p:tav>
                                        <p:tav tm="100000">
                                          <p:val>
                                            <p:strVal val="#ppt_x"/>
                                          </p:val>
                                        </p:tav>
                                      </p:tavLst>
                                    </p:anim>
                                    <p:anim calcmode="lin" valueType="num">
                                      <p:cBhvr additive="repl">
                                        <p:cTn id="849" dur="500" fill="hold"/>
                                        <p:tgtEl>
                                          <p:spTgt spid="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50" fill="hold">
                      <p:stCondLst>
                        <p:cond delay="indefinite"/>
                      </p:stCondLst>
                      <p:childTnLst>
                        <p:par>
                          <p:cTn id="851" fill="hold">
                            <p:stCondLst>
                              <p:cond delay="0"/>
                            </p:stCondLst>
                            <p:childTnLst>
                              <p:par>
                                <p:cTn id="852" nodeType="clickEffect" fill="hold" presetClass="entr" presetID="2" presetSubtype="4">
                                  <p:stCondLst>
                                    <p:cond delay="0"/>
                                  </p:stCondLst>
                                  <p:childTnLst>
                                    <p:set>
                                      <p:cBhvr>
                                        <p:cTn id="853" dur="1" fill="hold">
                                          <p:stCondLst>
                                            <p:cond delay="0"/>
                                          </p:stCondLst>
                                        </p:cTn>
                                        <p:tgtEl>
                                          <p:spTgt spid="147">
                                            <p:txEl>
                                              <p:pRg st="6" end="6"/>
                                            </p:txEl>
                                          </p:spTgt>
                                        </p:tgtEl>
                                        <p:attrNameLst>
                                          <p:attrName>style.visibility</p:attrName>
                                        </p:attrNameLst>
                                      </p:cBhvr>
                                      <p:to>
                                        <p:strVal val="visible"/>
                                      </p:to>
                                    </p:set>
                                    <p:anim calcmode="lin" valueType="num">
                                      <p:cBhvr additive="repl">
                                        <p:cTn id="854" dur="500" fill="hold"/>
                                        <p:tgtEl>
                                          <p:spTgt spid="147">
                                            <p:txEl>
                                              <p:pRg st="6" end="6"/>
                                            </p:txEl>
                                          </p:spTgt>
                                        </p:tgtEl>
                                        <p:attrNameLst>
                                          <p:attrName>ppt_x</p:attrName>
                                        </p:attrNameLst>
                                      </p:cBhvr>
                                      <p:tavLst>
                                        <p:tav tm="0">
                                          <p:val>
                                            <p:strVal val="#ppt_x"/>
                                          </p:val>
                                        </p:tav>
                                        <p:tav tm="100000">
                                          <p:val>
                                            <p:strVal val="#ppt_x"/>
                                          </p:val>
                                        </p:tav>
                                      </p:tavLst>
                                    </p:anim>
                                    <p:anim calcmode="lin" valueType="num">
                                      <p:cBhvr additive="repl">
                                        <p:cTn id="855" dur="500" fill="hold"/>
                                        <p:tgtEl>
                                          <p:spTgt spid="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56" fill="hold">
                      <p:stCondLst>
                        <p:cond delay="indefinite"/>
                      </p:stCondLst>
                      <p:childTnLst>
                        <p:par>
                          <p:cTn id="857" fill="hold">
                            <p:stCondLst>
                              <p:cond delay="0"/>
                            </p:stCondLst>
                            <p:childTnLst>
                              <p:par>
                                <p:cTn id="858" nodeType="clickEffect" fill="hold" presetClass="entr" presetID="2" presetSubtype="4">
                                  <p:stCondLst>
                                    <p:cond delay="0"/>
                                  </p:stCondLst>
                                  <p:childTnLst>
                                    <p:set>
                                      <p:cBhvr>
                                        <p:cTn id="859" dur="1" fill="hold">
                                          <p:stCondLst>
                                            <p:cond delay="0"/>
                                          </p:stCondLst>
                                        </p:cTn>
                                        <p:tgtEl>
                                          <p:spTgt spid="147">
                                            <p:txEl>
                                              <p:pRg st="7" end="7"/>
                                            </p:txEl>
                                          </p:spTgt>
                                        </p:tgtEl>
                                        <p:attrNameLst>
                                          <p:attrName>style.visibility</p:attrName>
                                        </p:attrNameLst>
                                      </p:cBhvr>
                                      <p:to>
                                        <p:strVal val="visible"/>
                                      </p:to>
                                    </p:set>
                                    <p:anim calcmode="lin" valueType="num">
                                      <p:cBhvr additive="repl">
                                        <p:cTn id="860" dur="500" fill="hold"/>
                                        <p:tgtEl>
                                          <p:spTgt spid="147">
                                            <p:txEl>
                                              <p:pRg st="7" end="7"/>
                                            </p:txEl>
                                          </p:spTgt>
                                        </p:tgtEl>
                                        <p:attrNameLst>
                                          <p:attrName>ppt_x</p:attrName>
                                        </p:attrNameLst>
                                      </p:cBhvr>
                                      <p:tavLst>
                                        <p:tav tm="0">
                                          <p:val>
                                            <p:strVal val="#ppt_x"/>
                                          </p:val>
                                        </p:tav>
                                        <p:tav tm="100000">
                                          <p:val>
                                            <p:strVal val="#ppt_x"/>
                                          </p:val>
                                        </p:tav>
                                      </p:tavLst>
                                    </p:anim>
                                    <p:anim calcmode="lin" valueType="num">
                                      <p:cBhvr additive="repl">
                                        <p:cTn id="861" dur="500" fill="hold"/>
                                        <p:tgtEl>
                                          <p:spTgt spid="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Esiste poi una forma di negazione </a:t>
            </a:r>
            <a:r>
              <a:rPr b="0" i="1" lang="it-IT" sz="3200" spc="-1" strike="noStrike">
                <a:solidFill>
                  <a:srgbClr val="000000"/>
                </a:solidFill>
                <a:latin typeface="Gill Sans MT"/>
              </a:rPr>
              <a:t>ancor più dannosa</a:t>
            </a:r>
            <a:r>
              <a:rPr b="0" lang="it-IT" sz="3200" spc="-1" strike="noStrike">
                <a:solidFill>
                  <a:srgbClr val="000000"/>
                </a:solidFill>
                <a:latin typeface="Gill Sans MT"/>
              </a:rPr>
              <a:t>. Quando le basi della propria esistenza sono state scosse dalla morte, è ragionevole cercare di ricostruirle: per questo motivo, alcune persone sono spinte a </a:t>
            </a:r>
            <a:r>
              <a:rPr b="0" i="1" lang="it-IT" sz="3200" spc="-1" strike="noStrike">
                <a:solidFill>
                  <a:srgbClr val="000000"/>
                </a:solidFill>
                <a:latin typeface="Gill Sans MT"/>
              </a:rPr>
              <a:t>imitare la persona mancata</a:t>
            </a:r>
            <a:r>
              <a:rPr b="0" lang="it-IT" sz="3200" spc="-1" strike="noStrike">
                <a:solidFill>
                  <a:srgbClr val="000000"/>
                </a:solidFill>
                <a:latin typeface="Gill Sans MT"/>
              </a:rPr>
              <a:t> oppure a trovarne il sostituto in un'altra vivente. </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862" dur="indefinite" restart="never" nodeType="tmRoot">
          <p:childTnLst>
            <p:seq>
              <p:cTn id="863" dur="indefinite" nodeType="mainSeq">
                <p:childTnLst>
                  <p:par>
                    <p:cTn id="864" fill="hold">
                      <p:stCondLst>
                        <p:cond delay="indefinite"/>
                      </p:stCondLst>
                      <p:childTnLst>
                        <p:par>
                          <p:cTn id="865" fill="hold">
                            <p:stCondLst>
                              <p:cond delay="0"/>
                            </p:stCondLst>
                            <p:childTnLst>
                              <p:par>
                                <p:cTn id="866" nodeType="clickEffect" fill="hold" presetClass="entr" presetID="2" presetSubtype="4">
                                  <p:stCondLst>
                                    <p:cond delay="0"/>
                                  </p:stCondLst>
                                  <p:childTnLst>
                                    <p:set>
                                      <p:cBhvr>
                                        <p:cTn id="867" dur="1" fill="hold">
                                          <p:stCondLst>
                                            <p:cond delay="0"/>
                                          </p:stCondLst>
                                        </p:cTn>
                                        <p:tgtEl>
                                          <p:spTgt spid="148">
                                            <p:txEl>
                                              <p:pRg st="0" end="0"/>
                                            </p:txEl>
                                          </p:spTgt>
                                        </p:tgtEl>
                                        <p:attrNameLst>
                                          <p:attrName>style.visibility</p:attrName>
                                        </p:attrNameLst>
                                      </p:cBhvr>
                                      <p:to>
                                        <p:strVal val="visible"/>
                                      </p:to>
                                    </p:set>
                                    <p:anim calcmode="lin" valueType="num">
                                      <p:cBhvr additive="repl">
                                        <p:cTn id="868" dur="500" fill="hold"/>
                                        <p:tgtEl>
                                          <p:spTgt spid="148">
                                            <p:txEl>
                                              <p:pRg st="0" end="0"/>
                                            </p:txEl>
                                          </p:spTgt>
                                        </p:tgtEl>
                                        <p:attrNameLst>
                                          <p:attrName>ppt_x</p:attrName>
                                        </p:attrNameLst>
                                      </p:cBhvr>
                                      <p:tavLst>
                                        <p:tav tm="0">
                                          <p:val>
                                            <p:strVal val="#ppt_x"/>
                                          </p:val>
                                        </p:tav>
                                        <p:tav tm="100000">
                                          <p:val>
                                            <p:strVal val="#ppt_x"/>
                                          </p:val>
                                        </p:tav>
                                      </p:tavLst>
                                    </p:anim>
                                    <p:anim calcmode="lin" valueType="num">
                                      <p:cBhvr additive="repl">
                                        <p:cTn id="869" dur="500" fill="hold"/>
                                        <p:tgtEl>
                                          <p:spTgt spid="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0" fill="hold">
                      <p:stCondLst>
                        <p:cond delay="indefinite"/>
                      </p:stCondLst>
                      <p:childTnLst>
                        <p:par>
                          <p:cTn id="871" fill="hold">
                            <p:stCondLst>
                              <p:cond delay="0"/>
                            </p:stCondLst>
                            <p:childTnLst>
                              <p:par>
                                <p:cTn id="872" nodeType="clickEffect" fill="hold" presetClass="entr" presetID="2" presetSubtype="4">
                                  <p:stCondLst>
                                    <p:cond delay="0"/>
                                  </p:stCondLst>
                                  <p:childTnLst>
                                    <p:set>
                                      <p:cBhvr>
                                        <p:cTn id="873" dur="1" fill="hold">
                                          <p:stCondLst>
                                            <p:cond delay="0"/>
                                          </p:stCondLst>
                                        </p:cTn>
                                        <p:tgtEl>
                                          <p:spTgt spid="148">
                                            <p:txEl>
                                              <p:pRg st="1" end="1"/>
                                            </p:txEl>
                                          </p:spTgt>
                                        </p:tgtEl>
                                        <p:attrNameLst>
                                          <p:attrName>style.visibility</p:attrName>
                                        </p:attrNameLst>
                                      </p:cBhvr>
                                      <p:to>
                                        <p:strVal val="visible"/>
                                      </p:to>
                                    </p:set>
                                    <p:anim calcmode="lin" valueType="num">
                                      <p:cBhvr additive="repl">
                                        <p:cTn id="874" dur="500" fill="hold"/>
                                        <p:tgtEl>
                                          <p:spTgt spid="148">
                                            <p:txEl>
                                              <p:pRg st="1" end="1"/>
                                            </p:txEl>
                                          </p:spTgt>
                                        </p:tgtEl>
                                        <p:attrNameLst>
                                          <p:attrName>ppt_x</p:attrName>
                                        </p:attrNameLst>
                                      </p:cBhvr>
                                      <p:tavLst>
                                        <p:tav tm="0">
                                          <p:val>
                                            <p:strVal val="#ppt_x"/>
                                          </p:val>
                                        </p:tav>
                                        <p:tav tm="100000">
                                          <p:val>
                                            <p:strVal val="#ppt_x"/>
                                          </p:val>
                                        </p:tav>
                                      </p:tavLst>
                                    </p:anim>
                                    <p:anim calcmode="lin" valueType="num">
                                      <p:cBhvr additive="repl">
                                        <p:cTn id="875" dur="500" fill="hold"/>
                                        <p:tgtEl>
                                          <p:spTgt spid="14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 </a:t>
            </a:r>
            <a:r>
              <a:rPr b="0" lang="it-IT" sz="3200" spc="-1" strike="noStrike">
                <a:solidFill>
                  <a:srgbClr val="000000"/>
                </a:solidFill>
                <a:latin typeface="Gill Sans MT"/>
              </a:rPr>
              <a:t>Questo «trucco» è comune nelle famiglie e permette alle persone vicine di sopportare il lutto:</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r>
              <a:rPr b="0" lang="it-IT" sz="3200" spc="-1" strike="noStrike">
                <a:solidFill>
                  <a:srgbClr val="000000"/>
                </a:solidFill>
                <a:latin typeface="Gill Sans MT"/>
              </a:rPr>
              <a:t>- il figlio maggiore si crede in dovere di supplire il padre defunto;  </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il bambino cerca di imitare i comportamenti del fratello scomparso o della sorella defunta;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il vedovo che ha perso da poco la moglie si risposa al più presto, per consolarsi...</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Questo voler sostituire il defunto con un'altra persona costituisce sempre un ostacolo alla presa di coscienza della sofferenza, in definitiva un ostacolo alla guarigione.</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876" dur="indefinite" restart="never" nodeType="tmRoot">
          <p:childTnLst>
            <p:seq>
              <p:cTn id="877" dur="indefinite" nodeType="mainSeq">
                <p:childTnLst>
                  <p:par>
                    <p:cTn id="878" fill="hold">
                      <p:stCondLst>
                        <p:cond delay="indefinite"/>
                      </p:stCondLst>
                      <p:childTnLst>
                        <p:par>
                          <p:cTn id="879" fill="hold">
                            <p:stCondLst>
                              <p:cond delay="0"/>
                            </p:stCondLst>
                            <p:childTnLst>
                              <p:par>
                                <p:cTn id="880" nodeType="clickEffect" fill="hold" presetClass="entr" presetID="2" presetSubtype="4">
                                  <p:stCondLst>
                                    <p:cond delay="0"/>
                                  </p:stCondLst>
                                  <p:childTnLst>
                                    <p:set>
                                      <p:cBhvr>
                                        <p:cTn id="881" dur="1" fill="hold">
                                          <p:stCondLst>
                                            <p:cond delay="0"/>
                                          </p:stCondLst>
                                        </p:cTn>
                                        <p:tgtEl>
                                          <p:spTgt spid="149">
                                            <p:txEl>
                                              <p:pRg st="0" end="0"/>
                                            </p:txEl>
                                          </p:spTgt>
                                        </p:tgtEl>
                                        <p:attrNameLst>
                                          <p:attrName>style.visibility</p:attrName>
                                        </p:attrNameLst>
                                      </p:cBhvr>
                                      <p:to>
                                        <p:strVal val="visible"/>
                                      </p:to>
                                    </p:set>
                                    <p:anim calcmode="lin" valueType="num">
                                      <p:cBhvr additive="repl">
                                        <p:cTn id="882" dur="500" fill="hold"/>
                                        <p:tgtEl>
                                          <p:spTgt spid="149">
                                            <p:txEl>
                                              <p:pRg st="0" end="0"/>
                                            </p:txEl>
                                          </p:spTgt>
                                        </p:tgtEl>
                                        <p:attrNameLst>
                                          <p:attrName>ppt_x</p:attrName>
                                        </p:attrNameLst>
                                      </p:cBhvr>
                                      <p:tavLst>
                                        <p:tav tm="0">
                                          <p:val>
                                            <p:strVal val="#ppt_x"/>
                                          </p:val>
                                        </p:tav>
                                        <p:tav tm="100000">
                                          <p:val>
                                            <p:strVal val="#ppt_x"/>
                                          </p:val>
                                        </p:tav>
                                      </p:tavLst>
                                    </p:anim>
                                    <p:anim calcmode="lin" valueType="num">
                                      <p:cBhvr additive="repl">
                                        <p:cTn id="883" dur="500" fill="hold"/>
                                        <p:tgtEl>
                                          <p:spTgt spid="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84" fill="hold">
                      <p:stCondLst>
                        <p:cond delay="indefinite"/>
                      </p:stCondLst>
                      <p:childTnLst>
                        <p:par>
                          <p:cTn id="885" fill="hold">
                            <p:stCondLst>
                              <p:cond delay="0"/>
                            </p:stCondLst>
                            <p:childTnLst>
                              <p:par>
                                <p:cTn id="886" nodeType="clickEffect" fill="hold" presetClass="entr" presetID="2" presetSubtype="4">
                                  <p:stCondLst>
                                    <p:cond delay="0"/>
                                  </p:stCondLst>
                                  <p:childTnLst>
                                    <p:set>
                                      <p:cBhvr>
                                        <p:cTn id="887" dur="1" fill="hold">
                                          <p:stCondLst>
                                            <p:cond delay="0"/>
                                          </p:stCondLst>
                                        </p:cTn>
                                        <p:tgtEl>
                                          <p:spTgt spid="149">
                                            <p:txEl>
                                              <p:pRg st="1" end="1"/>
                                            </p:txEl>
                                          </p:spTgt>
                                        </p:tgtEl>
                                        <p:attrNameLst>
                                          <p:attrName>style.visibility</p:attrName>
                                        </p:attrNameLst>
                                      </p:cBhvr>
                                      <p:to>
                                        <p:strVal val="visible"/>
                                      </p:to>
                                    </p:set>
                                    <p:anim calcmode="lin" valueType="num">
                                      <p:cBhvr additive="repl">
                                        <p:cTn id="888" dur="500" fill="hold"/>
                                        <p:tgtEl>
                                          <p:spTgt spid="149">
                                            <p:txEl>
                                              <p:pRg st="1" end="1"/>
                                            </p:txEl>
                                          </p:spTgt>
                                        </p:tgtEl>
                                        <p:attrNameLst>
                                          <p:attrName>ppt_x</p:attrName>
                                        </p:attrNameLst>
                                      </p:cBhvr>
                                      <p:tavLst>
                                        <p:tav tm="0">
                                          <p:val>
                                            <p:strVal val="#ppt_x"/>
                                          </p:val>
                                        </p:tav>
                                        <p:tav tm="100000">
                                          <p:val>
                                            <p:strVal val="#ppt_x"/>
                                          </p:val>
                                        </p:tav>
                                      </p:tavLst>
                                    </p:anim>
                                    <p:anim calcmode="lin" valueType="num">
                                      <p:cBhvr additive="repl">
                                        <p:cTn id="889" dur="500" fill="hold"/>
                                        <p:tgtEl>
                                          <p:spTgt spid="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90" fill="hold">
                      <p:stCondLst>
                        <p:cond delay="indefinite"/>
                      </p:stCondLst>
                      <p:childTnLst>
                        <p:par>
                          <p:cTn id="891" fill="hold">
                            <p:stCondLst>
                              <p:cond delay="0"/>
                            </p:stCondLst>
                            <p:childTnLst>
                              <p:par>
                                <p:cTn id="892" nodeType="clickEffect" fill="hold" presetClass="entr" presetID="2" presetSubtype="4">
                                  <p:stCondLst>
                                    <p:cond delay="0"/>
                                  </p:stCondLst>
                                  <p:childTnLst>
                                    <p:set>
                                      <p:cBhvr>
                                        <p:cTn id="893" dur="1" fill="hold">
                                          <p:stCondLst>
                                            <p:cond delay="0"/>
                                          </p:stCondLst>
                                        </p:cTn>
                                        <p:tgtEl>
                                          <p:spTgt spid="149">
                                            <p:txEl>
                                              <p:pRg st="2" end="2"/>
                                            </p:txEl>
                                          </p:spTgt>
                                        </p:tgtEl>
                                        <p:attrNameLst>
                                          <p:attrName>style.visibility</p:attrName>
                                        </p:attrNameLst>
                                      </p:cBhvr>
                                      <p:to>
                                        <p:strVal val="visible"/>
                                      </p:to>
                                    </p:set>
                                    <p:anim calcmode="lin" valueType="num">
                                      <p:cBhvr additive="repl">
                                        <p:cTn id="894" dur="500" fill="hold"/>
                                        <p:tgtEl>
                                          <p:spTgt spid="149">
                                            <p:txEl>
                                              <p:pRg st="2" end="2"/>
                                            </p:txEl>
                                          </p:spTgt>
                                        </p:tgtEl>
                                        <p:attrNameLst>
                                          <p:attrName>ppt_x</p:attrName>
                                        </p:attrNameLst>
                                      </p:cBhvr>
                                      <p:tavLst>
                                        <p:tav tm="0">
                                          <p:val>
                                            <p:strVal val="#ppt_x"/>
                                          </p:val>
                                        </p:tav>
                                        <p:tav tm="100000">
                                          <p:val>
                                            <p:strVal val="#ppt_x"/>
                                          </p:val>
                                        </p:tav>
                                      </p:tavLst>
                                    </p:anim>
                                    <p:anim calcmode="lin" valueType="num">
                                      <p:cBhvr additive="repl">
                                        <p:cTn id="895" dur="500" fill="hold"/>
                                        <p:tgtEl>
                                          <p:spTgt spid="1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96" fill="hold">
                      <p:stCondLst>
                        <p:cond delay="indefinite"/>
                      </p:stCondLst>
                      <p:childTnLst>
                        <p:par>
                          <p:cTn id="897" fill="hold">
                            <p:stCondLst>
                              <p:cond delay="0"/>
                            </p:stCondLst>
                            <p:childTnLst>
                              <p:par>
                                <p:cTn id="898" nodeType="clickEffect" fill="hold" presetClass="entr" presetID="2" presetSubtype="4">
                                  <p:stCondLst>
                                    <p:cond delay="0"/>
                                  </p:stCondLst>
                                  <p:childTnLst>
                                    <p:set>
                                      <p:cBhvr>
                                        <p:cTn id="899" dur="1" fill="hold">
                                          <p:stCondLst>
                                            <p:cond delay="0"/>
                                          </p:stCondLst>
                                        </p:cTn>
                                        <p:tgtEl>
                                          <p:spTgt spid="149">
                                            <p:txEl>
                                              <p:pRg st="3" end="3"/>
                                            </p:txEl>
                                          </p:spTgt>
                                        </p:tgtEl>
                                        <p:attrNameLst>
                                          <p:attrName>style.visibility</p:attrName>
                                        </p:attrNameLst>
                                      </p:cBhvr>
                                      <p:to>
                                        <p:strVal val="visible"/>
                                      </p:to>
                                    </p:set>
                                    <p:anim calcmode="lin" valueType="num">
                                      <p:cBhvr additive="repl">
                                        <p:cTn id="900" dur="500" fill="hold"/>
                                        <p:tgtEl>
                                          <p:spTgt spid="149">
                                            <p:txEl>
                                              <p:pRg st="3" end="3"/>
                                            </p:txEl>
                                          </p:spTgt>
                                        </p:tgtEl>
                                        <p:attrNameLst>
                                          <p:attrName>ppt_x</p:attrName>
                                        </p:attrNameLst>
                                      </p:cBhvr>
                                      <p:tavLst>
                                        <p:tav tm="0">
                                          <p:val>
                                            <p:strVal val="#ppt_x"/>
                                          </p:val>
                                        </p:tav>
                                        <p:tav tm="100000">
                                          <p:val>
                                            <p:strVal val="#ppt_x"/>
                                          </p:val>
                                        </p:tav>
                                      </p:tavLst>
                                    </p:anim>
                                    <p:anim calcmode="lin" valueType="num">
                                      <p:cBhvr additive="repl">
                                        <p:cTn id="901" dur="500" fill="hold"/>
                                        <p:tgtEl>
                                          <p:spTgt spid="1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02" fill="hold">
                      <p:stCondLst>
                        <p:cond delay="indefinite"/>
                      </p:stCondLst>
                      <p:childTnLst>
                        <p:par>
                          <p:cTn id="903" fill="hold">
                            <p:stCondLst>
                              <p:cond delay="0"/>
                            </p:stCondLst>
                            <p:childTnLst>
                              <p:par>
                                <p:cTn id="904" nodeType="clickEffect" fill="hold" presetClass="entr" presetID="2" presetSubtype="4">
                                  <p:stCondLst>
                                    <p:cond delay="0"/>
                                  </p:stCondLst>
                                  <p:childTnLst>
                                    <p:set>
                                      <p:cBhvr>
                                        <p:cTn id="905" dur="1" fill="hold">
                                          <p:stCondLst>
                                            <p:cond delay="0"/>
                                          </p:stCondLst>
                                        </p:cTn>
                                        <p:tgtEl>
                                          <p:spTgt spid="149">
                                            <p:txEl>
                                              <p:pRg st="4" end="4"/>
                                            </p:txEl>
                                          </p:spTgt>
                                        </p:tgtEl>
                                        <p:attrNameLst>
                                          <p:attrName>style.visibility</p:attrName>
                                        </p:attrNameLst>
                                      </p:cBhvr>
                                      <p:to>
                                        <p:strVal val="visible"/>
                                      </p:to>
                                    </p:set>
                                    <p:anim calcmode="lin" valueType="num">
                                      <p:cBhvr additive="repl">
                                        <p:cTn id="906" dur="500" fill="hold"/>
                                        <p:tgtEl>
                                          <p:spTgt spid="149">
                                            <p:txEl>
                                              <p:pRg st="4" end="4"/>
                                            </p:txEl>
                                          </p:spTgt>
                                        </p:tgtEl>
                                        <p:attrNameLst>
                                          <p:attrName>ppt_x</p:attrName>
                                        </p:attrNameLst>
                                      </p:cBhvr>
                                      <p:tavLst>
                                        <p:tav tm="0">
                                          <p:val>
                                            <p:strVal val="#ppt_x"/>
                                          </p:val>
                                        </p:tav>
                                        <p:tav tm="100000">
                                          <p:val>
                                            <p:strVal val="#ppt_x"/>
                                          </p:val>
                                        </p:tav>
                                      </p:tavLst>
                                    </p:anim>
                                    <p:anim calcmode="lin" valueType="num">
                                      <p:cBhvr additive="repl">
                                        <p:cTn id="907" dur="500" fill="hold"/>
                                        <p:tgtEl>
                                          <p:spTgt spid="14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08" fill="hold">
                      <p:stCondLst>
                        <p:cond delay="indefinite"/>
                      </p:stCondLst>
                      <p:childTnLst>
                        <p:par>
                          <p:cTn id="909" fill="hold">
                            <p:stCondLst>
                              <p:cond delay="0"/>
                            </p:stCondLst>
                            <p:childTnLst>
                              <p:par>
                                <p:cTn id="910" nodeType="clickEffect" fill="hold" presetClass="entr" presetID="2" presetSubtype="4">
                                  <p:stCondLst>
                                    <p:cond delay="0"/>
                                  </p:stCondLst>
                                  <p:childTnLst>
                                    <p:set>
                                      <p:cBhvr>
                                        <p:cTn id="911" dur="1" fill="hold">
                                          <p:stCondLst>
                                            <p:cond delay="0"/>
                                          </p:stCondLst>
                                        </p:cTn>
                                        <p:tgtEl>
                                          <p:spTgt spid="149">
                                            <p:txEl>
                                              <p:pRg st="5" end="5"/>
                                            </p:txEl>
                                          </p:spTgt>
                                        </p:tgtEl>
                                        <p:attrNameLst>
                                          <p:attrName>style.visibility</p:attrName>
                                        </p:attrNameLst>
                                      </p:cBhvr>
                                      <p:to>
                                        <p:strVal val="visible"/>
                                      </p:to>
                                    </p:set>
                                    <p:anim calcmode="lin" valueType="num">
                                      <p:cBhvr additive="repl">
                                        <p:cTn id="912" dur="500" fill="hold"/>
                                        <p:tgtEl>
                                          <p:spTgt spid="149">
                                            <p:txEl>
                                              <p:pRg st="5" end="5"/>
                                            </p:txEl>
                                          </p:spTgt>
                                        </p:tgtEl>
                                        <p:attrNameLst>
                                          <p:attrName>ppt_x</p:attrName>
                                        </p:attrNameLst>
                                      </p:cBhvr>
                                      <p:tavLst>
                                        <p:tav tm="0">
                                          <p:val>
                                            <p:strVal val="#ppt_x"/>
                                          </p:val>
                                        </p:tav>
                                        <p:tav tm="100000">
                                          <p:val>
                                            <p:strVal val="#ppt_x"/>
                                          </p:val>
                                        </p:tav>
                                      </p:tavLst>
                                    </p:anim>
                                    <p:anim calcmode="lin" valueType="num">
                                      <p:cBhvr additive="repl">
                                        <p:cTn id="913" dur="500" fill="hold"/>
                                        <p:tgtEl>
                                          <p:spTgt spid="14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0" y="274680"/>
            <a:ext cx="9143640" cy="1142640"/>
          </a:xfrm>
          <a:prstGeom prst="rect">
            <a:avLst/>
          </a:prstGeom>
          <a:noFill/>
          <a:ln w="0">
            <a:noFill/>
          </a:ln>
        </p:spPr>
        <p:txBody>
          <a:bodyPr lIns="90000" rIns="90000" tIns="45000" bIns="45000" anchor="ctr">
            <a:noAutofit/>
          </a:bodyPr>
          <a:p>
            <a:pPr indent="0">
              <a:lnSpc>
                <a:spcPct val="100000"/>
              </a:lnSpc>
              <a:buNone/>
            </a:pPr>
            <a:r>
              <a:rPr b="0" i="1" lang="it-IT" sz="3600" spc="-1" strike="noStrike">
                <a:solidFill>
                  <a:srgbClr val="572314"/>
                </a:solidFill>
                <a:latin typeface="Gill Sans MT"/>
              </a:rPr>
              <a:t>L’aiuto da offrire nella fase della negazione</a:t>
            </a:r>
            <a:br>
              <a:rPr sz="3600"/>
            </a:br>
            <a:endParaRPr b="0" lang="it-IT" sz="3600" spc="-1" strike="noStrike">
              <a:solidFill>
                <a:srgbClr val="000000"/>
              </a:solidFill>
              <a:latin typeface="Gill Sans MT"/>
            </a:endParaRPr>
          </a:p>
        </p:txBody>
      </p:sp>
      <p:sp>
        <p:nvSpPr>
          <p:cNvPr id="151" name="PlaceHolder 2"/>
          <p:cNvSpPr>
            <a:spLocks noGrp="1"/>
          </p:cNvSpPr>
          <p:nvPr>
            <p:ph/>
          </p:nvPr>
        </p:nvSpPr>
        <p:spPr>
          <a:xfrm>
            <a:off x="0" y="1052640"/>
            <a:ext cx="9143640" cy="5805000"/>
          </a:xfrm>
          <a:prstGeom prst="rect">
            <a:avLst/>
          </a:prstGeom>
          <a:noFill/>
          <a:ln w="0">
            <a:noFill/>
          </a:ln>
        </p:spPr>
        <p:txBody>
          <a:bodyPr lIns="90000" rIns="90000" tIns="45000" bIns="45000" anchor="t">
            <a:normAutofit fontScale="98000"/>
          </a:bodyPr>
          <a:p>
            <a:pPr marL="365760" indent="0">
              <a:lnSpc>
                <a:spcPct val="100000"/>
              </a:lnSpc>
              <a:spcBef>
                <a:spcPts val="601"/>
              </a:spcBef>
              <a:buNone/>
              <a:tabLst>
                <a:tab algn="l" pos="0"/>
              </a:tabLst>
            </a:pPr>
            <a:r>
              <a:rPr b="0" i="1" lang="it-IT" sz="3200" spc="-1" strike="noStrike">
                <a:solidFill>
                  <a:srgbClr val="000000"/>
                </a:solidFill>
                <a:latin typeface="Gill Sans MT"/>
              </a:rPr>
              <a:t>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In primo luogo occorre evitare interventi che favoriscono l’atteggiamento di negazione, con frasi come le seguenti: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a:t>
            </a:r>
            <a:r>
              <a:rPr b="0" lang="it-IT" sz="3200" spc="-1" strike="noStrike">
                <a:solidFill>
                  <a:srgbClr val="000000"/>
                </a:solidFill>
                <a:latin typeface="Gill Sans MT"/>
              </a:rPr>
              <a:t>A che pro pensare a lui/lei? Finisce che ti rendi le giornate invivibili!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a:t>
            </a:r>
            <a:r>
              <a:rPr b="0" lang="it-IT" sz="3200" spc="-1" strike="noStrike">
                <a:solidFill>
                  <a:srgbClr val="000000"/>
                </a:solidFill>
                <a:latin typeface="Gill Sans MT"/>
              </a:rPr>
              <a:t>Non piangere!”</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a:t>
            </a:r>
            <a:r>
              <a:rPr b="0" lang="it-IT" sz="3200" spc="-1" strike="noStrike">
                <a:solidFill>
                  <a:srgbClr val="000000"/>
                </a:solidFill>
                <a:latin typeface="Gill Sans MT"/>
              </a:rPr>
              <a:t>Tu puoi dimenticarlo/a”.</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a:t>
            </a:r>
            <a:r>
              <a:rPr b="0" lang="it-IT" sz="3200" spc="-1" strike="noStrike">
                <a:solidFill>
                  <a:srgbClr val="000000"/>
                </a:solidFill>
                <a:latin typeface="Gill Sans MT"/>
              </a:rPr>
              <a:t>Perché prendertela tanto? Lui/lei è felice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a:t>
            </a:r>
            <a:r>
              <a:rPr b="0" lang="it-IT" sz="3200" spc="-1" strike="noStrike">
                <a:solidFill>
                  <a:srgbClr val="000000"/>
                </a:solidFill>
                <a:latin typeface="Gill Sans MT"/>
              </a:rPr>
              <a:t>Trovati qualche occupazione che ti impedisca di pensarci”.</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914" dur="indefinite" restart="never" nodeType="tmRoot">
          <p:childTnLst>
            <p:seq>
              <p:cTn id="915" dur="indefinite" nodeType="mainSeq">
                <p:childTnLst>
                  <p:par>
                    <p:cTn id="916" fill="hold">
                      <p:stCondLst>
                        <p:cond delay="indefinite"/>
                      </p:stCondLst>
                      <p:childTnLst>
                        <p:par>
                          <p:cTn id="917" fill="hold">
                            <p:stCondLst>
                              <p:cond delay="0"/>
                            </p:stCondLst>
                            <p:childTnLst>
                              <p:par>
                                <p:cTn id="918" nodeType="clickEffect" fill="hold" presetClass="entr" presetID="2" presetSubtype="4">
                                  <p:stCondLst>
                                    <p:cond delay="0"/>
                                  </p:stCondLst>
                                  <p:childTnLst>
                                    <p:set>
                                      <p:cBhvr>
                                        <p:cTn id="919" dur="1" fill="hold">
                                          <p:stCondLst>
                                            <p:cond delay="0"/>
                                          </p:stCondLst>
                                        </p:cTn>
                                        <p:tgtEl>
                                          <p:spTgt spid="151">
                                            <p:txEl>
                                              <p:pRg st="0" end="0"/>
                                            </p:txEl>
                                          </p:spTgt>
                                        </p:tgtEl>
                                        <p:attrNameLst>
                                          <p:attrName>style.visibility</p:attrName>
                                        </p:attrNameLst>
                                      </p:cBhvr>
                                      <p:to>
                                        <p:strVal val="visible"/>
                                      </p:to>
                                    </p:set>
                                    <p:anim calcmode="lin" valueType="num">
                                      <p:cBhvr additive="repl">
                                        <p:cTn id="920" dur="500" fill="hold"/>
                                        <p:tgtEl>
                                          <p:spTgt spid="151">
                                            <p:txEl>
                                              <p:pRg st="0" end="0"/>
                                            </p:txEl>
                                          </p:spTgt>
                                        </p:tgtEl>
                                        <p:attrNameLst>
                                          <p:attrName>ppt_x</p:attrName>
                                        </p:attrNameLst>
                                      </p:cBhvr>
                                      <p:tavLst>
                                        <p:tav tm="0">
                                          <p:val>
                                            <p:strVal val="#ppt_x"/>
                                          </p:val>
                                        </p:tav>
                                        <p:tav tm="100000">
                                          <p:val>
                                            <p:strVal val="#ppt_x"/>
                                          </p:val>
                                        </p:tav>
                                      </p:tavLst>
                                    </p:anim>
                                    <p:anim calcmode="lin" valueType="num">
                                      <p:cBhvr additive="repl">
                                        <p:cTn id="921" dur="500" fill="hold"/>
                                        <p:tgtEl>
                                          <p:spTgt spid="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22" fill="hold">
                      <p:stCondLst>
                        <p:cond delay="indefinite"/>
                      </p:stCondLst>
                      <p:childTnLst>
                        <p:par>
                          <p:cTn id="923" fill="hold">
                            <p:stCondLst>
                              <p:cond delay="0"/>
                            </p:stCondLst>
                            <p:childTnLst>
                              <p:par>
                                <p:cTn id="924" nodeType="clickEffect" fill="hold" presetClass="entr" presetID="2" presetSubtype="4">
                                  <p:stCondLst>
                                    <p:cond delay="0"/>
                                  </p:stCondLst>
                                  <p:childTnLst>
                                    <p:set>
                                      <p:cBhvr>
                                        <p:cTn id="925" dur="1" fill="hold">
                                          <p:stCondLst>
                                            <p:cond delay="0"/>
                                          </p:stCondLst>
                                        </p:cTn>
                                        <p:tgtEl>
                                          <p:spTgt spid="151">
                                            <p:txEl>
                                              <p:pRg st="1" end="1"/>
                                            </p:txEl>
                                          </p:spTgt>
                                        </p:tgtEl>
                                        <p:attrNameLst>
                                          <p:attrName>style.visibility</p:attrName>
                                        </p:attrNameLst>
                                      </p:cBhvr>
                                      <p:to>
                                        <p:strVal val="visible"/>
                                      </p:to>
                                    </p:set>
                                    <p:anim calcmode="lin" valueType="num">
                                      <p:cBhvr additive="repl">
                                        <p:cTn id="926" dur="500" fill="hold"/>
                                        <p:tgtEl>
                                          <p:spTgt spid="151">
                                            <p:txEl>
                                              <p:pRg st="1" end="1"/>
                                            </p:txEl>
                                          </p:spTgt>
                                        </p:tgtEl>
                                        <p:attrNameLst>
                                          <p:attrName>ppt_x</p:attrName>
                                        </p:attrNameLst>
                                      </p:cBhvr>
                                      <p:tavLst>
                                        <p:tav tm="0">
                                          <p:val>
                                            <p:strVal val="#ppt_x"/>
                                          </p:val>
                                        </p:tav>
                                        <p:tav tm="100000">
                                          <p:val>
                                            <p:strVal val="#ppt_x"/>
                                          </p:val>
                                        </p:tav>
                                      </p:tavLst>
                                    </p:anim>
                                    <p:anim calcmode="lin" valueType="num">
                                      <p:cBhvr additive="repl">
                                        <p:cTn id="927" dur="500" fill="hold"/>
                                        <p:tgtEl>
                                          <p:spTgt spid="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28" fill="hold">
                      <p:stCondLst>
                        <p:cond delay="indefinite"/>
                      </p:stCondLst>
                      <p:childTnLst>
                        <p:par>
                          <p:cTn id="929" fill="hold">
                            <p:stCondLst>
                              <p:cond delay="0"/>
                            </p:stCondLst>
                            <p:childTnLst>
                              <p:par>
                                <p:cTn id="930" nodeType="clickEffect" fill="hold" presetClass="entr" presetID="2" presetSubtype="4">
                                  <p:stCondLst>
                                    <p:cond delay="0"/>
                                  </p:stCondLst>
                                  <p:childTnLst>
                                    <p:set>
                                      <p:cBhvr>
                                        <p:cTn id="931" dur="1" fill="hold">
                                          <p:stCondLst>
                                            <p:cond delay="0"/>
                                          </p:stCondLst>
                                        </p:cTn>
                                        <p:tgtEl>
                                          <p:spTgt spid="151">
                                            <p:txEl>
                                              <p:pRg st="2" end="2"/>
                                            </p:txEl>
                                          </p:spTgt>
                                        </p:tgtEl>
                                        <p:attrNameLst>
                                          <p:attrName>style.visibility</p:attrName>
                                        </p:attrNameLst>
                                      </p:cBhvr>
                                      <p:to>
                                        <p:strVal val="visible"/>
                                      </p:to>
                                    </p:set>
                                    <p:anim calcmode="lin" valueType="num">
                                      <p:cBhvr additive="repl">
                                        <p:cTn id="932" dur="500" fill="hold"/>
                                        <p:tgtEl>
                                          <p:spTgt spid="151">
                                            <p:txEl>
                                              <p:pRg st="2" end="2"/>
                                            </p:txEl>
                                          </p:spTgt>
                                        </p:tgtEl>
                                        <p:attrNameLst>
                                          <p:attrName>ppt_x</p:attrName>
                                        </p:attrNameLst>
                                      </p:cBhvr>
                                      <p:tavLst>
                                        <p:tav tm="0">
                                          <p:val>
                                            <p:strVal val="#ppt_x"/>
                                          </p:val>
                                        </p:tav>
                                        <p:tav tm="100000">
                                          <p:val>
                                            <p:strVal val="#ppt_x"/>
                                          </p:val>
                                        </p:tav>
                                      </p:tavLst>
                                    </p:anim>
                                    <p:anim calcmode="lin" valueType="num">
                                      <p:cBhvr additive="repl">
                                        <p:cTn id="933" dur="500" fill="hold"/>
                                        <p:tgtEl>
                                          <p:spTgt spid="1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4" fill="hold">
                      <p:stCondLst>
                        <p:cond delay="indefinite"/>
                      </p:stCondLst>
                      <p:childTnLst>
                        <p:par>
                          <p:cTn id="935" fill="hold">
                            <p:stCondLst>
                              <p:cond delay="0"/>
                            </p:stCondLst>
                            <p:childTnLst>
                              <p:par>
                                <p:cTn id="936" nodeType="clickEffect" fill="hold" presetClass="entr" presetID="2" presetSubtype="4">
                                  <p:stCondLst>
                                    <p:cond delay="0"/>
                                  </p:stCondLst>
                                  <p:childTnLst>
                                    <p:set>
                                      <p:cBhvr>
                                        <p:cTn id="937" dur="1" fill="hold">
                                          <p:stCondLst>
                                            <p:cond delay="0"/>
                                          </p:stCondLst>
                                        </p:cTn>
                                        <p:tgtEl>
                                          <p:spTgt spid="151">
                                            <p:txEl>
                                              <p:pRg st="3" end="3"/>
                                            </p:txEl>
                                          </p:spTgt>
                                        </p:tgtEl>
                                        <p:attrNameLst>
                                          <p:attrName>style.visibility</p:attrName>
                                        </p:attrNameLst>
                                      </p:cBhvr>
                                      <p:to>
                                        <p:strVal val="visible"/>
                                      </p:to>
                                    </p:set>
                                    <p:anim calcmode="lin" valueType="num">
                                      <p:cBhvr additive="repl">
                                        <p:cTn id="938" dur="500" fill="hold"/>
                                        <p:tgtEl>
                                          <p:spTgt spid="151">
                                            <p:txEl>
                                              <p:pRg st="3" end="3"/>
                                            </p:txEl>
                                          </p:spTgt>
                                        </p:tgtEl>
                                        <p:attrNameLst>
                                          <p:attrName>ppt_x</p:attrName>
                                        </p:attrNameLst>
                                      </p:cBhvr>
                                      <p:tavLst>
                                        <p:tav tm="0">
                                          <p:val>
                                            <p:strVal val="#ppt_x"/>
                                          </p:val>
                                        </p:tav>
                                        <p:tav tm="100000">
                                          <p:val>
                                            <p:strVal val="#ppt_x"/>
                                          </p:val>
                                        </p:tav>
                                      </p:tavLst>
                                    </p:anim>
                                    <p:anim calcmode="lin" valueType="num">
                                      <p:cBhvr additive="repl">
                                        <p:cTn id="939" dur="500" fill="hold"/>
                                        <p:tgtEl>
                                          <p:spTgt spid="1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40" fill="hold">
                      <p:stCondLst>
                        <p:cond delay="indefinite"/>
                      </p:stCondLst>
                      <p:childTnLst>
                        <p:par>
                          <p:cTn id="941" fill="hold">
                            <p:stCondLst>
                              <p:cond delay="0"/>
                            </p:stCondLst>
                            <p:childTnLst>
                              <p:par>
                                <p:cTn id="942" nodeType="clickEffect" fill="hold" presetClass="entr" presetID="2" presetSubtype="4">
                                  <p:stCondLst>
                                    <p:cond delay="0"/>
                                  </p:stCondLst>
                                  <p:childTnLst>
                                    <p:set>
                                      <p:cBhvr>
                                        <p:cTn id="943" dur="1" fill="hold">
                                          <p:stCondLst>
                                            <p:cond delay="0"/>
                                          </p:stCondLst>
                                        </p:cTn>
                                        <p:tgtEl>
                                          <p:spTgt spid="151">
                                            <p:txEl>
                                              <p:pRg st="4" end="4"/>
                                            </p:txEl>
                                          </p:spTgt>
                                        </p:tgtEl>
                                        <p:attrNameLst>
                                          <p:attrName>style.visibility</p:attrName>
                                        </p:attrNameLst>
                                      </p:cBhvr>
                                      <p:to>
                                        <p:strVal val="visible"/>
                                      </p:to>
                                    </p:set>
                                    <p:anim calcmode="lin" valueType="num">
                                      <p:cBhvr additive="repl">
                                        <p:cTn id="944" dur="500" fill="hold"/>
                                        <p:tgtEl>
                                          <p:spTgt spid="151">
                                            <p:txEl>
                                              <p:pRg st="4" end="4"/>
                                            </p:txEl>
                                          </p:spTgt>
                                        </p:tgtEl>
                                        <p:attrNameLst>
                                          <p:attrName>ppt_x</p:attrName>
                                        </p:attrNameLst>
                                      </p:cBhvr>
                                      <p:tavLst>
                                        <p:tav tm="0">
                                          <p:val>
                                            <p:strVal val="#ppt_x"/>
                                          </p:val>
                                        </p:tav>
                                        <p:tav tm="100000">
                                          <p:val>
                                            <p:strVal val="#ppt_x"/>
                                          </p:val>
                                        </p:tav>
                                      </p:tavLst>
                                    </p:anim>
                                    <p:anim calcmode="lin" valueType="num">
                                      <p:cBhvr additive="repl">
                                        <p:cTn id="945" dur="500" fill="hold"/>
                                        <p:tgtEl>
                                          <p:spTgt spid="1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46" fill="hold">
                      <p:stCondLst>
                        <p:cond delay="indefinite"/>
                      </p:stCondLst>
                      <p:childTnLst>
                        <p:par>
                          <p:cTn id="947" fill="hold">
                            <p:stCondLst>
                              <p:cond delay="0"/>
                            </p:stCondLst>
                            <p:childTnLst>
                              <p:par>
                                <p:cTn id="948" nodeType="clickEffect" fill="hold" presetClass="entr" presetID="2" presetSubtype="4">
                                  <p:stCondLst>
                                    <p:cond delay="0"/>
                                  </p:stCondLst>
                                  <p:childTnLst>
                                    <p:set>
                                      <p:cBhvr>
                                        <p:cTn id="949" dur="1" fill="hold">
                                          <p:stCondLst>
                                            <p:cond delay="0"/>
                                          </p:stCondLst>
                                        </p:cTn>
                                        <p:tgtEl>
                                          <p:spTgt spid="151">
                                            <p:txEl>
                                              <p:pRg st="5" end="5"/>
                                            </p:txEl>
                                          </p:spTgt>
                                        </p:tgtEl>
                                        <p:attrNameLst>
                                          <p:attrName>style.visibility</p:attrName>
                                        </p:attrNameLst>
                                      </p:cBhvr>
                                      <p:to>
                                        <p:strVal val="visible"/>
                                      </p:to>
                                    </p:set>
                                    <p:anim calcmode="lin" valueType="num">
                                      <p:cBhvr additive="repl">
                                        <p:cTn id="950" dur="500" fill="hold"/>
                                        <p:tgtEl>
                                          <p:spTgt spid="151">
                                            <p:txEl>
                                              <p:pRg st="5" end="5"/>
                                            </p:txEl>
                                          </p:spTgt>
                                        </p:tgtEl>
                                        <p:attrNameLst>
                                          <p:attrName>ppt_x</p:attrName>
                                        </p:attrNameLst>
                                      </p:cBhvr>
                                      <p:tavLst>
                                        <p:tav tm="0">
                                          <p:val>
                                            <p:strVal val="#ppt_x"/>
                                          </p:val>
                                        </p:tav>
                                        <p:tav tm="100000">
                                          <p:val>
                                            <p:strVal val="#ppt_x"/>
                                          </p:val>
                                        </p:tav>
                                      </p:tavLst>
                                    </p:anim>
                                    <p:anim calcmode="lin" valueType="num">
                                      <p:cBhvr additive="repl">
                                        <p:cTn id="951" dur="500" fill="hold"/>
                                        <p:tgtEl>
                                          <p:spTgt spid="1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52" fill="hold">
                      <p:stCondLst>
                        <p:cond delay="indefinite"/>
                      </p:stCondLst>
                      <p:childTnLst>
                        <p:par>
                          <p:cTn id="953" fill="hold">
                            <p:stCondLst>
                              <p:cond delay="0"/>
                            </p:stCondLst>
                            <p:childTnLst>
                              <p:par>
                                <p:cTn id="954" nodeType="clickEffect" fill="hold" presetClass="entr" presetID="2" presetSubtype="4">
                                  <p:stCondLst>
                                    <p:cond delay="0"/>
                                  </p:stCondLst>
                                  <p:childTnLst>
                                    <p:set>
                                      <p:cBhvr>
                                        <p:cTn id="955" dur="1" fill="hold">
                                          <p:stCondLst>
                                            <p:cond delay="0"/>
                                          </p:stCondLst>
                                        </p:cTn>
                                        <p:tgtEl>
                                          <p:spTgt spid="151">
                                            <p:txEl>
                                              <p:pRg st="6" end="6"/>
                                            </p:txEl>
                                          </p:spTgt>
                                        </p:tgtEl>
                                        <p:attrNameLst>
                                          <p:attrName>style.visibility</p:attrName>
                                        </p:attrNameLst>
                                      </p:cBhvr>
                                      <p:to>
                                        <p:strVal val="visible"/>
                                      </p:to>
                                    </p:set>
                                    <p:anim calcmode="lin" valueType="num">
                                      <p:cBhvr additive="repl">
                                        <p:cTn id="956" dur="500" fill="hold"/>
                                        <p:tgtEl>
                                          <p:spTgt spid="151">
                                            <p:txEl>
                                              <p:pRg st="6" end="6"/>
                                            </p:txEl>
                                          </p:spTgt>
                                        </p:tgtEl>
                                        <p:attrNameLst>
                                          <p:attrName>ppt_x</p:attrName>
                                        </p:attrNameLst>
                                      </p:cBhvr>
                                      <p:tavLst>
                                        <p:tav tm="0">
                                          <p:val>
                                            <p:strVal val="#ppt_x"/>
                                          </p:val>
                                        </p:tav>
                                        <p:tav tm="100000">
                                          <p:val>
                                            <p:strVal val="#ppt_x"/>
                                          </p:val>
                                        </p:tav>
                                      </p:tavLst>
                                    </p:anim>
                                    <p:anim calcmode="lin" valueType="num">
                                      <p:cBhvr additive="repl">
                                        <p:cTn id="957" dur="500" fill="hold"/>
                                        <p:tgtEl>
                                          <p:spTgt spid="1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Rettangolo 2"/>
          <p:cNvSpPr/>
          <p:nvPr/>
        </p:nvSpPr>
        <p:spPr>
          <a:xfrm>
            <a:off x="0" y="0"/>
            <a:ext cx="9143640" cy="73418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i="1" lang="it-IT" sz="2800" spc="-1" strike="noStrike">
                <a:solidFill>
                  <a:srgbClr val="000000"/>
                </a:solidFill>
                <a:latin typeface="Albertus Medium"/>
              </a:rPr>
              <a:t>Jean Monbourguette </a:t>
            </a:r>
            <a:r>
              <a:rPr b="0" lang="it-IT" sz="2800" spc="-1" strike="noStrike">
                <a:solidFill>
                  <a:srgbClr val="000000"/>
                </a:solidFill>
                <a:latin typeface="Albertus Medium"/>
              </a:rPr>
              <a:t>individua otto tappe: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Albertus Medium"/>
              </a:rPr>
              <a:t>Prima tappa: </a:t>
            </a:r>
            <a:r>
              <a:rPr b="0" i="1" lang="it-IT" sz="2800" spc="-1" strike="noStrike">
                <a:solidFill>
                  <a:srgbClr val="ff0000"/>
                </a:solidFill>
                <a:latin typeface="Albertus Medium"/>
              </a:rPr>
              <a:t>lo shock</a:t>
            </a:r>
            <a:r>
              <a:rPr b="0" lang="it-IT" sz="2800" spc="-1" strike="noStrike">
                <a:solidFill>
                  <a:srgbClr val="000000"/>
                </a:solidFill>
                <a:latin typeface="Albertus Medium"/>
              </a:rPr>
              <a:t>. E’ il primo impatto che la nostra mente e il nostro corpo hanno con la nuova situazione di lutto.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Albertus Medium"/>
              </a:rPr>
              <a:t>Seconda tappa: </a:t>
            </a:r>
            <a:r>
              <a:rPr b="0" i="1" lang="it-IT" sz="2800" spc="-1" strike="noStrike">
                <a:solidFill>
                  <a:srgbClr val="ff0000"/>
                </a:solidFill>
                <a:latin typeface="Albertus Medium"/>
              </a:rPr>
              <a:t>la negazione</a:t>
            </a:r>
            <a:r>
              <a:rPr b="0" lang="it-IT" sz="2800" spc="-1" strike="noStrike">
                <a:solidFill>
                  <a:srgbClr val="000000"/>
                </a:solidFill>
                <a:latin typeface="Albertus Medium"/>
              </a:rPr>
              <a:t>. Non si vuole accettare la nuova realtà determinata dalla perdita della persona cara, e quindi tutto viene negato, quasi fosse solo un brutto sogno.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Albertus Medium"/>
              </a:rPr>
              <a:t>Terza tappa: </a:t>
            </a:r>
            <a:r>
              <a:rPr b="0" i="1" lang="it-IT" sz="2800" spc="-1" strike="noStrike">
                <a:solidFill>
                  <a:srgbClr val="ff0000"/>
                </a:solidFill>
                <a:latin typeface="Albertus Medium"/>
              </a:rPr>
              <a:t>manifestazione delle emozioni e dei sentimenti</a:t>
            </a:r>
            <a:r>
              <a:rPr b="0" lang="it-IT" sz="2800" spc="-1" strike="noStrike">
                <a:solidFill>
                  <a:srgbClr val="ff0000"/>
                </a:solidFill>
                <a:latin typeface="Albertus Medium"/>
              </a:rPr>
              <a:t>.</a:t>
            </a:r>
            <a:r>
              <a:rPr b="0" lang="it-IT" sz="2800" spc="-1" strike="noStrike">
                <a:solidFill>
                  <a:srgbClr val="000000"/>
                </a:solidFill>
                <a:latin typeface="Albertus Medium"/>
              </a:rPr>
              <a:t> Si comincia a prender confidenza con le sensazioni, le emozioni, gli stati d’animo che accompagnano la nostra situazione di lutto.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Albertus Medium"/>
              </a:rPr>
              <a:t>Quarta tappa: </a:t>
            </a:r>
            <a:r>
              <a:rPr b="0" i="1" lang="it-IT" sz="2800" spc="-1" strike="noStrike">
                <a:solidFill>
                  <a:srgbClr val="ff0000"/>
                </a:solidFill>
                <a:latin typeface="Albertus Medium"/>
              </a:rPr>
              <a:t>presa di coscienza dei doveri annessi al lutto</a:t>
            </a:r>
            <a:r>
              <a:rPr b="0" lang="it-IT" sz="2800" spc="-1" strike="noStrike">
                <a:solidFill>
                  <a:srgbClr val="ff0000"/>
                </a:solidFill>
                <a:latin typeface="Albertus Medium"/>
              </a:rPr>
              <a:t>. </a:t>
            </a:r>
            <a:r>
              <a:rPr b="0" lang="it-IT" sz="2800" spc="-1" strike="noStrike">
                <a:solidFill>
                  <a:srgbClr val="000000"/>
                </a:solidFill>
                <a:latin typeface="Albertus Medium"/>
              </a:rPr>
              <a:t>Si prende coscienza di ciò che comporta, anche a livello sociale, il lutto subito.</a:t>
            </a:r>
            <a:endParaRPr b="0" lang="it-IT" sz="2800" spc="-1" strike="noStrike">
              <a:solidFill>
                <a:srgbClr val="000000"/>
              </a:solidFill>
              <a:latin typeface="Arial"/>
            </a:endParaRPr>
          </a:p>
          <a:p>
            <a:pPr>
              <a:lnSpc>
                <a:spcPct val="100000"/>
              </a:lnSpc>
            </a:pPr>
            <a:r>
              <a:rPr b="0" lang="it-IT" sz="2800" spc="-1" strike="noStrike">
                <a:solidFill>
                  <a:srgbClr val="000000"/>
                </a:solidFill>
                <a:latin typeface="Albertus Medium"/>
              </a:rPr>
              <a:t> </a:t>
            </a:r>
            <a:endParaRPr b="0" lang="it-IT" sz="2800" spc="-1" strike="noStrike">
              <a:solidFill>
                <a:srgbClr val="000000"/>
              </a:solidFill>
              <a:latin typeface="Arial"/>
            </a:endParaRPr>
          </a:p>
          <a:p>
            <a:pPr>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82" dur="indefinite" restart="never" nodeType="tmRoot">
          <p:childTnLst>
            <p:seq>
              <p:cTn id="83" dur="indefinite" nodeType="mainSeq">
                <p:childTnLst>
                  <p:par>
                    <p:cTn id="84" fill="hold">
                      <p:stCondLst>
                        <p:cond delay="indefinite"/>
                      </p:stCondLst>
                      <p:childTnLst>
                        <p:par>
                          <p:cTn id="85" fill="hold">
                            <p:stCondLst>
                              <p:cond delay="0"/>
                            </p:stCondLst>
                            <p:childTnLst>
                              <p:par>
                                <p:cTn id="86" nodeType="clickEffect" fill="hold" presetClass="entr" presetID="2" presetSubtype="4">
                                  <p:stCondLst>
                                    <p:cond delay="0"/>
                                  </p:stCondLst>
                                  <p:childTnLst>
                                    <p:set>
                                      <p:cBhvr>
                                        <p:cTn id="87" dur="1" fill="hold">
                                          <p:stCondLst>
                                            <p:cond delay="0"/>
                                          </p:stCondLst>
                                        </p:cTn>
                                        <p:tgtEl>
                                          <p:spTgt spid="98">
                                            <p:txEl>
                                              <p:pRg st="0" end="0"/>
                                            </p:txEl>
                                          </p:spTgt>
                                        </p:tgtEl>
                                        <p:attrNameLst>
                                          <p:attrName>style.visibility</p:attrName>
                                        </p:attrNameLst>
                                      </p:cBhvr>
                                      <p:to>
                                        <p:strVal val="visible"/>
                                      </p:to>
                                    </p:set>
                                    <p:anim calcmode="lin" valueType="num">
                                      <p:cBhvr additive="repl">
                                        <p:cTn id="88" dur="500" fill="hold"/>
                                        <p:tgtEl>
                                          <p:spTgt spid="98">
                                            <p:txEl>
                                              <p:pRg st="0" end="0"/>
                                            </p:txEl>
                                          </p:spTgt>
                                        </p:tgtEl>
                                        <p:attrNameLst>
                                          <p:attrName>ppt_x</p:attrName>
                                        </p:attrNameLst>
                                      </p:cBhvr>
                                      <p:tavLst>
                                        <p:tav tm="0">
                                          <p:val>
                                            <p:strVal val="#ppt_x"/>
                                          </p:val>
                                        </p:tav>
                                        <p:tav tm="100000">
                                          <p:val>
                                            <p:strVal val="#ppt_x"/>
                                          </p:val>
                                        </p:tav>
                                      </p:tavLst>
                                    </p:anim>
                                    <p:anim calcmode="lin" valueType="num">
                                      <p:cBhvr additive="repl">
                                        <p:cTn id="89" dur="500" fill="hold"/>
                                        <p:tgtEl>
                                          <p:spTgt spid="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nodeType="clickEffect" fill="hold" presetClass="entr" presetID="2" presetSubtype="4">
                                  <p:stCondLst>
                                    <p:cond delay="0"/>
                                  </p:stCondLst>
                                  <p:childTnLst>
                                    <p:set>
                                      <p:cBhvr>
                                        <p:cTn id="93" dur="1" fill="hold">
                                          <p:stCondLst>
                                            <p:cond delay="0"/>
                                          </p:stCondLst>
                                        </p:cTn>
                                        <p:tgtEl>
                                          <p:spTgt spid="98">
                                            <p:txEl>
                                              <p:pRg st="1" end="1"/>
                                            </p:txEl>
                                          </p:spTgt>
                                        </p:tgtEl>
                                        <p:attrNameLst>
                                          <p:attrName>style.visibility</p:attrName>
                                        </p:attrNameLst>
                                      </p:cBhvr>
                                      <p:to>
                                        <p:strVal val="visible"/>
                                      </p:to>
                                    </p:set>
                                    <p:anim calcmode="lin" valueType="num">
                                      <p:cBhvr additive="repl">
                                        <p:cTn id="94" dur="500" fill="hold"/>
                                        <p:tgtEl>
                                          <p:spTgt spid="98">
                                            <p:txEl>
                                              <p:pRg st="1" end="1"/>
                                            </p:txEl>
                                          </p:spTgt>
                                        </p:tgtEl>
                                        <p:attrNameLst>
                                          <p:attrName>ppt_x</p:attrName>
                                        </p:attrNameLst>
                                      </p:cBhvr>
                                      <p:tavLst>
                                        <p:tav tm="0">
                                          <p:val>
                                            <p:strVal val="#ppt_x"/>
                                          </p:val>
                                        </p:tav>
                                        <p:tav tm="100000">
                                          <p:val>
                                            <p:strVal val="#ppt_x"/>
                                          </p:val>
                                        </p:tav>
                                      </p:tavLst>
                                    </p:anim>
                                    <p:anim calcmode="lin" valueType="num">
                                      <p:cBhvr additive="repl">
                                        <p:cTn id="95" dur="500" fill="hold"/>
                                        <p:tgtEl>
                                          <p:spTgt spid="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nodeType="clickEffect" fill="hold" presetClass="entr" presetID="2" presetSubtype="4">
                                  <p:stCondLst>
                                    <p:cond delay="0"/>
                                  </p:stCondLst>
                                  <p:childTnLst>
                                    <p:set>
                                      <p:cBhvr>
                                        <p:cTn id="99" dur="1" fill="hold">
                                          <p:stCondLst>
                                            <p:cond delay="0"/>
                                          </p:stCondLst>
                                        </p:cTn>
                                        <p:tgtEl>
                                          <p:spTgt spid="98">
                                            <p:txEl>
                                              <p:pRg st="2" end="2"/>
                                            </p:txEl>
                                          </p:spTgt>
                                        </p:tgtEl>
                                        <p:attrNameLst>
                                          <p:attrName>style.visibility</p:attrName>
                                        </p:attrNameLst>
                                      </p:cBhvr>
                                      <p:to>
                                        <p:strVal val="visible"/>
                                      </p:to>
                                    </p:set>
                                    <p:anim calcmode="lin" valueType="num">
                                      <p:cBhvr additive="repl">
                                        <p:cTn id="100" dur="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repl">
                                        <p:cTn id="101" dur="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nodeType="clickEffect" fill="hold" presetClass="entr" presetID="2" presetSubtype="4">
                                  <p:stCondLst>
                                    <p:cond delay="0"/>
                                  </p:stCondLst>
                                  <p:childTnLst>
                                    <p:set>
                                      <p:cBhvr>
                                        <p:cTn id="105" dur="1" fill="hold">
                                          <p:stCondLst>
                                            <p:cond delay="0"/>
                                          </p:stCondLst>
                                        </p:cTn>
                                        <p:tgtEl>
                                          <p:spTgt spid="98">
                                            <p:txEl>
                                              <p:pRg st="3" end="3"/>
                                            </p:txEl>
                                          </p:spTgt>
                                        </p:tgtEl>
                                        <p:attrNameLst>
                                          <p:attrName>style.visibility</p:attrName>
                                        </p:attrNameLst>
                                      </p:cBhvr>
                                      <p:to>
                                        <p:strVal val="visible"/>
                                      </p:to>
                                    </p:set>
                                    <p:anim calcmode="lin" valueType="num">
                                      <p:cBhvr additive="repl">
                                        <p:cTn id="106" dur="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repl">
                                        <p:cTn id="107" dur="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nodeType="clickEffect" fill="hold" presetClass="entr" presetID="2" presetSubtype="4">
                                  <p:stCondLst>
                                    <p:cond delay="0"/>
                                  </p:stCondLst>
                                  <p:childTnLst>
                                    <p:set>
                                      <p:cBhvr>
                                        <p:cTn id="111" dur="1" fill="hold">
                                          <p:stCondLst>
                                            <p:cond delay="0"/>
                                          </p:stCondLst>
                                        </p:cTn>
                                        <p:tgtEl>
                                          <p:spTgt spid="98">
                                            <p:txEl>
                                              <p:pRg st="4" end="4"/>
                                            </p:txEl>
                                          </p:spTgt>
                                        </p:tgtEl>
                                        <p:attrNameLst>
                                          <p:attrName>style.visibility</p:attrName>
                                        </p:attrNameLst>
                                      </p:cBhvr>
                                      <p:to>
                                        <p:strVal val="visible"/>
                                      </p:to>
                                    </p:set>
                                    <p:anim calcmode="lin" valueType="num">
                                      <p:cBhvr additive="repl">
                                        <p:cTn id="112" dur="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repl">
                                        <p:cTn id="113" dur="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nodeType="clickEffect" fill="hold" presetClass="entr" presetID="2" presetSubtype="4">
                                  <p:stCondLst>
                                    <p:cond delay="0"/>
                                  </p:stCondLst>
                                  <p:childTnLst>
                                    <p:set>
                                      <p:cBhvr>
                                        <p:cTn id="117" dur="1" fill="hold">
                                          <p:stCondLst>
                                            <p:cond delay="0"/>
                                          </p:stCondLst>
                                        </p:cTn>
                                        <p:tgtEl>
                                          <p:spTgt spid="98">
                                            <p:txEl>
                                              <p:pRg st="5" end="5"/>
                                            </p:txEl>
                                          </p:spTgt>
                                        </p:tgtEl>
                                        <p:attrNameLst>
                                          <p:attrName>style.visibility</p:attrName>
                                        </p:attrNameLst>
                                      </p:cBhvr>
                                      <p:to>
                                        <p:strVal val="visible"/>
                                      </p:to>
                                    </p:set>
                                    <p:anim calcmode="lin" valueType="num">
                                      <p:cBhvr additive="repl">
                                        <p:cTn id="118" dur="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repl">
                                        <p:cTn id="119" dur="500" fill="hold"/>
                                        <p:tgtEl>
                                          <p:spTgt spid="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0" y="274680"/>
            <a:ext cx="9143640" cy="1142640"/>
          </a:xfrm>
          <a:prstGeom prst="rect">
            <a:avLst/>
          </a:prstGeom>
          <a:noFill/>
          <a:ln w="0">
            <a:noFill/>
          </a:ln>
        </p:spPr>
        <p:txBody>
          <a:bodyPr lIns="90000" rIns="90000" tIns="45000" bIns="45000" anchor="ctr">
            <a:noAutofit/>
          </a:bodyPr>
          <a:p>
            <a:pPr indent="0">
              <a:lnSpc>
                <a:spcPct val="100000"/>
              </a:lnSpc>
              <a:buNone/>
            </a:pPr>
            <a:r>
              <a:rPr b="0" i="1" lang="it-IT" sz="3600" spc="-1" strike="noStrike">
                <a:solidFill>
                  <a:srgbClr val="572314"/>
                </a:solidFill>
                <a:latin typeface="Gill Sans MT"/>
              </a:rPr>
              <a:t>L’aiuto da offrire nella fase della negazione</a:t>
            </a:r>
            <a:br>
              <a:rPr sz="3600"/>
            </a:br>
            <a:endParaRPr b="0" lang="it-IT" sz="3600" spc="-1" strike="noStrike">
              <a:solidFill>
                <a:srgbClr val="000000"/>
              </a:solidFill>
              <a:latin typeface="Gill Sans MT"/>
            </a:endParaRPr>
          </a:p>
        </p:txBody>
      </p:sp>
      <p:sp>
        <p:nvSpPr>
          <p:cNvPr id="153" name="PlaceHolder 2"/>
          <p:cNvSpPr>
            <a:spLocks noGrp="1"/>
          </p:cNvSpPr>
          <p:nvPr>
            <p:ph/>
          </p:nvPr>
        </p:nvSpPr>
        <p:spPr>
          <a:xfrm>
            <a:off x="0" y="1052640"/>
            <a:ext cx="9143640" cy="5805000"/>
          </a:xfrm>
          <a:prstGeom prst="rect">
            <a:avLst/>
          </a:prstGeom>
          <a:noFill/>
          <a:ln w="0">
            <a:noFill/>
          </a:ln>
        </p:spPr>
        <p:txBody>
          <a:bodyPr lIns="90000" rIns="90000" tIns="45000" bIns="45000" anchor="t">
            <a:normAutofit/>
          </a:bodyPr>
          <a:p>
            <a:pPr marL="365760" indent="0">
              <a:lnSpc>
                <a:spcPct val="100000"/>
              </a:lnSpc>
              <a:spcBef>
                <a:spcPts val="601"/>
              </a:spcBef>
              <a:buNone/>
              <a:tabLst>
                <a:tab algn="l" pos="0"/>
              </a:tabLst>
            </a:pPr>
            <a:r>
              <a:rPr b="0" i="1" lang="it-IT" sz="3200" spc="-1" strike="noStrike">
                <a:solidFill>
                  <a:srgbClr val="000000"/>
                </a:solidFill>
                <a:latin typeface="Gill Sans MT"/>
              </a:rPr>
              <a:t> </a:t>
            </a:r>
            <a:endParaRPr b="0" lang="it-IT" sz="3200" spc="-1" strike="noStrike">
              <a:solidFill>
                <a:srgbClr val="000000"/>
              </a:solidFill>
              <a:latin typeface="Gill Sans MT"/>
            </a:endParaRPr>
          </a:p>
          <a:p>
            <a:pPr marL="365760" indent="0">
              <a:lnSpc>
                <a:spcPct val="100000"/>
              </a:lnSpc>
              <a:spcBef>
                <a:spcPts val="601"/>
              </a:spcBef>
              <a:buNone/>
              <a:tabLst>
                <a:tab algn="l" pos="0"/>
              </a:tabLst>
            </a:pPr>
            <a:r>
              <a:rPr b="0" lang="it-IT" sz="3200" spc="-1" strike="noStrike">
                <a:solidFill>
                  <a:srgbClr val="000000"/>
                </a:solidFill>
                <a:latin typeface="Gill Sans MT"/>
              </a:rPr>
              <a:t>L’aiuto, poi, deve mirare a rendere la persona capace di accettare la realtà. Senza il riconoscimento della perdita, è impossibile per la persona in lutto disinvestire le proprie energie dal defunto per reinvestirle in altre persone o progetti. Inoltre, se la morte della persona cara non viene accolta, la ferita causata dalla scomparsa dell’essere amato non può essere guarita.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958" dur="indefinite" restart="never" nodeType="tmRoot">
          <p:childTnLst>
            <p:seq>
              <p:cTn id="959" dur="indefinite" nodeType="mainSeq">
                <p:childTnLst>
                  <p:par>
                    <p:cTn id="960" fill="hold">
                      <p:stCondLst>
                        <p:cond delay="indefinite"/>
                      </p:stCondLst>
                      <p:childTnLst>
                        <p:par>
                          <p:cTn id="961" fill="hold">
                            <p:stCondLst>
                              <p:cond delay="0"/>
                            </p:stCondLst>
                            <p:childTnLst>
                              <p:par>
                                <p:cTn id="962" nodeType="clickEffect" fill="hold" presetClass="entr" presetID="2" presetSubtype="4">
                                  <p:stCondLst>
                                    <p:cond delay="0"/>
                                  </p:stCondLst>
                                  <p:childTnLst>
                                    <p:set>
                                      <p:cBhvr>
                                        <p:cTn id="963" dur="1" fill="hold">
                                          <p:stCondLst>
                                            <p:cond delay="0"/>
                                          </p:stCondLst>
                                        </p:cTn>
                                        <p:tgtEl>
                                          <p:spTgt spid="153">
                                            <p:txEl>
                                              <p:pRg st="0" end="0"/>
                                            </p:txEl>
                                          </p:spTgt>
                                        </p:tgtEl>
                                        <p:attrNameLst>
                                          <p:attrName>style.visibility</p:attrName>
                                        </p:attrNameLst>
                                      </p:cBhvr>
                                      <p:to>
                                        <p:strVal val="visible"/>
                                      </p:to>
                                    </p:set>
                                    <p:anim calcmode="lin" valueType="num">
                                      <p:cBhvr additive="repl">
                                        <p:cTn id="964" dur="500" fill="hold"/>
                                        <p:tgtEl>
                                          <p:spTgt spid="153">
                                            <p:txEl>
                                              <p:pRg st="0" end="0"/>
                                            </p:txEl>
                                          </p:spTgt>
                                        </p:tgtEl>
                                        <p:attrNameLst>
                                          <p:attrName>ppt_x</p:attrName>
                                        </p:attrNameLst>
                                      </p:cBhvr>
                                      <p:tavLst>
                                        <p:tav tm="0">
                                          <p:val>
                                            <p:strVal val="#ppt_x"/>
                                          </p:val>
                                        </p:tav>
                                        <p:tav tm="100000">
                                          <p:val>
                                            <p:strVal val="#ppt_x"/>
                                          </p:val>
                                        </p:tav>
                                      </p:tavLst>
                                    </p:anim>
                                    <p:anim calcmode="lin" valueType="num">
                                      <p:cBhvr additive="repl">
                                        <p:cTn id="965" dur="500" fill="hold"/>
                                        <p:tgtEl>
                                          <p:spTgt spid="15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E’ importante non lasciarsi trascinare dai discorsi irrealistici della persona, assentendo a quanto ella dice. Un intervento utile consiste nel rifletterle il sentimento che essa esprime nei suoi tentativi di sfuggire alla realtà della morte dell’essere che l’ha lasciata.</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Può essere di aiuto al riconoscimento della realtà della perdita la vista del corpo del defunto. Spesso ciò viene sconsigliato, perché tale confronto potrebbe essere troppo penoso. Ciò accade soprattutto quando qualcuno rimane sfigurato in seguito ad un incidente. In quei casi si dice: “E’ meglio conservare la sua immagine da vivo”. </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966" dur="indefinite" restart="never" nodeType="tmRoot">
          <p:childTnLst>
            <p:seq>
              <p:cTn id="967" dur="indefinite" nodeType="mainSeq">
                <p:childTnLst>
                  <p:par>
                    <p:cTn id="968" fill="hold">
                      <p:stCondLst>
                        <p:cond delay="indefinite"/>
                      </p:stCondLst>
                      <p:childTnLst>
                        <p:par>
                          <p:cTn id="969" fill="hold">
                            <p:stCondLst>
                              <p:cond delay="0"/>
                            </p:stCondLst>
                            <p:childTnLst>
                              <p:par>
                                <p:cTn id="970" nodeType="clickEffect" fill="hold" presetClass="entr" presetID="2" presetSubtype="4">
                                  <p:stCondLst>
                                    <p:cond delay="0"/>
                                  </p:stCondLst>
                                  <p:childTnLst>
                                    <p:set>
                                      <p:cBhvr>
                                        <p:cTn id="971" dur="1" fill="hold">
                                          <p:stCondLst>
                                            <p:cond delay="0"/>
                                          </p:stCondLst>
                                        </p:cTn>
                                        <p:tgtEl>
                                          <p:spTgt spid="154">
                                            <p:txEl>
                                              <p:pRg st="0" end="0"/>
                                            </p:txEl>
                                          </p:spTgt>
                                        </p:tgtEl>
                                        <p:attrNameLst>
                                          <p:attrName>style.visibility</p:attrName>
                                        </p:attrNameLst>
                                      </p:cBhvr>
                                      <p:to>
                                        <p:strVal val="visible"/>
                                      </p:to>
                                    </p:set>
                                    <p:anim calcmode="lin" valueType="num">
                                      <p:cBhvr additive="repl">
                                        <p:cTn id="972" dur="500" fill="hold"/>
                                        <p:tgtEl>
                                          <p:spTgt spid="154">
                                            <p:txEl>
                                              <p:pRg st="0" end="0"/>
                                            </p:txEl>
                                          </p:spTgt>
                                        </p:tgtEl>
                                        <p:attrNameLst>
                                          <p:attrName>ppt_x</p:attrName>
                                        </p:attrNameLst>
                                      </p:cBhvr>
                                      <p:tavLst>
                                        <p:tav tm="0">
                                          <p:val>
                                            <p:strVal val="#ppt_x"/>
                                          </p:val>
                                        </p:tav>
                                        <p:tav tm="100000">
                                          <p:val>
                                            <p:strVal val="#ppt_x"/>
                                          </p:val>
                                        </p:tav>
                                      </p:tavLst>
                                    </p:anim>
                                    <p:anim calcmode="lin" valueType="num">
                                      <p:cBhvr additive="repl">
                                        <p:cTn id="973" dur="500" fill="hold"/>
                                        <p:tgtEl>
                                          <p:spTgt spid="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4" fill="hold">
                      <p:stCondLst>
                        <p:cond delay="indefinite"/>
                      </p:stCondLst>
                      <p:childTnLst>
                        <p:par>
                          <p:cTn id="975" fill="hold">
                            <p:stCondLst>
                              <p:cond delay="0"/>
                            </p:stCondLst>
                            <p:childTnLst>
                              <p:par>
                                <p:cTn id="976" nodeType="clickEffect" fill="hold" presetClass="entr" presetID="2" presetSubtype="4">
                                  <p:stCondLst>
                                    <p:cond delay="0"/>
                                  </p:stCondLst>
                                  <p:childTnLst>
                                    <p:set>
                                      <p:cBhvr>
                                        <p:cTn id="977" dur="1" fill="hold">
                                          <p:stCondLst>
                                            <p:cond delay="0"/>
                                          </p:stCondLst>
                                        </p:cTn>
                                        <p:tgtEl>
                                          <p:spTgt spid="154">
                                            <p:txEl>
                                              <p:pRg st="1" end="1"/>
                                            </p:txEl>
                                          </p:spTgt>
                                        </p:tgtEl>
                                        <p:attrNameLst>
                                          <p:attrName>style.visibility</p:attrName>
                                        </p:attrNameLst>
                                      </p:cBhvr>
                                      <p:to>
                                        <p:strVal val="visible"/>
                                      </p:to>
                                    </p:set>
                                    <p:anim calcmode="lin" valueType="num">
                                      <p:cBhvr additive="repl">
                                        <p:cTn id="978" dur="500" fill="hold"/>
                                        <p:tgtEl>
                                          <p:spTgt spid="154">
                                            <p:txEl>
                                              <p:pRg st="1" end="1"/>
                                            </p:txEl>
                                          </p:spTgt>
                                        </p:tgtEl>
                                        <p:attrNameLst>
                                          <p:attrName>ppt_x</p:attrName>
                                        </p:attrNameLst>
                                      </p:cBhvr>
                                      <p:tavLst>
                                        <p:tav tm="0">
                                          <p:val>
                                            <p:strVal val="#ppt_x"/>
                                          </p:val>
                                        </p:tav>
                                        <p:tav tm="100000">
                                          <p:val>
                                            <p:strVal val="#ppt_x"/>
                                          </p:val>
                                        </p:tav>
                                      </p:tavLst>
                                    </p:anim>
                                    <p:anim calcmode="lin" valueType="num">
                                      <p:cBhvr additive="repl">
                                        <p:cTn id="979" dur="500" fill="hold"/>
                                        <p:tgtEl>
                                          <p:spTgt spid="15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lang="it-IT" sz="3200" spc="-1" strike="noStrike">
                <a:solidFill>
                  <a:srgbClr val="000000"/>
                </a:solidFill>
                <a:latin typeface="Gill Sans MT"/>
              </a:rPr>
              <a:t>Pur riconoscendo il valore di tale desiderio, è bene pensare all’importanza di accettare la realtà. Evidentemente, dovranno essere prese tutte le misure affinché il cadavere , benché sfigurato, sia pulito e in ordine. Non bisogna dimenticare che la motivazione della non presentabilità del corpo del defunto da adito a delle fantasie che vanno oltre la realtà.</a:t>
            </a:r>
            <a:endParaRPr b="0" lang="it-IT" sz="3200" spc="-1" strike="noStrike">
              <a:solidFill>
                <a:srgbClr val="000000"/>
              </a:solidFill>
              <a:latin typeface="Gill Sans MT"/>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Anche la spiegazione della causa della morte può favorire il </a:t>
            </a:r>
            <a:r>
              <a:rPr b="0" i="1" lang="it-IT" sz="3200" spc="-1" strike="noStrike">
                <a:solidFill>
                  <a:srgbClr val="000000"/>
                </a:solidFill>
                <a:latin typeface="Gill Sans MT"/>
              </a:rPr>
              <a:t>lavoro del lutto.</a:t>
            </a:r>
            <a:r>
              <a:rPr b="0" lang="it-IT" sz="3200" spc="-1" strike="noStrike">
                <a:solidFill>
                  <a:srgbClr val="000000"/>
                </a:solidFill>
                <a:latin typeface="Gill Sans MT"/>
              </a:rPr>
              <a:t> Se tali spiegazioni mancano, permangono delle inquietudini che rallentano il ritorno alla realtà.</a:t>
            </a: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980" dur="indefinite" restart="never" nodeType="tmRoot">
          <p:childTnLst>
            <p:seq>
              <p:cTn id="981" dur="indefinite" nodeType="mainSeq">
                <p:childTnLst>
                  <p:par>
                    <p:cTn id="982" fill="hold">
                      <p:stCondLst>
                        <p:cond delay="indefinite"/>
                      </p:stCondLst>
                      <p:childTnLst>
                        <p:par>
                          <p:cTn id="983" fill="hold">
                            <p:stCondLst>
                              <p:cond delay="0"/>
                            </p:stCondLst>
                            <p:childTnLst>
                              <p:par>
                                <p:cTn id="984" nodeType="clickEffect" fill="hold" presetClass="entr" presetID="2" presetSubtype="4">
                                  <p:stCondLst>
                                    <p:cond delay="0"/>
                                  </p:stCondLst>
                                  <p:childTnLst>
                                    <p:set>
                                      <p:cBhvr>
                                        <p:cTn id="985" dur="1" fill="hold">
                                          <p:stCondLst>
                                            <p:cond delay="0"/>
                                          </p:stCondLst>
                                        </p:cTn>
                                        <p:tgtEl>
                                          <p:spTgt spid="155">
                                            <p:txEl>
                                              <p:pRg st="0" end="0"/>
                                            </p:txEl>
                                          </p:spTgt>
                                        </p:tgtEl>
                                        <p:attrNameLst>
                                          <p:attrName>style.visibility</p:attrName>
                                        </p:attrNameLst>
                                      </p:cBhvr>
                                      <p:to>
                                        <p:strVal val="visible"/>
                                      </p:to>
                                    </p:set>
                                    <p:anim calcmode="lin" valueType="num">
                                      <p:cBhvr additive="repl">
                                        <p:cTn id="986"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additive="repl">
                                        <p:cTn id="987" dur="500" fill="hold"/>
                                        <p:tgtEl>
                                          <p:spTgt spid="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88" fill="hold">
                      <p:stCondLst>
                        <p:cond delay="indefinite"/>
                      </p:stCondLst>
                      <p:childTnLst>
                        <p:par>
                          <p:cTn id="989" fill="hold">
                            <p:stCondLst>
                              <p:cond delay="0"/>
                            </p:stCondLst>
                            <p:childTnLst>
                              <p:par>
                                <p:cTn id="990" nodeType="clickEffect" fill="hold" presetClass="entr" presetID="2" presetSubtype="4">
                                  <p:stCondLst>
                                    <p:cond delay="0"/>
                                  </p:stCondLst>
                                  <p:childTnLst>
                                    <p:set>
                                      <p:cBhvr>
                                        <p:cTn id="991" dur="1" fill="hold">
                                          <p:stCondLst>
                                            <p:cond delay="0"/>
                                          </p:stCondLst>
                                        </p:cTn>
                                        <p:tgtEl>
                                          <p:spTgt spid="155">
                                            <p:txEl>
                                              <p:pRg st="1" end="1"/>
                                            </p:txEl>
                                          </p:spTgt>
                                        </p:tgtEl>
                                        <p:attrNameLst>
                                          <p:attrName>style.visibility</p:attrName>
                                        </p:attrNameLst>
                                      </p:cBhvr>
                                      <p:to>
                                        <p:strVal val="visible"/>
                                      </p:to>
                                    </p:set>
                                    <p:anim calcmode="lin" valueType="num">
                                      <p:cBhvr additive="repl">
                                        <p:cTn id="992" dur="500" fill="hold"/>
                                        <p:tgtEl>
                                          <p:spTgt spid="155">
                                            <p:txEl>
                                              <p:pRg st="1" end="1"/>
                                            </p:txEl>
                                          </p:spTgt>
                                        </p:tgtEl>
                                        <p:attrNameLst>
                                          <p:attrName>ppt_x</p:attrName>
                                        </p:attrNameLst>
                                      </p:cBhvr>
                                      <p:tavLst>
                                        <p:tav tm="0">
                                          <p:val>
                                            <p:strVal val="#ppt_x"/>
                                          </p:val>
                                        </p:tav>
                                        <p:tav tm="100000">
                                          <p:val>
                                            <p:strVal val="#ppt_x"/>
                                          </p:val>
                                        </p:tav>
                                      </p:tavLst>
                                    </p:anim>
                                    <p:anim calcmode="lin" valueType="num">
                                      <p:cBhvr additive="repl">
                                        <p:cTn id="993" dur="500" fill="hold"/>
                                        <p:tgtEl>
                                          <p:spTgt spid="1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Rettangolo 2"/>
          <p:cNvSpPr/>
          <p:nvPr/>
        </p:nvSpPr>
        <p:spPr>
          <a:xfrm>
            <a:off x="0" y="0"/>
            <a:ext cx="9143640" cy="78559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i="1" lang="it-IT" sz="3000" spc="-1" strike="noStrike">
                <a:solidFill>
                  <a:srgbClr val="000000"/>
                </a:solidFill>
                <a:latin typeface="Albertus Medium"/>
              </a:rPr>
              <a:t>Quinta tappa: </a:t>
            </a:r>
            <a:r>
              <a:rPr b="0" i="1" lang="it-IT" sz="3000" spc="-1" strike="noStrike">
                <a:solidFill>
                  <a:srgbClr val="ff0000"/>
                </a:solidFill>
                <a:latin typeface="Albertus Medium"/>
              </a:rPr>
              <a:t>scoperta del significato della perdita</a:t>
            </a:r>
            <a:r>
              <a:rPr b="0" lang="it-IT" sz="3000" spc="-1" strike="noStrike">
                <a:solidFill>
                  <a:srgbClr val="ff0000"/>
                </a:solidFill>
                <a:latin typeface="Albertus Medium"/>
              </a:rPr>
              <a:t>. </a:t>
            </a:r>
            <a:r>
              <a:rPr b="0" lang="it-IT" sz="3000" spc="-1" strike="noStrike">
                <a:solidFill>
                  <a:srgbClr val="000000"/>
                </a:solidFill>
                <a:latin typeface="Albertus Medium"/>
              </a:rPr>
              <a:t>La persona inizia a dare un significato proprio al lutto vissuto.</a:t>
            </a:r>
            <a:endParaRPr b="0" lang="it-IT" sz="3000" spc="-1" strike="noStrike">
              <a:solidFill>
                <a:srgbClr val="000000"/>
              </a:solidFill>
              <a:latin typeface="Arial"/>
            </a:endParaRPr>
          </a:p>
          <a:p>
            <a:pPr>
              <a:lnSpc>
                <a:spcPct val="100000"/>
              </a:lnSpc>
            </a:pPr>
            <a:r>
              <a:rPr b="0" lang="it-IT" sz="3000" spc="-1" strike="noStrike">
                <a:solidFill>
                  <a:srgbClr val="000000"/>
                </a:solidFill>
                <a:latin typeface="Albertus Medium"/>
              </a:rPr>
              <a:t> </a:t>
            </a:r>
            <a:endParaRPr b="0" lang="it-IT" sz="3000" spc="-1" strike="noStrike">
              <a:solidFill>
                <a:srgbClr val="000000"/>
              </a:solidFill>
              <a:latin typeface="Arial"/>
            </a:endParaRPr>
          </a:p>
          <a:p>
            <a:pPr>
              <a:lnSpc>
                <a:spcPct val="100000"/>
              </a:lnSpc>
            </a:pPr>
            <a:r>
              <a:rPr b="0" i="1" lang="it-IT" sz="3000" spc="-1" strike="noStrike">
                <a:solidFill>
                  <a:srgbClr val="000000"/>
                </a:solidFill>
                <a:latin typeface="Albertus Medium"/>
              </a:rPr>
              <a:t>Sesta tappa: </a:t>
            </a:r>
            <a:r>
              <a:rPr b="0" i="1" lang="it-IT" sz="3000" spc="-1" strike="noStrike">
                <a:solidFill>
                  <a:srgbClr val="ff0000"/>
                </a:solidFill>
                <a:latin typeface="Albertus Medium"/>
              </a:rPr>
              <a:t>perdono reciproco</a:t>
            </a:r>
            <a:r>
              <a:rPr b="0" lang="it-IT" sz="3000" spc="-1" strike="noStrike">
                <a:solidFill>
                  <a:srgbClr val="ff0000"/>
                </a:solidFill>
                <a:latin typeface="Albertus Medium"/>
              </a:rPr>
              <a:t>. </a:t>
            </a:r>
            <a:r>
              <a:rPr b="0" lang="it-IT" sz="3000" spc="-1" strike="noStrike">
                <a:solidFill>
                  <a:srgbClr val="000000"/>
                </a:solidFill>
                <a:latin typeface="Albertus Medium"/>
              </a:rPr>
              <a:t>Il perdono per sé e per la persona persa è fondamentale nel percorso di elaborazione del lutto.</a:t>
            </a:r>
            <a:endParaRPr b="0" lang="it-IT" sz="3000" spc="-1" strike="noStrike">
              <a:solidFill>
                <a:srgbClr val="000000"/>
              </a:solidFill>
              <a:latin typeface="Arial"/>
            </a:endParaRPr>
          </a:p>
          <a:p>
            <a:pPr>
              <a:lnSpc>
                <a:spcPct val="100000"/>
              </a:lnSpc>
            </a:pPr>
            <a:r>
              <a:rPr b="0" lang="it-IT" sz="3000" spc="-1" strike="noStrike">
                <a:solidFill>
                  <a:srgbClr val="000000"/>
                </a:solidFill>
                <a:latin typeface="Albertus Medium"/>
              </a:rPr>
              <a:t> </a:t>
            </a:r>
            <a:endParaRPr b="0" lang="it-IT" sz="3000" spc="-1" strike="noStrike">
              <a:solidFill>
                <a:srgbClr val="000000"/>
              </a:solidFill>
              <a:latin typeface="Arial"/>
            </a:endParaRPr>
          </a:p>
          <a:p>
            <a:pPr>
              <a:lnSpc>
                <a:spcPct val="100000"/>
              </a:lnSpc>
            </a:pPr>
            <a:r>
              <a:rPr b="0" i="1" lang="it-IT" sz="3000" spc="-1" strike="noStrike">
                <a:solidFill>
                  <a:srgbClr val="000000"/>
                </a:solidFill>
                <a:latin typeface="Albertus Medium"/>
              </a:rPr>
              <a:t>Settima tappa: </a:t>
            </a:r>
            <a:r>
              <a:rPr b="0" i="1" lang="it-IT" sz="3000" spc="-1" strike="noStrike">
                <a:solidFill>
                  <a:srgbClr val="ff0000"/>
                </a:solidFill>
                <a:latin typeface="Albertus Medium"/>
              </a:rPr>
              <a:t>l’eredità</a:t>
            </a:r>
            <a:r>
              <a:rPr b="0" lang="it-IT" sz="3000" spc="-1" strike="noStrike">
                <a:solidFill>
                  <a:srgbClr val="000000"/>
                </a:solidFill>
                <a:latin typeface="Albertus Medium"/>
              </a:rPr>
              <a:t>. Si riflette su ciò che la persona defunta, in termini affettive e relazionali, ci ha lasciato.</a:t>
            </a:r>
            <a:endParaRPr b="0" lang="it-IT" sz="3000" spc="-1" strike="noStrike">
              <a:solidFill>
                <a:srgbClr val="000000"/>
              </a:solidFill>
              <a:latin typeface="Arial"/>
            </a:endParaRPr>
          </a:p>
          <a:p>
            <a:pPr>
              <a:lnSpc>
                <a:spcPct val="100000"/>
              </a:lnSpc>
            </a:pPr>
            <a:r>
              <a:rPr b="0" lang="it-IT" sz="3000" spc="-1" strike="noStrike">
                <a:solidFill>
                  <a:srgbClr val="000000"/>
                </a:solidFill>
                <a:latin typeface="Albertus Medium"/>
              </a:rPr>
              <a:t> </a:t>
            </a:r>
            <a:endParaRPr b="0" lang="it-IT" sz="3000" spc="-1" strike="noStrike">
              <a:solidFill>
                <a:srgbClr val="000000"/>
              </a:solidFill>
              <a:latin typeface="Arial"/>
            </a:endParaRPr>
          </a:p>
          <a:p>
            <a:pPr>
              <a:lnSpc>
                <a:spcPct val="100000"/>
              </a:lnSpc>
            </a:pPr>
            <a:r>
              <a:rPr b="0" i="1" lang="it-IT" sz="3000" spc="-1" strike="noStrike">
                <a:solidFill>
                  <a:srgbClr val="000000"/>
                </a:solidFill>
                <a:latin typeface="Albertus Medium"/>
              </a:rPr>
              <a:t>Ottava tappa</a:t>
            </a:r>
            <a:r>
              <a:rPr b="0" lang="it-IT" sz="3000" spc="-1" strike="noStrike">
                <a:solidFill>
                  <a:srgbClr val="000000"/>
                </a:solidFill>
                <a:latin typeface="Albertus Medium"/>
              </a:rPr>
              <a:t>: </a:t>
            </a:r>
            <a:r>
              <a:rPr b="0" i="1" lang="it-IT" sz="3000" spc="-1" strike="noStrike">
                <a:solidFill>
                  <a:srgbClr val="ff0000"/>
                </a:solidFill>
                <a:latin typeface="Albertus Medium"/>
              </a:rPr>
              <a:t>la celebrazione della fine del lutto</a:t>
            </a:r>
            <a:r>
              <a:rPr b="0" lang="it-IT" sz="3000" spc="-1" strike="noStrike">
                <a:solidFill>
                  <a:srgbClr val="000000"/>
                </a:solidFill>
                <a:latin typeface="Albertus Medium"/>
              </a:rPr>
              <a:t>. La persona sente di essere uscita dal tunnel della sofferenza per la perdita del proprio caro.</a:t>
            </a:r>
            <a:endParaRPr b="0" lang="it-IT" sz="3000" spc="-1" strike="noStrike">
              <a:solidFill>
                <a:srgbClr val="000000"/>
              </a:solidFill>
              <a:latin typeface="Arial"/>
            </a:endParaRPr>
          </a:p>
          <a:p>
            <a:pPr>
              <a:lnSpc>
                <a:spcPct val="100000"/>
              </a:lnSpc>
            </a:pPr>
            <a:r>
              <a:rPr b="0" lang="it-IT" sz="3000" spc="-1" strike="noStrike">
                <a:solidFill>
                  <a:srgbClr val="000000"/>
                </a:solidFill>
                <a:latin typeface="Albertus Medium"/>
              </a:rPr>
              <a:t> </a:t>
            </a:r>
            <a:endParaRPr b="0" lang="it-IT" sz="3000" spc="-1" strike="noStrike">
              <a:solidFill>
                <a:srgbClr val="000000"/>
              </a:solidFill>
              <a:latin typeface="Arial"/>
            </a:endParaRPr>
          </a:p>
          <a:p>
            <a:pPr>
              <a:lnSpc>
                <a:spcPct val="100000"/>
              </a:lnSpc>
            </a:pPr>
            <a:endParaRPr b="0" lang="it-IT" sz="3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20" dur="indefinite" restart="never" nodeType="tmRoot">
          <p:childTnLst>
            <p:seq>
              <p:cTn id="121" dur="indefinite" nodeType="mainSeq">
                <p:childTnLst>
                  <p:par>
                    <p:cTn id="122" fill="hold">
                      <p:stCondLst>
                        <p:cond delay="indefinite"/>
                      </p:stCondLst>
                      <p:childTnLst>
                        <p:par>
                          <p:cTn id="123" fill="hold">
                            <p:stCondLst>
                              <p:cond delay="0"/>
                            </p:stCondLst>
                            <p:childTnLst>
                              <p:par>
                                <p:cTn id="124" nodeType="clickEffect" fill="hold" presetClass="entr" presetID="2" presetSubtype="4">
                                  <p:stCondLst>
                                    <p:cond delay="0"/>
                                  </p:stCondLst>
                                  <p:childTnLst>
                                    <p:set>
                                      <p:cBhvr>
                                        <p:cTn id="125" dur="1" fill="hold">
                                          <p:stCondLst>
                                            <p:cond delay="0"/>
                                          </p:stCondLst>
                                        </p:cTn>
                                        <p:tgtEl>
                                          <p:spTgt spid="99">
                                            <p:txEl>
                                              <p:pRg st="0" end="0"/>
                                            </p:txEl>
                                          </p:spTgt>
                                        </p:tgtEl>
                                        <p:attrNameLst>
                                          <p:attrName>style.visibility</p:attrName>
                                        </p:attrNameLst>
                                      </p:cBhvr>
                                      <p:to>
                                        <p:strVal val="visible"/>
                                      </p:to>
                                    </p:set>
                                    <p:anim calcmode="lin" valueType="num">
                                      <p:cBhvr additive="repl">
                                        <p:cTn id="126" dur="500" fill="hold"/>
                                        <p:tgtEl>
                                          <p:spTgt spid="99">
                                            <p:txEl>
                                              <p:pRg st="0" end="0"/>
                                            </p:txEl>
                                          </p:spTgt>
                                        </p:tgtEl>
                                        <p:attrNameLst>
                                          <p:attrName>ppt_x</p:attrName>
                                        </p:attrNameLst>
                                      </p:cBhvr>
                                      <p:tavLst>
                                        <p:tav tm="0">
                                          <p:val>
                                            <p:strVal val="#ppt_x"/>
                                          </p:val>
                                        </p:tav>
                                        <p:tav tm="100000">
                                          <p:val>
                                            <p:strVal val="#ppt_x"/>
                                          </p:val>
                                        </p:tav>
                                      </p:tavLst>
                                    </p:anim>
                                    <p:anim calcmode="lin" valueType="num">
                                      <p:cBhvr additive="repl">
                                        <p:cTn id="127" dur="500" fill="hold"/>
                                        <p:tgtEl>
                                          <p:spTgt spid="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nodeType="clickEffect" fill="hold" presetClass="entr" presetID="2" presetSubtype="4">
                                  <p:stCondLst>
                                    <p:cond delay="0"/>
                                  </p:stCondLst>
                                  <p:childTnLst>
                                    <p:set>
                                      <p:cBhvr>
                                        <p:cTn id="131" dur="1" fill="hold">
                                          <p:stCondLst>
                                            <p:cond delay="0"/>
                                          </p:stCondLst>
                                        </p:cTn>
                                        <p:tgtEl>
                                          <p:spTgt spid="99">
                                            <p:txEl>
                                              <p:pRg st="1" end="1"/>
                                            </p:txEl>
                                          </p:spTgt>
                                        </p:tgtEl>
                                        <p:attrNameLst>
                                          <p:attrName>style.visibility</p:attrName>
                                        </p:attrNameLst>
                                      </p:cBhvr>
                                      <p:to>
                                        <p:strVal val="visible"/>
                                      </p:to>
                                    </p:set>
                                    <p:anim calcmode="lin" valueType="num">
                                      <p:cBhvr additive="repl">
                                        <p:cTn id="132" dur="500" fill="hold"/>
                                        <p:tgtEl>
                                          <p:spTgt spid="99">
                                            <p:txEl>
                                              <p:pRg st="1" end="1"/>
                                            </p:txEl>
                                          </p:spTgt>
                                        </p:tgtEl>
                                        <p:attrNameLst>
                                          <p:attrName>ppt_x</p:attrName>
                                        </p:attrNameLst>
                                      </p:cBhvr>
                                      <p:tavLst>
                                        <p:tav tm="0">
                                          <p:val>
                                            <p:strVal val="#ppt_x"/>
                                          </p:val>
                                        </p:tav>
                                        <p:tav tm="100000">
                                          <p:val>
                                            <p:strVal val="#ppt_x"/>
                                          </p:val>
                                        </p:tav>
                                      </p:tavLst>
                                    </p:anim>
                                    <p:anim calcmode="lin" valueType="num">
                                      <p:cBhvr additive="repl">
                                        <p:cTn id="133" dur="500" fill="hold"/>
                                        <p:tgtEl>
                                          <p:spTgt spid="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nodeType="clickEffect" fill="hold" presetClass="entr" presetID="2" presetSubtype="4">
                                  <p:stCondLst>
                                    <p:cond delay="0"/>
                                  </p:stCondLst>
                                  <p:childTnLst>
                                    <p:set>
                                      <p:cBhvr>
                                        <p:cTn id="137" dur="1" fill="hold">
                                          <p:stCondLst>
                                            <p:cond delay="0"/>
                                          </p:stCondLst>
                                        </p:cTn>
                                        <p:tgtEl>
                                          <p:spTgt spid="99">
                                            <p:txEl>
                                              <p:pRg st="2" end="2"/>
                                            </p:txEl>
                                          </p:spTgt>
                                        </p:tgtEl>
                                        <p:attrNameLst>
                                          <p:attrName>style.visibility</p:attrName>
                                        </p:attrNameLst>
                                      </p:cBhvr>
                                      <p:to>
                                        <p:strVal val="visible"/>
                                      </p:to>
                                    </p:set>
                                    <p:anim calcmode="lin" valueType="num">
                                      <p:cBhvr additive="repl">
                                        <p:cTn id="138"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repl">
                                        <p:cTn id="139"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nodeType="clickEffect" fill="hold" presetClass="entr" presetID="2" presetSubtype="4">
                                  <p:stCondLst>
                                    <p:cond delay="0"/>
                                  </p:stCondLst>
                                  <p:childTnLst>
                                    <p:set>
                                      <p:cBhvr>
                                        <p:cTn id="143" dur="1" fill="hold">
                                          <p:stCondLst>
                                            <p:cond delay="0"/>
                                          </p:stCondLst>
                                        </p:cTn>
                                        <p:tgtEl>
                                          <p:spTgt spid="99">
                                            <p:txEl>
                                              <p:pRg st="3" end="3"/>
                                            </p:txEl>
                                          </p:spTgt>
                                        </p:tgtEl>
                                        <p:attrNameLst>
                                          <p:attrName>style.visibility</p:attrName>
                                        </p:attrNameLst>
                                      </p:cBhvr>
                                      <p:to>
                                        <p:strVal val="visible"/>
                                      </p:to>
                                    </p:set>
                                    <p:anim calcmode="lin" valueType="num">
                                      <p:cBhvr additive="repl">
                                        <p:cTn id="144" dur="500" fill="hold"/>
                                        <p:tgtEl>
                                          <p:spTgt spid="99">
                                            <p:txEl>
                                              <p:pRg st="3" end="3"/>
                                            </p:txEl>
                                          </p:spTgt>
                                        </p:tgtEl>
                                        <p:attrNameLst>
                                          <p:attrName>ppt_x</p:attrName>
                                        </p:attrNameLst>
                                      </p:cBhvr>
                                      <p:tavLst>
                                        <p:tav tm="0">
                                          <p:val>
                                            <p:strVal val="#ppt_x"/>
                                          </p:val>
                                        </p:tav>
                                        <p:tav tm="100000">
                                          <p:val>
                                            <p:strVal val="#ppt_x"/>
                                          </p:val>
                                        </p:tav>
                                      </p:tavLst>
                                    </p:anim>
                                    <p:anim calcmode="lin" valueType="num">
                                      <p:cBhvr additive="repl">
                                        <p:cTn id="145" dur="500" fill="hold"/>
                                        <p:tgtEl>
                                          <p:spTgt spid="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nodeType="clickEffect" fill="hold" presetClass="entr" presetID="2" presetSubtype="4">
                                  <p:stCondLst>
                                    <p:cond delay="0"/>
                                  </p:stCondLst>
                                  <p:childTnLst>
                                    <p:set>
                                      <p:cBhvr>
                                        <p:cTn id="149" dur="1" fill="hold">
                                          <p:stCondLst>
                                            <p:cond delay="0"/>
                                          </p:stCondLst>
                                        </p:cTn>
                                        <p:tgtEl>
                                          <p:spTgt spid="99">
                                            <p:txEl>
                                              <p:pRg st="4" end="4"/>
                                            </p:txEl>
                                          </p:spTgt>
                                        </p:tgtEl>
                                        <p:attrNameLst>
                                          <p:attrName>style.visibility</p:attrName>
                                        </p:attrNameLst>
                                      </p:cBhvr>
                                      <p:to>
                                        <p:strVal val="visible"/>
                                      </p:to>
                                    </p:set>
                                    <p:anim calcmode="lin" valueType="num">
                                      <p:cBhvr additive="repl">
                                        <p:cTn id="150" dur="500" fill="hold"/>
                                        <p:tgtEl>
                                          <p:spTgt spid="99">
                                            <p:txEl>
                                              <p:pRg st="4" end="4"/>
                                            </p:txEl>
                                          </p:spTgt>
                                        </p:tgtEl>
                                        <p:attrNameLst>
                                          <p:attrName>ppt_x</p:attrName>
                                        </p:attrNameLst>
                                      </p:cBhvr>
                                      <p:tavLst>
                                        <p:tav tm="0">
                                          <p:val>
                                            <p:strVal val="#ppt_x"/>
                                          </p:val>
                                        </p:tav>
                                        <p:tav tm="100000">
                                          <p:val>
                                            <p:strVal val="#ppt_x"/>
                                          </p:val>
                                        </p:tav>
                                      </p:tavLst>
                                    </p:anim>
                                    <p:anim calcmode="lin" valueType="num">
                                      <p:cBhvr additive="repl">
                                        <p:cTn id="151" dur="500" fill="hold"/>
                                        <p:tgtEl>
                                          <p:spTgt spid="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nodeType="clickEffect" fill="hold" presetClass="entr" presetID="2" presetSubtype="4">
                                  <p:stCondLst>
                                    <p:cond delay="0"/>
                                  </p:stCondLst>
                                  <p:childTnLst>
                                    <p:set>
                                      <p:cBhvr>
                                        <p:cTn id="155" dur="1" fill="hold">
                                          <p:stCondLst>
                                            <p:cond delay="0"/>
                                          </p:stCondLst>
                                        </p:cTn>
                                        <p:tgtEl>
                                          <p:spTgt spid="99">
                                            <p:txEl>
                                              <p:pRg st="5" end="5"/>
                                            </p:txEl>
                                          </p:spTgt>
                                        </p:tgtEl>
                                        <p:attrNameLst>
                                          <p:attrName>style.visibility</p:attrName>
                                        </p:attrNameLst>
                                      </p:cBhvr>
                                      <p:to>
                                        <p:strVal val="visible"/>
                                      </p:to>
                                    </p:set>
                                    <p:anim calcmode="lin" valueType="num">
                                      <p:cBhvr additive="repl">
                                        <p:cTn id="156" dur="500" fill="hold"/>
                                        <p:tgtEl>
                                          <p:spTgt spid="99">
                                            <p:txEl>
                                              <p:pRg st="5" end="5"/>
                                            </p:txEl>
                                          </p:spTgt>
                                        </p:tgtEl>
                                        <p:attrNameLst>
                                          <p:attrName>ppt_x</p:attrName>
                                        </p:attrNameLst>
                                      </p:cBhvr>
                                      <p:tavLst>
                                        <p:tav tm="0">
                                          <p:val>
                                            <p:strVal val="#ppt_x"/>
                                          </p:val>
                                        </p:tav>
                                        <p:tav tm="100000">
                                          <p:val>
                                            <p:strVal val="#ppt_x"/>
                                          </p:val>
                                        </p:tav>
                                      </p:tavLst>
                                    </p:anim>
                                    <p:anim calcmode="lin" valueType="num">
                                      <p:cBhvr additive="repl">
                                        <p:cTn id="157" dur="500" fill="hold"/>
                                        <p:tgtEl>
                                          <p:spTgt spid="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nodeType="clickEffect" fill="hold" presetClass="entr" presetID="2" presetSubtype="4">
                                  <p:stCondLst>
                                    <p:cond delay="0"/>
                                  </p:stCondLst>
                                  <p:childTnLst>
                                    <p:set>
                                      <p:cBhvr>
                                        <p:cTn id="161" dur="1" fill="hold">
                                          <p:stCondLst>
                                            <p:cond delay="0"/>
                                          </p:stCondLst>
                                        </p:cTn>
                                        <p:tgtEl>
                                          <p:spTgt spid="99">
                                            <p:txEl>
                                              <p:pRg st="6" end="6"/>
                                            </p:txEl>
                                          </p:spTgt>
                                        </p:tgtEl>
                                        <p:attrNameLst>
                                          <p:attrName>style.visibility</p:attrName>
                                        </p:attrNameLst>
                                      </p:cBhvr>
                                      <p:to>
                                        <p:strVal val="visible"/>
                                      </p:to>
                                    </p:set>
                                    <p:anim calcmode="lin" valueType="num">
                                      <p:cBhvr additive="repl">
                                        <p:cTn id="162" dur="500" fill="hold"/>
                                        <p:tgtEl>
                                          <p:spTgt spid="99">
                                            <p:txEl>
                                              <p:pRg st="6" end="6"/>
                                            </p:txEl>
                                          </p:spTgt>
                                        </p:tgtEl>
                                        <p:attrNameLst>
                                          <p:attrName>ppt_x</p:attrName>
                                        </p:attrNameLst>
                                      </p:cBhvr>
                                      <p:tavLst>
                                        <p:tav tm="0">
                                          <p:val>
                                            <p:strVal val="#ppt_x"/>
                                          </p:val>
                                        </p:tav>
                                        <p:tav tm="100000">
                                          <p:val>
                                            <p:strVal val="#ppt_x"/>
                                          </p:val>
                                        </p:tav>
                                      </p:tavLst>
                                    </p:anim>
                                    <p:anim calcmode="lin" valueType="num">
                                      <p:cBhvr additive="repl">
                                        <p:cTn id="163" dur="500" fill="hold"/>
                                        <p:tgtEl>
                                          <p:spTgt spid="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nodeType="clickEffect" fill="hold" presetClass="entr" presetID="2" presetSubtype="4">
                                  <p:stCondLst>
                                    <p:cond delay="0"/>
                                  </p:stCondLst>
                                  <p:childTnLst>
                                    <p:set>
                                      <p:cBhvr>
                                        <p:cTn id="167" dur="1" fill="hold">
                                          <p:stCondLst>
                                            <p:cond delay="0"/>
                                          </p:stCondLst>
                                        </p:cTn>
                                        <p:tgtEl>
                                          <p:spTgt spid="99">
                                            <p:txEl>
                                              <p:pRg st="7" end="7"/>
                                            </p:txEl>
                                          </p:spTgt>
                                        </p:tgtEl>
                                        <p:attrNameLst>
                                          <p:attrName>style.visibility</p:attrName>
                                        </p:attrNameLst>
                                      </p:cBhvr>
                                      <p:to>
                                        <p:strVal val="visible"/>
                                      </p:to>
                                    </p:set>
                                    <p:anim calcmode="lin" valueType="num">
                                      <p:cBhvr additive="repl">
                                        <p:cTn id="168" dur="500" fill="hold"/>
                                        <p:tgtEl>
                                          <p:spTgt spid="99">
                                            <p:txEl>
                                              <p:pRg st="7" end="7"/>
                                            </p:txEl>
                                          </p:spTgt>
                                        </p:tgtEl>
                                        <p:attrNameLst>
                                          <p:attrName>ppt_x</p:attrName>
                                        </p:attrNameLst>
                                      </p:cBhvr>
                                      <p:tavLst>
                                        <p:tav tm="0">
                                          <p:val>
                                            <p:strVal val="#ppt_x"/>
                                          </p:val>
                                        </p:tav>
                                        <p:tav tm="100000">
                                          <p:val>
                                            <p:strVal val="#ppt_x"/>
                                          </p:val>
                                        </p:tav>
                                      </p:tavLst>
                                    </p:anim>
                                    <p:anim calcmode="lin" valueType="num">
                                      <p:cBhvr additive="repl">
                                        <p:cTn id="169" dur="500" fill="hold"/>
                                        <p:tgtEl>
                                          <p:spTgt spid="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0" y="116640"/>
            <a:ext cx="9143640" cy="6741000"/>
          </a:xfrm>
          <a:prstGeom prst="rect">
            <a:avLst/>
          </a:prstGeom>
          <a:noFill/>
          <a:ln w="0">
            <a:noFill/>
          </a:ln>
        </p:spPr>
        <p:txBody>
          <a:bodyPr lIns="90000" rIns="90000" tIns="45000" bIns="45000" anchor="t">
            <a:normAutofit fontScale="96000"/>
          </a:bodyPr>
          <a:p>
            <a:pPr marL="365760" indent="0" algn="just">
              <a:lnSpc>
                <a:spcPct val="100000"/>
              </a:lnSpc>
              <a:spcBef>
                <a:spcPts val="601"/>
              </a:spcBef>
              <a:buNone/>
              <a:tabLst>
                <a:tab algn="l" pos="0"/>
              </a:tabLst>
            </a:pPr>
            <a:r>
              <a:rPr b="0" i="1" lang="it-IT" sz="3200" spc="-1" strike="noStrike">
                <a:solidFill>
                  <a:srgbClr val="000000"/>
                </a:solidFill>
                <a:latin typeface="Gill Sans MT"/>
              </a:rPr>
              <a:t>Il risultato ideale </a:t>
            </a:r>
            <a:r>
              <a:rPr b="0" lang="it-IT" sz="3200" spc="-1" strike="noStrike">
                <a:solidFill>
                  <a:srgbClr val="000000"/>
                </a:solidFill>
                <a:latin typeface="Gill Sans MT"/>
              </a:rPr>
              <a:t>dell’elaborazione del lutto consiste nello “</a:t>
            </a:r>
            <a:r>
              <a:rPr b="0" lang="it-IT" sz="3200" spc="-1" strike="noStrike">
                <a:solidFill>
                  <a:srgbClr val="ff0000"/>
                </a:solidFill>
                <a:latin typeface="Gill Sans MT"/>
              </a:rPr>
              <a:t>sviluppare una nuova relazione interiore </a:t>
            </a:r>
            <a:r>
              <a:rPr b="0" lang="it-IT" sz="3200" spc="-1" strike="noStrike">
                <a:solidFill>
                  <a:srgbClr val="000000"/>
                </a:solidFill>
                <a:latin typeface="Gill Sans MT"/>
              </a:rPr>
              <a:t>con la persona scomparsa: </a:t>
            </a:r>
            <a:r>
              <a:rPr b="0" lang="it-IT" sz="3200" spc="-1" strike="noStrike" u="sng">
                <a:solidFill>
                  <a:srgbClr val="000000"/>
                </a:solidFill>
                <a:uFillTx/>
                <a:latin typeface="Gill Sans MT"/>
              </a:rPr>
              <a:t>mantenendo vivo il ricordo </a:t>
            </a:r>
            <a:r>
              <a:rPr b="0" lang="it-IT" sz="3200" spc="-1" strike="noStrike">
                <a:solidFill>
                  <a:srgbClr val="000000"/>
                </a:solidFill>
                <a:latin typeface="Gill Sans MT"/>
              </a:rPr>
              <a:t>attraverso il valore dei sentimenti condivisi e trovando consolazione nel fatto che si conserva dentro di sé la </a:t>
            </a:r>
            <a:r>
              <a:rPr b="0" lang="it-IT" sz="3200" spc="-1" strike="noStrike" u="sng">
                <a:solidFill>
                  <a:srgbClr val="000000"/>
                </a:solidFill>
                <a:uFillTx/>
                <a:latin typeface="Gill Sans MT"/>
              </a:rPr>
              <a:t>presenza simbolica</a:t>
            </a:r>
            <a:r>
              <a:rPr b="0" lang="it-IT" sz="3200" spc="-1" strike="noStrike">
                <a:solidFill>
                  <a:srgbClr val="000000"/>
                </a:solidFill>
                <a:latin typeface="Gill Sans MT"/>
              </a:rPr>
              <a:t> della persona amata, dei suoi </a:t>
            </a:r>
            <a:r>
              <a:rPr b="0" lang="it-IT" sz="3200" spc="-1" strike="noStrike" u="sng">
                <a:solidFill>
                  <a:srgbClr val="000000"/>
                </a:solidFill>
                <a:uFillTx/>
                <a:latin typeface="Gill Sans MT"/>
              </a:rPr>
              <a:t>valori</a:t>
            </a:r>
            <a:r>
              <a:rPr b="0" lang="it-IT" sz="3200" spc="-1" strike="noStrike">
                <a:solidFill>
                  <a:srgbClr val="000000"/>
                </a:solidFill>
                <a:latin typeface="Gill Sans MT"/>
              </a:rPr>
              <a:t> delle sue consuetudini di </a:t>
            </a:r>
            <a:r>
              <a:rPr b="0" lang="it-IT" sz="3200" spc="-1" strike="noStrike" u="sng">
                <a:solidFill>
                  <a:srgbClr val="000000"/>
                </a:solidFill>
                <a:uFillTx/>
                <a:latin typeface="Gill Sans MT"/>
              </a:rPr>
              <a:t>pensiero</a:t>
            </a:r>
            <a:r>
              <a:rPr b="0" lang="it-IT" sz="3200" spc="-1" strike="noStrike">
                <a:solidFill>
                  <a:srgbClr val="000000"/>
                </a:solidFill>
                <a:latin typeface="Gill Sans MT"/>
              </a:rPr>
              <a:t>, delle </a:t>
            </a:r>
            <a:r>
              <a:rPr b="0" lang="it-IT" sz="3200" spc="-1" strike="noStrike" u="sng">
                <a:solidFill>
                  <a:srgbClr val="000000"/>
                </a:solidFill>
                <a:uFillTx/>
                <a:latin typeface="Gill Sans MT"/>
              </a:rPr>
              <a:t>abitudini</a:t>
            </a:r>
            <a:r>
              <a:rPr b="0" lang="it-IT" sz="3200" spc="-1" strike="noStrike">
                <a:solidFill>
                  <a:srgbClr val="000000"/>
                </a:solidFill>
                <a:latin typeface="Gill Sans MT"/>
              </a:rPr>
              <a:t> condivise e la </a:t>
            </a:r>
            <a:r>
              <a:rPr b="0" lang="it-IT" sz="3200" spc="-1" strike="noStrike">
                <a:solidFill>
                  <a:srgbClr val="ff0000"/>
                </a:solidFill>
                <a:latin typeface="Gill Sans MT"/>
              </a:rPr>
              <a:t>capacità di continuare ad amarla</a:t>
            </a:r>
            <a:r>
              <a:rPr b="0" lang="it-IT" sz="3200" spc="-1" strike="noStrike">
                <a:solidFill>
                  <a:srgbClr val="000000"/>
                </a:solidFill>
                <a:latin typeface="Gill Sans MT"/>
              </a:rPr>
              <a:t>, anche se non più presente fisicamente. Quando sopravviene una calda e amorosa </a:t>
            </a:r>
            <a:r>
              <a:rPr b="0" lang="it-IT" sz="3200" spc="-1" strike="noStrike">
                <a:solidFill>
                  <a:srgbClr val="ff0000"/>
                </a:solidFill>
                <a:latin typeface="Gill Sans MT"/>
              </a:rPr>
              <a:t>interiorizzazione</a:t>
            </a:r>
            <a:r>
              <a:rPr b="0" lang="it-IT" sz="3200" spc="-1" strike="noStrike">
                <a:solidFill>
                  <a:srgbClr val="000000"/>
                </a:solidFill>
                <a:latin typeface="Gill Sans MT"/>
              </a:rPr>
              <a:t> di chi si è perduto, subentra una </a:t>
            </a:r>
            <a:r>
              <a:rPr b="0" lang="it-IT" sz="3200" spc="-1" strike="noStrike" u="sng">
                <a:solidFill>
                  <a:srgbClr val="000000"/>
                </a:solidFill>
                <a:uFillTx/>
                <a:latin typeface="Gill Sans MT"/>
              </a:rPr>
              <a:t>nuova forma di amore maturo </a:t>
            </a:r>
            <a:r>
              <a:rPr b="0" lang="it-IT" sz="3200" spc="-1" strike="noStrike">
                <a:solidFill>
                  <a:srgbClr val="000000"/>
                </a:solidFill>
                <a:latin typeface="Gill Sans MT"/>
              </a:rPr>
              <a:t>che sopravvive al distacco: ‘Assenza, più acuta presenza’, per dirla con il poeta Attilio Bertolucci” (</a:t>
            </a:r>
            <a:r>
              <a:rPr b="0" i="1" lang="it-IT" sz="3200" spc="-1" strike="noStrike">
                <a:solidFill>
                  <a:srgbClr val="000000"/>
                </a:solidFill>
                <a:latin typeface="Gill Sans MT"/>
              </a:rPr>
              <a:t>Le poesie</a:t>
            </a:r>
            <a:r>
              <a:rPr b="0" lang="it-IT" sz="3200" spc="-1" strike="noStrike">
                <a:solidFill>
                  <a:srgbClr val="000000"/>
                </a:solidFill>
                <a:latin typeface="Gill Sans MT"/>
              </a:rPr>
              <a:t>, Garzanti, Milano, 1998, p. 26).  </a:t>
            </a:r>
            <a:endParaRPr b="0" lang="it-IT" sz="3200" spc="-1" strike="noStrike">
              <a:solidFill>
                <a:srgbClr val="000000"/>
              </a:solidFill>
              <a:latin typeface="Gill Sans MT"/>
            </a:endParaRPr>
          </a:p>
          <a:p>
            <a:pPr indent="0">
              <a:lnSpc>
                <a:spcPct val="100000"/>
              </a:lnSpc>
              <a:spcBef>
                <a:spcPts val="601"/>
              </a:spcBef>
              <a:buNone/>
              <a:tabLst>
                <a:tab algn="l" pos="0"/>
              </a:tabLst>
            </a:pP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0" y="188640"/>
            <a:ext cx="9143640" cy="666900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0" i="1" lang="it-IT" sz="3200" spc="-1" strike="noStrike">
                <a:solidFill>
                  <a:srgbClr val="000000"/>
                </a:solidFill>
                <a:latin typeface="Bookman Old Style"/>
              </a:rPr>
              <a:t>Forse l’unica scelta che abbiamo è decidere che cosa fare quando qualcuno di caro muore. Morire con lui. Vivere una vita mutilata. Oppure forgiare, sul dolore e sui ricordi, nuovi adattamenti. Col lutto prendiamo coscienza del dolore, lo sentiamo, sopravviviamo a esso. Col lutto abbandoniamo i defunti e li introiettiamo. Col lutto accettiamo i cambiamenti difficili che la perdita deve apportare e così cominciamo a porre fine al lutto”.</a:t>
            </a:r>
            <a:endParaRPr b="0" lang="it-IT" sz="3200" spc="-1" strike="noStrike">
              <a:solidFill>
                <a:srgbClr val="000000"/>
              </a:solidFill>
              <a:latin typeface="Gill Sans MT"/>
            </a:endParaRPr>
          </a:p>
          <a:p>
            <a:pPr indent="0" algn="just">
              <a:lnSpc>
                <a:spcPct val="100000"/>
              </a:lnSpc>
              <a:spcBef>
                <a:spcPts val="601"/>
              </a:spcBef>
              <a:buNone/>
              <a:tabLst>
                <a:tab algn="l" pos="0"/>
              </a:tabLst>
            </a:pPr>
            <a:endParaRPr b="0" lang="it-IT" sz="3200" spc="-1" strike="noStrike">
              <a:solidFill>
                <a:srgbClr val="000000"/>
              </a:solidFill>
              <a:latin typeface="Gill Sans MT"/>
            </a:endParaRPr>
          </a:p>
          <a:p>
            <a:pPr marL="365760" indent="-283320" algn="r">
              <a:lnSpc>
                <a:spcPct val="100000"/>
              </a:lnSpc>
              <a:spcBef>
                <a:spcPts val="601"/>
              </a:spcBef>
              <a:buClr>
                <a:srgbClr val="3891a7"/>
              </a:buClr>
              <a:buSzPct val="80000"/>
              <a:buFont typeface="Wingdings 2" charset="2"/>
              <a:buChar char=""/>
              <a:tabLst>
                <a:tab algn="l" pos="0"/>
              </a:tabLst>
            </a:pPr>
            <a:r>
              <a:rPr b="0" lang="it-IT" sz="1400" spc="-1" strike="noStrike">
                <a:solidFill>
                  <a:srgbClr val="000000"/>
                </a:solidFill>
                <a:latin typeface="Gill Sans MT"/>
              </a:rPr>
              <a:t>VIORST J., </a:t>
            </a:r>
            <a:r>
              <a:rPr b="0" i="1" lang="it-IT" sz="1400" spc="-1" strike="noStrike">
                <a:solidFill>
                  <a:srgbClr val="000000"/>
                </a:solidFill>
                <a:latin typeface="Gill Sans MT"/>
              </a:rPr>
              <a:t>Distacchi…</a:t>
            </a:r>
            <a:r>
              <a:rPr b="0" lang="it-IT" sz="1400" spc="-1" strike="noStrike">
                <a:solidFill>
                  <a:srgbClr val="000000"/>
                </a:solidFill>
                <a:latin typeface="Gill Sans MT"/>
              </a:rPr>
              <a:t>, 270.</a:t>
            </a:r>
            <a:endParaRPr b="0" lang="it-IT" sz="1400" spc="-1" strike="noStrike">
              <a:solidFill>
                <a:srgbClr val="000000"/>
              </a:solidFill>
              <a:latin typeface="Gill Sans MT"/>
            </a:endParaRPr>
          </a:p>
          <a:p>
            <a:pPr indent="0">
              <a:lnSpc>
                <a:spcPct val="100000"/>
              </a:lnSpc>
              <a:spcBef>
                <a:spcPts val="601"/>
              </a:spcBef>
              <a:buNone/>
              <a:tabLst>
                <a:tab algn="l" pos="0"/>
              </a:tabLst>
            </a:pPr>
            <a:endParaRPr b="0" lang="it-IT" sz="3200" spc="-1" strike="noStrike">
              <a:solidFill>
                <a:srgbClr val="000000"/>
              </a:solidFill>
              <a:latin typeface="Gill Sans MT"/>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0" y="0"/>
            <a:ext cx="9143640" cy="6857640"/>
          </a:xfrm>
          <a:prstGeom prst="rect">
            <a:avLst/>
          </a:prstGeom>
          <a:noFill/>
          <a:ln w="0">
            <a:noFill/>
          </a:ln>
        </p:spPr>
        <p:txBody>
          <a:bodyPr lIns="90000" rIns="90000" tIns="45000" bIns="45000" anchor="t">
            <a:normAutofit/>
          </a:bodyPr>
          <a:p>
            <a:pPr marL="365760" indent="0">
              <a:lnSpc>
                <a:spcPct val="100000"/>
              </a:lnSpc>
              <a:spcBef>
                <a:spcPts val="601"/>
              </a:spcBef>
              <a:buNone/>
              <a:tabLst>
                <a:tab algn="l" pos="0"/>
              </a:tabLst>
            </a:pPr>
            <a:r>
              <a:rPr b="0" i="1" lang="it-IT" sz="2800" spc="-1" strike="noStrike">
                <a:solidFill>
                  <a:srgbClr val="000000"/>
                </a:solidFill>
                <a:latin typeface="Gill Sans MT"/>
              </a:rPr>
              <a:t> </a:t>
            </a:r>
            <a:endParaRPr b="0" lang="it-IT" sz="2800" spc="-1" strike="noStrike">
              <a:solidFill>
                <a:srgbClr val="000000"/>
              </a:solidFill>
              <a:latin typeface="Gill Sans MT"/>
            </a:endParaRPr>
          </a:p>
          <a:p>
            <a:pPr marL="365760" indent="0">
              <a:lnSpc>
                <a:spcPct val="100000"/>
              </a:lnSpc>
              <a:spcBef>
                <a:spcPts val="601"/>
              </a:spcBef>
              <a:buNone/>
              <a:tabLst>
                <a:tab algn="l" pos="0"/>
              </a:tabLst>
            </a:pPr>
            <a:r>
              <a:rPr b="0" i="1" lang="it-IT" sz="2800" spc="-1" strike="noStrike">
                <a:solidFill>
                  <a:srgbClr val="000000"/>
                </a:solidFill>
                <a:latin typeface="Gill Sans MT"/>
              </a:rPr>
              <a:t>ALCUNE CONSIDERAZIONI SULLA RELAZIONE DI AIUTO NELL’ELABORAZIONE DEL LUTTO</a:t>
            </a:r>
            <a:endParaRPr b="0" lang="it-IT" sz="28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algn="l" pos="0"/>
              </a:tabLst>
            </a:pPr>
            <a:r>
              <a:rPr b="0" i="1" lang="it-IT" sz="2800" spc="-1" strike="noStrike">
                <a:solidFill>
                  <a:srgbClr val="000000"/>
                </a:solidFill>
                <a:latin typeface="Gill Sans MT"/>
              </a:rPr>
              <a:t>"La relazione di aiuto è un processo relazionale che coinvolge un ‘</a:t>
            </a:r>
            <a:r>
              <a:rPr b="0" i="1" lang="it-IT" sz="2800" spc="-1" strike="noStrike" u="sng">
                <a:solidFill>
                  <a:srgbClr val="000000"/>
                </a:solidFill>
                <a:uFillTx/>
                <a:latin typeface="Gill Sans MT"/>
              </a:rPr>
              <a:t>aiutante</a:t>
            </a:r>
            <a:r>
              <a:rPr b="0" i="1" lang="it-IT" sz="2800" spc="-1" strike="noStrike">
                <a:solidFill>
                  <a:srgbClr val="000000"/>
                </a:solidFill>
                <a:latin typeface="Gill Sans MT"/>
              </a:rPr>
              <a:t>’ debitamente preparato e una </a:t>
            </a:r>
            <a:r>
              <a:rPr b="0" i="1" lang="it-IT" sz="2800" spc="-1" strike="noStrike" u="sng">
                <a:solidFill>
                  <a:srgbClr val="000000"/>
                </a:solidFill>
                <a:uFillTx/>
                <a:latin typeface="Gill Sans MT"/>
              </a:rPr>
              <a:t>persona in cerca </a:t>
            </a:r>
            <a:r>
              <a:rPr b="0" i="1" lang="it-IT" sz="2800" spc="-1" strike="noStrike">
                <a:solidFill>
                  <a:srgbClr val="000000"/>
                </a:solidFill>
                <a:latin typeface="Gill Sans MT"/>
              </a:rPr>
              <a:t>di aiuto per risolvere una situazione problematica (in questo caso, la condizione luttuosa). L’intervento si fonda, sull’utilizzazione da parte dell’aiutante di </a:t>
            </a:r>
            <a:r>
              <a:rPr b="0" i="1" lang="it-IT" sz="2800" spc="-1" strike="noStrike">
                <a:solidFill>
                  <a:srgbClr val="ff0000"/>
                </a:solidFill>
                <a:latin typeface="Gill Sans MT"/>
              </a:rPr>
              <a:t>qualità personali </a:t>
            </a:r>
            <a:r>
              <a:rPr b="0" i="1" lang="it-IT" sz="2800" spc="-1" strike="noStrike">
                <a:solidFill>
                  <a:srgbClr val="000000"/>
                </a:solidFill>
                <a:latin typeface="Gill Sans MT"/>
              </a:rPr>
              <a:t>(comprensione, autenticità, rispetto…) e di </a:t>
            </a:r>
            <a:r>
              <a:rPr b="0" i="1" lang="it-IT" sz="2800" spc="-1" strike="noStrike">
                <a:solidFill>
                  <a:srgbClr val="ff0000"/>
                </a:solidFill>
                <a:latin typeface="Gill Sans MT"/>
              </a:rPr>
              <a:t>conoscenze specifiche</a:t>
            </a:r>
            <a:r>
              <a:rPr b="0" i="1" lang="it-IT" sz="2800" spc="-1" strike="noStrike">
                <a:solidFill>
                  <a:srgbClr val="000000"/>
                </a:solidFill>
                <a:latin typeface="Gill Sans MT"/>
              </a:rPr>
              <a:t>, nonché di </a:t>
            </a:r>
            <a:r>
              <a:rPr b="0" i="1" lang="it-IT" sz="2800" spc="-1" strike="noStrike">
                <a:solidFill>
                  <a:srgbClr val="ff0000"/>
                </a:solidFill>
                <a:latin typeface="Gill Sans MT"/>
              </a:rPr>
              <a:t>abilità e di strategie comunicative </a:t>
            </a:r>
            <a:r>
              <a:rPr b="0" i="1" lang="it-IT" sz="2800" spc="-1" strike="noStrike">
                <a:solidFill>
                  <a:srgbClr val="000000"/>
                </a:solidFill>
                <a:latin typeface="Gill Sans MT"/>
              </a:rPr>
              <a:t>e relazionali (ascolto, supporto…) atte favorire la </a:t>
            </a:r>
            <a:r>
              <a:rPr b="0" i="1" lang="it-IT" sz="2800" spc="-1" strike="noStrike" u="sng">
                <a:solidFill>
                  <a:srgbClr val="000000"/>
                </a:solidFill>
                <a:uFillTx/>
                <a:latin typeface="Gill Sans MT"/>
              </a:rPr>
              <a:t>crescita</a:t>
            </a:r>
            <a:r>
              <a:rPr b="0" i="1" lang="it-IT" sz="2800" spc="-1" strike="noStrike">
                <a:solidFill>
                  <a:srgbClr val="000000"/>
                </a:solidFill>
                <a:latin typeface="Gill Sans MT"/>
              </a:rPr>
              <a:t> dell'individuo a livello personale, interpersonale e spirituale".</a:t>
            </a:r>
            <a:endParaRPr b="0" lang="it-IT" sz="2800" spc="-1" strike="noStrike">
              <a:solidFill>
                <a:srgbClr val="000000"/>
              </a:solidFill>
              <a:latin typeface="Gill Sans MT"/>
            </a:endParaRPr>
          </a:p>
        </p:txBody>
      </p:sp>
    </p:spTree>
  </p:cSld>
  <mc:AlternateContent>
    <mc:Choice Requires="p14">
      <p:transition spd="slow" p14:dur="2000"/>
    </mc:Choice>
    <mc:Fallback>
      <p:transition spd="slow"/>
    </mc:Fallback>
  </mc:AlternateContent>
  <p:timing>
    <p:tnLst>
      <p:par>
        <p:cTn id="170" dur="indefinite" restart="never" nodeType="tmRoot">
          <p:childTnLst>
            <p:seq>
              <p:cTn id="171" dur="indefinite" nodeType="mainSeq">
                <p:childTnLst>
                  <p:par>
                    <p:cTn id="172" fill="hold">
                      <p:stCondLst>
                        <p:cond delay="indefinite"/>
                      </p:stCondLst>
                      <p:childTnLst>
                        <p:par>
                          <p:cTn id="173" fill="hold">
                            <p:stCondLst>
                              <p:cond delay="0"/>
                            </p:stCondLst>
                            <p:childTnLst>
                              <p:par>
                                <p:cTn id="174" nodeType="clickEffect" fill="hold" presetClass="entr" presetID="2" presetSubtype="4">
                                  <p:stCondLst>
                                    <p:cond delay="0"/>
                                  </p:stCondLst>
                                  <p:childTnLst>
                                    <p:set>
                                      <p:cBhvr>
                                        <p:cTn id="175" dur="1" fill="hold">
                                          <p:stCondLst>
                                            <p:cond delay="0"/>
                                          </p:stCondLst>
                                        </p:cTn>
                                        <p:tgtEl>
                                          <p:spTgt spid="102">
                                            <p:txEl>
                                              <p:pRg st="0" end="0"/>
                                            </p:txEl>
                                          </p:spTgt>
                                        </p:tgtEl>
                                        <p:attrNameLst>
                                          <p:attrName>style.visibility</p:attrName>
                                        </p:attrNameLst>
                                      </p:cBhvr>
                                      <p:to>
                                        <p:strVal val="visible"/>
                                      </p:to>
                                    </p:set>
                                    <p:anim calcmode="lin" valueType="num">
                                      <p:cBhvr additive="repl">
                                        <p:cTn id="176" dur="500" fill="hold"/>
                                        <p:tgtEl>
                                          <p:spTgt spid="102">
                                            <p:txEl>
                                              <p:pRg st="0" end="0"/>
                                            </p:txEl>
                                          </p:spTgt>
                                        </p:tgtEl>
                                        <p:attrNameLst>
                                          <p:attrName>ppt_x</p:attrName>
                                        </p:attrNameLst>
                                      </p:cBhvr>
                                      <p:tavLst>
                                        <p:tav tm="0">
                                          <p:val>
                                            <p:strVal val="#ppt_x"/>
                                          </p:val>
                                        </p:tav>
                                        <p:tav tm="100000">
                                          <p:val>
                                            <p:strVal val="#ppt_x"/>
                                          </p:val>
                                        </p:tav>
                                      </p:tavLst>
                                    </p:anim>
                                    <p:anim calcmode="lin" valueType="num">
                                      <p:cBhvr additive="repl">
                                        <p:cTn id="177" dur="500" fill="hold"/>
                                        <p:tgtEl>
                                          <p:spTgt spid="1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nodeType="clickEffect" fill="hold" presetClass="entr" presetID="2" presetSubtype="4">
                                  <p:stCondLst>
                                    <p:cond delay="0"/>
                                  </p:stCondLst>
                                  <p:childTnLst>
                                    <p:set>
                                      <p:cBhvr>
                                        <p:cTn id="181" dur="1" fill="hold">
                                          <p:stCondLst>
                                            <p:cond delay="0"/>
                                          </p:stCondLst>
                                        </p:cTn>
                                        <p:tgtEl>
                                          <p:spTgt spid="102">
                                            <p:txEl>
                                              <p:pRg st="1" end="1"/>
                                            </p:txEl>
                                          </p:spTgt>
                                        </p:tgtEl>
                                        <p:attrNameLst>
                                          <p:attrName>style.visibility</p:attrName>
                                        </p:attrNameLst>
                                      </p:cBhvr>
                                      <p:to>
                                        <p:strVal val="visible"/>
                                      </p:to>
                                    </p:set>
                                    <p:anim calcmode="lin" valueType="num">
                                      <p:cBhvr additive="repl">
                                        <p:cTn id="182" dur="500" fill="hold"/>
                                        <p:tgtEl>
                                          <p:spTgt spid="102">
                                            <p:txEl>
                                              <p:pRg st="1" end="1"/>
                                            </p:txEl>
                                          </p:spTgt>
                                        </p:tgtEl>
                                        <p:attrNameLst>
                                          <p:attrName>ppt_x</p:attrName>
                                        </p:attrNameLst>
                                      </p:cBhvr>
                                      <p:tavLst>
                                        <p:tav tm="0">
                                          <p:val>
                                            <p:strVal val="#ppt_x"/>
                                          </p:val>
                                        </p:tav>
                                        <p:tav tm="100000">
                                          <p:val>
                                            <p:strVal val="#ppt_x"/>
                                          </p:val>
                                        </p:tav>
                                      </p:tavLst>
                                    </p:anim>
                                    <p:anim calcmode="lin" valueType="num">
                                      <p:cBhvr additive="repl">
                                        <p:cTn id="183" dur="500" fill="hold"/>
                                        <p:tgtEl>
                                          <p:spTgt spid="1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nodeType="clickEffect" fill="hold" presetClass="entr" presetID="2" presetSubtype="4">
                                  <p:stCondLst>
                                    <p:cond delay="0"/>
                                  </p:stCondLst>
                                  <p:childTnLst>
                                    <p:set>
                                      <p:cBhvr>
                                        <p:cTn id="187" dur="1" fill="hold">
                                          <p:stCondLst>
                                            <p:cond delay="0"/>
                                          </p:stCondLst>
                                        </p:cTn>
                                        <p:tgtEl>
                                          <p:spTgt spid="102">
                                            <p:txEl>
                                              <p:pRg st="2" end="2"/>
                                            </p:txEl>
                                          </p:spTgt>
                                        </p:tgtEl>
                                        <p:attrNameLst>
                                          <p:attrName>style.visibility</p:attrName>
                                        </p:attrNameLst>
                                      </p:cBhvr>
                                      <p:to>
                                        <p:strVal val="visible"/>
                                      </p:to>
                                    </p:set>
                                    <p:anim calcmode="lin" valueType="num">
                                      <p:cBhvr additive="repl">
                                        <p:cTn id="188" dur="500" fill="hold"/>
                                        <p:tgtEl>
                                          <p:spTgt spid="102">
                                            <p:txEl>
                                              <p:pRg st="2" end="2"/>
                                            </p:txEl>
                                          </p:spTgt>
                                        </p:tgtEl>
                                        <p:attrNameLst>
                                          <p:attrName>ppt_x</p:attrName>
                                        </p:attrNameLst>
                                      </p:cBhvr>
                                      <p:tavLst>
                                        <p:tav tm="0">
                                          <p:val>
                                            <p:strVal val="#ppt_x"/>
                                          </p:val>
                                        </p:tav>
                                        <p:tav tm="100000">
                                          <p:val>
                                            <p:strVal val="#ppt_x"/>
                                          </p:val>
                                        </p:tav>
                                      </p:tavLst>
                                    </p:anim>
                                    <p:anim calcmode="lin" valueType="num">
                                      <p:cBhvr additive="repl">
                                        <p:cTn id="189" dur="500" fill="hold"/>
                                        <p:tgtEl>
                                          <p:spTgt spid="10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3" name="PlaceHolder 1"/>
          <p:cNvSpPr>
            <a:spLocks noGrp="1"/>
          </p:cNvSpPr>
          <p:nvPr>
            <p:ph/>
          </p:nvPr>
        </p:nvSpPr>
        <p:spPr>
          <a:xfrm>
            <a:off x="251640" y="1268640"/>
            <a:ext cx="8892000" cy="5112360"/>
          </a:xfrm>
          <a:prstGeom prst="rect">
            <a:avLst/>
          </a:prstGeom>
          <a:noFill/>
          <a:ln w="0">
            <a:noFill/>
          </a:ln>
        </p:spPr>
        <p:txBody>
          <a:bodyPr lIns="90000" rIns="90000" tIns="45000" bIns="45000" anchor="t">
            <a:norm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Un colloquio d’aiuto dovrebbe avere una sua dinamica interna e una sua evoluzione che occorre rispettare. Non sempre ha un andamento previsto e non tutti i colloqui sono da riportare entro lo schema che vedremo ora.</a:t>
            </a:r>
            <a:endParaRPr b="0" lang="it-IT" sz="3200" spc="-1" strike="noStrike">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Le </a:t>
            </a:r>
            <a:r>
              <a:rPr b="1" lang="it-IT" sz="3200" spc="-1" strike="noStrike">
                <a:solidFill>
                  <a:srgbClr val="ff0000"/>
                </a:solidFill>
                <a:latin typeface="Gill Sans MT"/>
              </a:rPr>
              <a:t>fasi</a:t>
            </a:r>
            <a:r>
              <a:rPr b="0" lang="it-IT" sz="3200" spc="-1" strike="noStrike">
                <a:solidFill>
                  <a:srgbClr val="000000"/>
                </a:solidFill>
                <a:latin typeface="Gill Sans MT"/>
              </a:rPr>
              <a:t> sono principalmente tre:</a:t>
            </a:r>
            <a:endParaRPr b="0" lang="it-IT" sz="3200" spc="-1" strike="noStrike">
              <a:solidFill>
                <a:srgbClr val="000000"/>
              </a:solidFill>
              <a:latin typeface="Gill Sans MT"/>
            </a:endParaRPr>
          </a:p>
          <a:p>
            <a:pPr lvl="1" marL="640080" indent="-237600" algn="just">
              <a:lnSpc>
                <a:spcPct val="100000"/>
              </a:lnSpc>
              <a:spcBef>
                <a:spcPts val="550"/>
              </a:spcBef>
              <a:buClr>
                <a:srgbClr val="3891a7"/>
              </a:buClr>
              <a:buFont typeface="Verdana"/>
              <a:buChar char="◦"/>
            </a:pPr>
            <a:r>
              <a:rPr b="0" lang="it-IT" sz="2800" spc="-1" strike="noStrike">
                <a:solidFill>
                  <a:srgbClr val="000000"/>
                </a:solidFill>
                <a:latin typeface="Gill Sans MT"/>
              </a:rPr>
              <a:t>La fase iniziale: l’accoglienza dell’altro</a:t>
            </a:r>
            <a:endParaRPr b="0" lang="it-IT" sz="2800" spc="-1" strike="noStrike">
              <a:solidFill>
                <a:srgbClr val="000000"/>
              </a:solidFill>
              <a:latin typeface="Gill Sans MT"/>
            </a:endParaRPr>
          </a:p>
          <a:p>
            <a:pPr lvl="1" marL="640080" indent="-237600" algn="just">
              <a:lnSpc>
                <a:spcPct val="100000"/>
              </a:lnSpc>
              <a:spcBef>
                <a:spcPts val="550"/>
              </a:spcBef>
              <a:buClr>
                <a:srgbClr val="3891a7"/>
              </a:buClr>
              <a:buFont typeface="Verdana"/>
              <a:buChar char="◦"/>
            </a:pPr>
            <a:r>
              <a:rPr b="0" lang="it-IT" sz="2800" spc="-1" strike="noStrike">
                <a:solidFill>
                  <a:srgbClr val="000000"/>
                </a:solidFill>
                <a:latin typeface="Gill Sans MT"/>
              </a:rPr>
              <a:t>Seconda fase: esplorazione del problema e maggiore comprensione di esso</a:t>
            </a:r>
            <a:endParaRPr b="0" lang="it-IT" sz="2800" spc="-1" strike="noStrike">
              <a:solidFill>
                <a:srgbClr val="000000"/>
              </a:solidFill>
              <a:latin typeface="Gill Sans MT"/>
            </a:endParaRPr>
          </a:p>
          <a:p>
            <a:pPr lvl="1" marL="640080" indent="-237600" algn="just">
              <a:lnSpc>
                <a:spcPct val="100000"/>
              </a:lnSpc>
              <a:spcBef>
                <a:spcPts val="550"/>
              </a:spcBef>
              <a:buClr>
                <a:srgbClr val="3891a7"/>
              </a:buClr>
              <a:buFont typeface="Verdana"/>
              <a:buChar char="◦"/>
            </a:pPr>
            <a:r>
              <a:rPr b="0" lang="it-IT" sz="2800" spc="-1" strike="noStrike">
                <a:solidFill>
                  <a:srgbClr val="000000"/>
                </a:solidFill>
                <a:latin typeface="Gill Sans MT"/>
              </a:rPr>
              <a:t>Ultima fase: identificazione di piste di soluzione</a:t>
            </a:r>
            <a:endParaRPr b="0" lang="it-IT" sz="2800" spc="-1" strike="noStrike">
              <a:solidFill>
                <a:srgbClr val="000000"/>
              </a:solidFill>
              <a:latin typeface="Gill Sans MT"/>
            </a:endParaRPr>
          </a:p>
        </p:txBody>
      </p:sp>
      <p:sp>
        <p:nvSpPr>
          <p:cNvPr id="104" name="Titolo 1"/>
          <p:cNvSpPr/>
          <p:nvPr/>
        </p:nvSpPr>
        <p:spPr>
          <a:xfrm>
            <a:off x="0" y="404640"/>
            <a:ext cx="9143640" cy="774360"/>
          </a:xfrm>
          <a:prstGeom prst="rect">
            <a:avLst/>
          </a:prstGeom>
          <a:noFill/>
          <a:ln w="0">
            <a:noFill/>
          </a:ln>
        </p:spPr>
        <p:style>
          <a:lnRef idx="0"/>
          <a:fillRef idx="0"/>
          <a:effectRef idx="0"/>
          <a:fontRef idx="minor"/>
        </p:style>
        <p:txBody>
          <a:bodyPr anchor="ctr">
            <a:noAutofit/>
          </a:bodyPr>
          <a:p>
            <a:pPr algn="ctr">
              <a:lnSpc>
                <a:spcPct val="100000"/>
              </a:lnSpc>
              <a:tabLst>
                <a:tab algn="l" pos="0"/>
              </a:tabLst>
            </a:pPr>
            <a:r>
              <a:rPr b="1" i="1" lang="it-IT" sz="3200" spc="-1" strike="noStrike">
                <a:solidFill>
                  <a:srgbClr val="000000"/>
                </a:solidFill>
                <a:latin typeface="Eras Medium ITC"/>
              </a:rPr>
              <a:t>4. LE FASI DELLA RELAZIONE DI AIUTO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90" dur="indefinite" restart="never" nodeType="tmRoot">
          <p:childTnLst>
            <p:seq>
              <p:cTn id="191" dur="indefinite" nodeType="mainSeq">
                <p:childTnLst>
                  <p:par>
                    <p:cTn id="192" fill="hold">
                      <p:stCondLst>
                        <p:cond delay="indefinite"/>
                      </p:stCondLst>
                      <p:childTnLst>
                        <p:par>
                          <p:cTn id="193" fill="hold">
                            <p:stCondLst>
                              <p:cond delay="0"/>
                            </p:stCondLst>
                            <p:childTnLst>
                              <p:par>
                                <p:cTn id="194" nodeType="clickEffect" fill="hold" presetClass="entr" presetID="9">
                                  <p:stCondLst>
                                    <p:cond delay="0"/>
                                  </p:stCondLst>
                                  <p:childTnLst>
                                    <p:set>
                                      <p:cBhvr>
                                        <p:cTn id="195" dur="1" fill="hold">
                                          <p:stCondLst>
                                            <p:cond delay="0"/>
                                          </p:stCondLst>
                                        </p:cTn>
                                        <p:tgtEl>
                                          <p:spTgt spid="104"/>
                                        </p:tgtEl>
                                        <p:attrNameLst>
                                          <p:attrName>style.visibility</p:attrName>
                                        </p:attrNameLst>
                                      </p:cBhvr>
                                      <p:to>
                                        <p:strVal val="visible"/>
                                      </p:to>
                                    </p:set>
                                    <p:animEffect filter="dissolve" transition="in">
                                      <p:cBhvr additive="repl">
                                        <p:cTn id="196" dur="500"/>
                                        <p:tgtEl>
                                          <p:spTgt spid="104"/>
                                        </p:tgtEl>
                                      </p:cBhvr>
                                    </p:animEffect>
                                  </p:childTnLst>
                                </p:cTn>
                              </p:par>
                            </p:childTnLst>
                          </p:cTn>
                        </p:par>
                      </p:childTnLst>
                    </p:cTn>
                  </p:par>
                  <p:par>
                    <p:cTn id="197" fill="hold">
                      <p:stCondLst>
                        <p:cond delay="indefinite"/>
                      </p:stCondLst>
                      <p:childTnLst>
                        <p:par>
                          <p:cTn id="198" fill="hold">
                            <p:stCondLst>
                              <p:cond delay="0"/>
                            </p:stCondLst>
                            <p:childTnLst>
                              <p:par>
                                <p:cTn id="199" nodeType="clickEffect" fill="hold" presetClass="entr" presetID="2" presetSubtype="4">
                                  <p:stCondLst>
                                    <p:cond delay="0"/>
                                  </p:stCondLst>
                                  <p:childTnLst>
                                    <p:set>
                                      <p:cBhvr>
                                        <p:cTn id="200" dur="1" fill="hold">
                                          <p:stCondLst>
                                            <p:cond delay="0"/>
                                          </p:stCondLst>
                                        </p:cTn>
                                        <p:tgtEl>
                                          <p:spTgt spid="103">
                                            <p:txEl>
                                              <p:pRg st="0" end="0"/>
                                            </p:txEl>
                                          </p:spTgt>
                                        </p:tgtEl>
                                        <p:attrNameLst>
                                          <p:attrName>style.visibility</p:attrName>
                                        </p:attrNameLst>
                                      </p:cBhvr>
                                      <p:to>
                                        <p:strVal val="visible"/>
                                      </p:to>
                                    </p:set>
                                    <p:anim calcmode="lin" valueType="num">
                                      <p:cBhvr additive="repl">
                                        <p:cTn id="201" dur="500" fill="hold"/>
                                        <p:tgtEl>
                                          <p:spTgt spid="103">
                                            <p:txEl>
                                              <p:pRg st="0" end="0"/>
                                            </p:txEl>
                                          </p:spTgt>
                                        </p:tgtEl>
                                        <p:attrNameLst>
                                          <p:attrName>ppt_x</p:attrName>
                                        </p:attrNameLst>
                                      </p:cBhvr>
                                      <p:tavLst>
                                        <p:tav tm="0">
                                          <p:val>
                                            <p:strVal val="#ppt_x"/>
                                          </p:val>
                                        </p:tav>
                                        <p:tav tm="100000">
                                          <p:val>
                                            <p:strVal val="#ppt_x"/>
                                          </p:val>
                                        </p:tav>
                                      </p:tavLst>
                                    </p:anim>
                                    <p:anim calcmode="lin" valueType="num">
                                      <p:cBhvr additive="repl">
                                        <p:cTn id="202" dur="500" fill="hold"/>
                                        <p:tgtEl>
                                          <p:spTgt spid="1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nodeType="clickEffect" fill="hold" presetClass="entr" presetID="2" presetSubtype="4">
                                  <p:stCondLst>
                                    <p:cond delay="0"/>
                                  </p:stCondLst>
                                  <p:childTnLst>
                                    <p:set>
                                      <p:cBhvr>
                                        <p:cTn id="206" dur="1" fill="hold">
                                          <p:stCondLst>
                                            <p:cond delay="0"/>
                                          </p:stCondLst>
                                        </p:cTn>
                                        <p:tgtEl>
                                          <p:spTgt spid="103">
                                            <p:txEl>
                                              <p:pRg st="1" end="1"/>
                                            </p:txEl>
                                          </p:spTgt>
                                        </p:tgtEl>
                                        <p:attrNameLst>
                                          <p:attrName>style.visibility</p:attrName>
                                        </p:attrNameLst>
                                      </p:cBhvr>
                                      <p:to>
                                        <p:strVal val="visible"/>
                                      </p:to>
                                    </p:set>
                                    <p:anim calcmode="lin" valueType="num">
                                      <p:cBhvr additive="repl">
                                        <p:cTn id="207" dur="500" fill="hold"/>
                                        <p:tgtEl>
                                          <p:spTgt spid="103">
                                            <p:txEl>
                                              <p:pRg st="1" end="1"/>
                                            </p:txEl>
                                          </p:spTgt>
                                        </p:tgtEl>
                                        <p:attrNameLst>
                                          <p:attrName>ppt_x</p:attrName>
                                        </p:attrNameLst>
                                      </p:cBhvr>
                                      <p:tavLst>
                                        <p:tav tm="0">
                                          <p:val>
                                            <p:strVal val="#ppt_x"/>
                                          </p:val>
                                        </p:tav>
                                        <p:tav tm="100000">
                                          <p:val>
                                            <p:strVal val="#ppt_x"/>
                                          </p:val>
                                        </p:tav>
                                      </p:tavLst>
                                    </p:anim>
                                    <p:anim calcmode="lin" valueType="num">
                                      <p:cBhvr additive="repl">
                                        <p:cTn id="208" dur="500" fill="hold"/>
                                        <p:tgtEl>
                                          <p:spTgt spid="1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nodeType="clickEffect" fill="hold" presetClass="entr" presetID="2" presetSubtype="4">
                                  <p:stCondLst>
                                    <p:cond delay="0"/>
                                  </p:stCondLst>
                                  <p:childTnLst>
                                    <p:set>
                                      <p:cBhvr>
                                        <p:cTn id="212" dur="1" fill="hold">
                                          <p:stCondLst>
                                            <p:cond delay="0"/>
                                          </p:stCondLst>
                                        </p:cTn>
                                        <p:tgtEl>
                                          <p:spTgt spid="103">
                                            <p:txEl>
                                              <p:pRg st="2" end="2"/>
                                            </p:txEl>
                                          </p:spTgt>
                                        </p:tgtEl>
                                        <p:attrNameLst>
                                          <p:attrName>style.visibility</p:attrName>
                                        </p:attrNameLst>
                                      </p:cBhvr>
                                      <p:to>
                                        <p:strVal val="visible"/>
                                      </p:to>
                                    </p:set>
                                    <p:anim calcmode="lin" valueType="num">
                                      <p:cBhvr additive="repl">
                                        <p:cTn id="213" dur="500" fill="hold"/>
                                        <p:tgtEl>
                                          <p:spTgt spid="103">
                                            <p:txEl>
                                              <p:pRg st="2" end="2"/>
                                            </p:txEl>
                                          </p:spTgt>
                                        </p:tgtEl>
                                        <p:attrNameLst>
                                          <p:attrName>ppt_x</p:attrName>
                                        </p:attrNameLst>
                                      </p:cBhvr>
                                      <p:tavLst>
                                        <p:tav tm="0">
                                          <p:val>
                                            <p:strVal val="#ppt_x"/>
                                          </p:val>
                                        </p:tav>
                                        <p:tav tm="100000">
                                          <p:val>
                                            <p:strVal val="#ppt_x"/>
                                          </p:val>
                                        </p:tav>
                                      </p:tavLst>
                                    </p:anim>
                                    <p:anim calcmode="lin" valueType="num">
                                      <p:cBhvr additive="repl">
                                        <p:cTn id="214" dur="500" fill="hold"/>
                                        <p:tgtEl>
                                          <p:spTgt spid="1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nodeType="clickEffect" fill="hold" presetClass="entr" presetID="2" presetSubtype="4">
                                  <p:stCondLst>
                                    <p:cond delay="0"/>
                                  </p:stCondLst>
                                  <p:childTnLst>
                                    <p:set>
                                      <p:cBhvr>
                                        <p:cTn id="218" dur="1" fill="hold">
                                          <p:stCondLst>
                                            <p:cond delay="0"/>
                                          </p:stCondLst>
                                        </p:cTn>
                                        <p:tgtEl>
                                          <p:spTgt spid="103">
                                            <p:txEl>
                                              <p:pRg st="3" end="3"/>
                                            </p:txEl>
                                          </p:spTgt>
                                        </p:tgtEl>
                                        <p:attrNameLst>
                                          <p:attrName>style.visibility</p:attrName>
                                        </p:attrNameLst>
                                      </p:cBhvr>
                                      <p:to>
                                        <p:strVal val="visible"/>
                                      </p:to>
                                    </p:set>
                                    <p:anim calcmode="lin" valueType="num">
                                      <p:cBhvr additive="repl">
                                        <p:cTn id="219" dur="500" fill="hold"/>
                                        <p:tgtEl>
                                          <p:spTgt spid="103">
                                            <p:txEl>
                                              <p:pRg st="3" end="3"/>
                                            </p:txEl>
                                          </p:spTgt>
                                        </p:tgtEl>
                                        <p:attrNameLst>
                                          <p:attrName>ppt_x</p:attrName>
                                        </p:attrNameLst>
                                      </p:cBhvr>
                                      <p:tavLst>
                                        <p:tav tm="0">
                                          <p:val>
                                            <p:strVal val="#ppt_x"/>
                                          </p:val>
                                        </p:tav>
                                        <p:tav tm="100000">
                                          <p:val>
                                            <p:strVal val="#ppt_x"/>
                                          </p:val>
                                        </p:tav>
                                      </p:tavLst>
                                    </p:anim>
                                    <p:anim calcmode="lin" valueType="num">
                                      <p:cBhvr additive="repl">
                                        <p:cTn id="220" dur="500" fill="hold"/>
                                        <p:tgtEl>
                                          <p:spTgt spid="1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nodeType="clickEffect" fill="hold" presetClass="entr" presetID="2" presetSubtype="4">
                                  <p:stCondLst>
                                    <p:cond delay="0"/>
                                  </p:stCondLst>
                                  <p:childTnLst>
                                    <p:set>
                                      <p:cBhvr>
                                        <p:cTn id="224" dur="1" fill="hold">
                                          <p:stCondLst>
                                            <p:cond delay="0"/>
                                          </p:stCondLst>
                                        </p:cTn>
                                        <p:tgtEl>
                                          <p:spTgt spid="103">
                                            <p:txEl>
                                              <p:pRg st="4" end="4"/>
                                            </p:txEl>
                                          </p:spTgt>
                                        </p:tgtEl>
                                        <p:attrNameLst>
                                          <p:attrName>style.visibility</p:attrName>
                                        </p:attrNameLst>
                                      </p:cBhvr>
                                      <p:to>
                                        <p:strVal val="visible"/>
                                      </p:to>
                                    </p:set>
                                    <p:anim calcmode="lin" valueType="num">
                                      <p:cBhvr additive="repl">
                                        <p:cTn id="225" dur="500" fill="hold"/>
                                        <p:tgtEl>
                                          <p:spTgt spid="103">
                                            <p:txEl>
                                              <p:pRg st="4" end="4"/>
                                            </p:txEl>
                                          </p:spTgt>
                                        </p:tgtEl>
                                        <p:attrNameLst>
                                          <p:attrName>ppt_x</p:attrName>
                                        </p:attrNameLst>
                                      </p:cBhvr>
                                      <p:tavLst>
                                        <p:tav tm="0">
                                          <p:val>
                                            <p:strVal val="#ppt_x"/>
                                          </p:val>
                                        </p:tav>
                                        <p:tav tm="100000">
                                          <p:val>
                                            <p:strVal val="#ppt_x"/>
                                          </p:val>
                                        </p:tav>
                                      </p:tavLst>
                                    </p:anim>
                                    <p:anim calcmode="lin" valueType="num">
                                      <p:cBhvr additive="repl">
                                        <p:cTn id="226" dur="500" fill="hold"/>
                                        <p:tgtEl>
                                          <p:spTgt spid="1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Solstice</Template>
  <TotalTime>248</TotalTime>
  <Application>LibreOffice/7.4.2.3$MacOSX_X86_64 LibreOffice_project/382eef1f22670f7f4118c8c2dd222ec7ad009daf</Application>
  <AppVersion>15.0000</AppVersion>
  <Words>3131</Words>
  <Paragraphs>189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2014-02-11T14:37:45Z</dcterms:created>
  <dc:creator>Pierpaolo</dc:creator>
  <dc:description/>
  <dc:language>it-IT</dc:language>
  <cp:lastModifiedBy/>
  <dcterms:modified xsi:type="dcterms:W3CDTF">2023-02-15T09:24:35Z</dcterms:modified>
  <cp:revision>34</cp:revision>
  <dc:subject/>
  <dc:title>Diapositiva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42</vt:i4>
  </property>
</Properties>
</file>