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66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9CCDDBB6-4A03-47FD-9015-98272530DADD}" type="slidenum">
              <a:t>‹N›</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34"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35"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D1154C7E-86AD-48A2-9D37-79A801465038}"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3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3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3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40"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15ABE783-A12A-4FA7-919B-41D11A39291F}" type="slidenum">
              <a:t>‹N›</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42"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43"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44"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45"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46"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47"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BE9C74AB-3228-4A4F-A4CE-E8AB2508AF73}" type="slidenum">
              <a:t>‹N›</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B02481E4-7248-4D27-8591-7CA3F10FD15F}" type="slidenum">
              <a:t>‹N›</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61"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lvl1pPr indent="0" algn="ctr">
              <a:buNone/>
              <a:defRPr/>
            </a:lvl1p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B93BF213-2F65-4799-83D3-ABD45774EDC6}"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63"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2BB7E629-45F1-4688-B29C-C8FB8F14AD3A}"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65"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66"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91EBA410-EE42-48FD-A553-1AAA8D1D6C98}"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FEA1236A-40D0-469C-A725-D88DF26DA2AE}"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8"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8CCEC0E7-ADBA-4B5B-9F7B-020EC5ED9F89}"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7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71"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72"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DB42395B-B71B-4F4A-990C-E0F8EEF4D4BC}"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3"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lvl1pPr indent="0" algn="ctr">
              <a:buNone/>
              <a:defRPr/>
            </a:lvl1p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91F96A99-F127-490D-801B-65096BD474B0}"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74"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76"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E361F15D-DED5-4B2C-978E-B7AF9B85E192}"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78"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79"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80"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FA4F9615-718D-41EA-93B2-C4C22D9A914B}"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82"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83"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21A9F19B-69DF-4C99-B447-ECE97347FFF6}"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8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86"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87"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88"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71084010-159E-4DC9-AFAF-1A5E002D6567}" type="slidenum">
              <a:t>‹N›</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90"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91"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92"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93"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94"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95"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FCD35357-9A4A-44AC-96BC-36C3B30350DC}" type="slidenum">
              <a:t>‹N›</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lstStyle/>
          <a:p>
            <a:r>
              <a:t>Footer</a:t>
            </a:r>
          </a:p>
        </p:txBody>
      </p:sp>
      <p:sp>
        <p:nvSpPr>
          <p:cNvPr id="3" name="PlaceHolder 2"/>
          <p:cNvSpPr>
            <a:spLocks noGrp="1"/>
          </p:cNvSpPr>
          <p:nvPr>
            <p:ph type="sldNum" idx="8"/>
          </p:nvPr>
        </p:nvSpPr>
        <p:spPr/>
        <p:txBody>
          <a:bodyPr/>
          <a:lstStyle/>
          <a:p>
            <a:fld id="{81EFD98C-8EDC-4A56-8813-6F6731270572}" type="slidenum">
              <a:t>‹N›</a:t>
            </a:fld>
            <a:endParaRPr/>
          </a:p>
        </p:txBody>
      </p:sp>
      <p:sp>
        <p:nvSpPr>
          <p:cNvPr id="4" name="PlaceHolder 3"/>
          <p:cNvSpPr>
            <a:spLocks noGrp="1"/>
          </p:cNvSpPr>
          <p:nvPr>
            <p:ph type="dt" idx="9"/>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07"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lvl1pPr indent="0" algn="ctr">
              <a:buNone/>
              <a:defRPr/>
            </a:lvl1p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49ECAC9D-B09F-4E64-BADB-EB13E0DF8C37}" type="slidenum">
              <a:t>‹N›</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09"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E8AE5FEC-C89C-4210-A1D7-77B38B08440E}" type="slidenum">
              <a:t>‹N›</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11"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12"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sldNum" idx="8"/>
          </p:nvPr>
        </p:nvSpPr>
        <p:spPr/>
        <p:txBody>
          <a:bodyPr/>
          <a:lstStyle/>
          <a:p>
            <a:fld id="{0195E576-15F6-4E25-898D-D18D94EE5401}" type="slidenum">
              <a:t>‹N›</a:t>
            </a:fld>
            <a:endParaRPr/>
          </a:p>
        </p:txBody>
      </p:sp>
      <p:sp>
        <p:nvSpPr>
          <p:cNvPr id="7" name="PlaceHolder 6"/>
          <p:cNvSpPr>
            <a:spLocks noGrp="1"/>
          </p:cNvSpPr>
          <p:nvPr>
            <p:ph type="dt" idx="9"/>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sldNum" idx="8"/>
          </p:nvPr>
        </p:nvSpPr>
        <p:spPr/>
        <p:txBody>
          <a:bodyPr/>
          <a:lstStyle/>
          <a:p>
            <a:fld id="{79436A99-D4C1-41B5-9171-78B259BF8CD1}" type="slidenum">
              <a:t>‹N›</a:t>
            </a:fld>
            <a:endParaRPr/>
          </a:p>
        </p:txBody>
      </p:sp>
      <p:sp>
        <p:nvSpPr>
          <p:cNvPr id="5" name="PlaceHolder 4"/>
          <p:cNvSpPr>
            <a:spLocks noGrp="1"/>
          </p:cNvSpPr>
          <p:nvPr>
            <p:ph type="dt" idx="9"/>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5"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16B24611-C411-478F-B330-CE7CDBD0DBCA}"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4"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sldNum" idx="8"/>
          </p:nvPr>
        </p:nvSpPr>
        <p:spPr/>
        <p:txBody>
          <a:bodyPr/>
          <a:lstStyle/>
          <a:p>
            <a:fld id="{41A2BD66-DB1C-408F-A8FE-E304D363D49A}" type="slidenum">
              <a:t>‹N›</a:t>
            </a:fld>
            <a:endParaRPr/>
          </a:p>
        </p:txBody>
      </p:sp>
      <p:sp>
        <p:nvSpPr>
          <p:cNvPr id="5" name="PlaceHolder 4"/>
          <p:cNvSpPr>
            <a:spLocks noGrp="1"/>
          </p:cNvSpPr>
          <p:nvPr>
            <p:ph type="dt" idx="9"/>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16"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17"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18"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85F11C13-0467-4C6F-B2A4-7F9A3ECA85EB}" type="slidenum">
              <a:t>‹N›</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20"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22"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B23F6D7E-44FB-4FC5-9162-900A5D76CF24}" type="slidenum">
              <a:t>‹N›</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24"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25"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26"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D1FDA371-620E-4EC8-9033-06BBDF10A3B1}" type="slidenum">
              <a:t>‹N›</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28"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29"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sldNum" idx="8"/>
          </p:nvPr>
        </p:nvSpPr>
        <p:spPr/>
        <p:txBody>
          <a:bodyPr/>
          <a:lstStyle/>
          <a:p>
            <a:fld id="{37656429-BBCB-4C39-ADDD-2708CF958620}" type="slidenum">
              <a:t>‹N›</a:t>
            </a:fld>
            <a:endParaRPr/>
          </a:p>
        </p:txBody>
      </p:sp>
      <p:sp>
        <p:nvSpPr>
          <p:cNvPr id="7" name="PlaceHolder 6"/>
          <p:cNvSpPr>
            <a:spLocks noGrp="1"/>
          </p:cNvSpPr>
          <p:nvPr>
            <p:ph type="dt" idx="9"/>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31"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32"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33"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34"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7" name="PlaceHolder 6"/>
          <p:cNvSpPr>
            <a:spLocks noGrp="1"/>
          </p:cNvSpPr>
          <p:nvPr>
            <p:ph type="ftr" idx="7"/>
          </p:nvPr>
        </p:nvSpPr>
        <p:spPr/>
        <p:txBody>
          <a:bodyPr/>
          <a:lstStyle/>
          <a:p>
            <a:r>
              <a:t>Footer</a:t>
            </a:r>
          </a:p>
        </p:txBody>
      </p:sp>
      <p:sp>
        <p:nvSpPr>
          <p:cNvPr id="8" name="PlaceHolder 7"/>
          <p:cNvSpPr>
            <a:spLocks noGrp="1"/>
          </p:cNvSpPr>
          <p:nvPr>
            <p:ph type="sldNum" idx="8"/>
          </p:nvPr>
        </p:nvSpPr>
        <p:spPr/>
        <p:txBody>
          <a:bodyPr/>
          <a:lstStyle/>
          <a:p>
            <a:fld id="{FB7F97F4-5D1D-419A-A183-BAED7C8BD13D}" type="slidenum">
              <a:t>‹N›</a:t>
            </a:fld>
            <a:endParaRPr/>
          </a:p>
        </p:txBody>
      </p:sp>
      <p:sp>
        <p:nvSpPr>
          <p:cNvPr id="9" name="PlaceHolder 8"/>
          <p:cNvSpPr>
            <a:spLocks noGrp="1"/>
          </p:cNvSpPr>
          <p:nvPr>
            <p:ph type="dt" idx="9"/>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36"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37"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38"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39"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40"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41"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9" name="PlaceHolder 8"/>
          <p:cNvSpPr>
            <a:spLocks noGrp="1"/>
          </p:cNvSpPr>
          <p:nvPr>
            <p:ph type="ftr" idx="7"/>
          </p:nvPr>
        </p:nvSpPr>
        <p:spPr/>
        <p:txBody>
          <a:bodyPr/>
          <a:lstStyle/>
          <a:p>
            <a:r>
              <a:t>Footer</a:t>
            </a:r>
          </a:p>
        </p:txBody>
      </p:sp>
      <p:sp>
        <p:nvSpPr>
          <p:cNvPr id="10" name="PlaceHolder 9"/>
          <p:cNvSpPr>
            <a:spLocks noGrp="1"/>
          </p:cNvSpPr>
          <p:nvPr>
            <p:ph type="sldNum" idx="8"/>
          </p:nvPr>
        </p:nvSpPr>
        <p:spPr/>
        <p:txBody>
          <a:bodyPr/>
          <a:lstStyle/>
          <a:p>
            <a:fld id="{4A86E7BA-DA4E-47D4-BCF8-78E87C65DE37}" type="slidenum">
              <a:t>‹N›</a:t>
            </a:fld>
            <a:endParaRPr/>
          </a:p>
        </p:txBody>
      </p:sp>
      <p:sp>
        <p:nvSpPr>
          <p:cNvPr id="11" name="PlaceHolder 10"/>
          <p:cNvSpPr>
            <a:spLocks noGrp="1"/>
          </p:cNvSpPr>
          <p:nvPr>
            <p:ph type="dt" idx="9"/>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17"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1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B8BEE2BF-8D59-49B4-9BDF-747D9A59FF16}"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0B53F446-6A20-4B06-B05F-123027D8A37E}"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1E07443F-278F-4801-AD3F-2FD8E1B9096B}"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2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2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2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C3A4A94E-D225-4B80-8DDB-5CC5C5187A5D}"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26"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27"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28"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DB0B8C16-EC40-446A-AE92-61FA5316EAD3}"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lvl1pPr indent="0" algn="ctr">
              <a:buNone/>
              <a:defRPr/>
            </a:lvl1pPr>
          </a:lstStyle>
          <a:p>
            <a:pPr indent="0" algn="ctr">
              <a:buNone/>
            </a:pPr>
            <a:endParaRPr lang="it-IT" sz="4400" b="0" strike="noStrike" spc="-1">
              <a:solidFill>
                <a:srgbClr val="000000"/>
              </a:solidFill>
              <a:latin typeface="Arial"/>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32"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lvl1pPr indent="0">
              <a:spcBef>
                <a:spcPts val="1417"/>
              </a:spcBef>
              <a:buNone/>
              <a:defRPr/>
            </a:lvl1pPr>
          </a:lstStyle>
          <a:p>
            <a:pPr indent="0">
              <a:spcBef>
                <a:spcPts val="1417"/>
              </a:spcBef>
              <a:buNone/>
            </a:pPr>
            <a:endParaRPr lang="it-IT"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5A4ACC00-EBEB-4243-9300-A0B22BF528DF}"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tile/>
        </a:blipFill>
        <a:effectLst/>
      </p:bgPr>
    </p:bg>
    <p:spTree>
      <p:nvGrpSpPr>
        <p:cNvPr id="1" name=""/>
        <p:cNvGrpSpPr/>
        <p:nvPr/>
      </p:nvGrpSpPr>
      <p:grpSpPr>
        <a:xfrm>
          <a:off x="0" y="0"/>
          <a:ext cx="0" cy="0"/>
          <a:chOff x="0" y="0"/>
          <a:chExt cx="0" cy="0"/>
        </a:xfrm>
      </p:grpSpPr>
      <p:sp>
        <p:nvSpPr>
          <p:cNvPr id="12" name="Torta 6"/>
          <p:cNvSpPr/>
          <p:nvPr/>
        </p:nvSpPr>
        <p:spPr>
          <a:xfrm>
            <a:off x="-815760" y="-815760"/>
            <a:ext cx="1637640" cy="1637640"/>
          </a:xfrm>
          <a:prstGeom prst="pie">
            <a:avLst>
              <a:gd name="adj1" fmla="val 0"/>
              <a:gd name="adj2" fmla="val 5402120"/>
            </a:avLst>
          </a:prstGeom>
          <a:solidFill>
            <a:schemeClr val="bg2">
              <a:tint val="18000"/>
              <a:satMod val="220000"/>
              <a:alpha val="33000"/>
            </a:schemeClr>
          </a:solidFill>
          <a:ln w="3175" cap="rnd">
            <a:solidFill>
              <a:srgbClr val="D1C3A0"/>
            </a:solidFill>
            <a:round/>
          </a:ln>
          <a:effectLst>
            <a:outerShdw blurRad="63360" dist="25560" dir="5400000" rotWithShape="0">
              <a:srgbClr val="000000">
                <a:alpha val="43000"/>
              </a:srgb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a typeface="DejaVu Sans"/>
            </a:endParaRPr>
          </a:p>
        </p:txBody>
      </p:sp>
      <p:sp>
        <p:nvSpPr>
          <p:cNvPr id="13" name="Ovale 7"/>
          <p:cNvSpPr/>
          <p:nvPr/>
        </p:nvSpPr>
        <p:spPr>
          <a:xfrm>
            <a:off x="168840" y="21240"/>
            <a:ext cx="1701000" cy="1701000"/>
          </a:xfrm>
          <a:prstGeom prst="ellipse">
            <a:avLst/>
          </a:prstGeom>
          <a:noFill/>
          <a:ln w="27305" cap="rnd">
            <a:solidFill>
              <a:srgbClr val="FFF4DD"/>
            </a:solidFill>
            <a:round/>
          </a:ln>
          <a:effectLst>
            <a:outerShdw blurRad="25560" dist="2556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a typeface="DejaVu Sans"/>
            </a:endParaRPr>
          </a:p>
        </p:txBody>
      </p:sp>
      <p:sp>
        <p:nvSpPr>
          <p:cNvPr id="2" name="Anello 10"/>
          <p:cNvSpPr/>
          <p:nvPr/>
        </p:nvSpPr>
        <p:spPr>
          <a:xfrm rot="2315400">
            <a:off x="182880" y="1054440"/>
            <a:ext cx="1124640" cy="1101600"/>
          </a:xfrm>
          <a:prstGeom prst="donut">
            <a:avLst>
              <a:gd name="adj" fmla="val 11833"/>
            </a:avLst>
          </a:prstGeom>
          <a:gradFill rotWithShape="0">
            <a:gsLst>
              <a:gs pos="0">
                <a:srgbClr val="EED18E">
                  <a:alpha val="60000"/>
                </a:srgbClr>
              </a:gs>
              <a:gs pos="100000">
                <a:srgbClr val="FEFAF6">
                  <a:alpha val="70196"/>
                </a:srgbClr>
              </a:gs>
            </a:gsLst>
            <a:lin ang="13500000"/>
          </a:gradFill>
          <a:ln w="7350" cap="rnd">
            <a:solidFill>
              <a:srgbClr val="C6B792"/>
            </a:solidFill>
            <a:round/>
          </a:ln>
          <a:effectLst>
            <a:outerShdw blurRad="12600" dist="13979" dir="468668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a typeface="DejaVu Sans"/>
            </a:endParaRPr>
          </a:p>
        </p:txBody>
      </p:sp>
      <p:sp>
        <p:nvSpPr>
          <p:cNvPr id="3" name="Rettangolo 11"/>
          <p:cNvSpPr/>
          <p:nvPr/>
        </p:nvSpPr>
        <p:spPr>
          <a:xfrm>
            <a:off x="1013040" y="0"/>
            <a:ext cx="8129880" cy="6856920"/>
          </a:xfrm>
          <a:prstGeom prst="rect">
            <a:avLst/>
          </a:prstGeom>
          <a:solidFill>
            <a:schemeClr val="bg1"/>
          </a:solidFill>
          <a:ln>
            <a:noFill/>
          </a:ln>
          <a:effectLst>
            <a:outerShdw blurRad="63360" dist="25560" dir="5400000" rotWithShape="0">
              <a:srgbClr val="000000">
                <a:alpha val="43000"/>
              </a:srgb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a typeface="DejaVu Sans"/>
            </a:endParaRPr>
          </a:p>
        </p:txBody>
      </p:sp>
      <p:sp>
        <p:nvSpPr>
          <p:cNvPr id="4" name="Rettangolo 14"/>
          <p:cNvSpPr/>
          <p:nvPr/>
        </p:nvSpPr>
        <p:spPr>
          <a:xfrm>
            <a:off x="1014840" y="0"/>
            <a:ext cx="72000" cy="6856920"/>
          </a:xfrm>
          <a:prstGeom prst="rect">
            <a:avLst/>
          </a:prstGeom>
          <a:solidFill>
            <a:schemeClr val="bg1"/>
          </a:solidFill>
          <a:ln>
            <a:noFill/>
          </a:ln>
          <a:effectLst>
            <a:outerShdw blurRad="38520" dist="3816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Gill Sans MT"/>
              <a:ea typeface="DejaVu Sans"/>
            </a:endParaRPr>
          </a:p>
        </p:txBody>
      </p:sp>
      <p:sp>
        <p:nvSpPr>
          <p:cNvPr id="5" name="Ovale 7"/>
          <p:cNvSpPr/>
          <p:nvPr/>
        </p:nvSpPr>
        <p:spPr>
          <a:xfrm>
            <a:off x="921600" y="1413720"/>
            <a:ext cx="209160" cy="209160"/>
          </a:xfrm>
          <a:prstGeom prst="ellipse">
            <a:avLst/>
          </a:prstGeom>
          <a:gradFill rotWithShape="0">
            <a:gsLst>
              <a:gs pos="0">
                <a:srgbClr val="DAF5FE">
                  <a:alpha val="95294"/>
                </a:srgbClr>
              </a:gs>
              <a:gs pos="100000">
                <a:srgbClr val="00AAD4">
                  <a:alpha val="85098"/>
                </a:srgbClr>
              </a:gs>
            </a:gsLst>
            <a:path path="circle">
              <a:fillToRect l="25000" t="12000" r="75000" b="88000"/>
            </a:path>
          </a:gradFill>
          <a:ln w="2000" cap="rnd">
            <a:solidFill>
              <a:srgbClr val="308DA4">
                <a:alpha val="60000"/>
              </a:srgbClr>
            </a:solidFill>
            <a:round/>
          </a:ln>
          <a:effectLst>
            <a:outerShdw blurRad="63360" dist="25560" dir="540000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tIns="148320" rIns="90000" bIns="148320" anchor="ctr">
            <a:noAutofit/>
          </a:bodyPr>
          <a:lstStyle/>
          <a:p>
            <a:pPr algn="ctr">
              <a:lnSpc>
                <a:spcPct val="100000"/>
              </a:lnSpc>
            </a:pPr>
            <a:endParaRPr lang="en-US" sz="1800" b="0" strike="noStrike" spc="-1">
              <a:solidFill>
                <a:schemeClr val="dk1"/>
              </a:solidFill>
              <a:latin typeface="Gill Sans MT"/>
              <a:ea typeface="DejaVu Sans"/>
            </a:endParaRPr>
          </a:p>
        </p:txBody>
      </p:sp>
      <p:sp>
        <p:nvSpPr>
          <p:cNvPr id="6" name="Ovale 8"/>
          <p:cNvSpPr/>
          <p:nvPr/>
        </p:nvSpPr>
        <p:spPr>
          <a:xfrm>
            <a:off x="1157040" y="1344960"/>
            <a:ext cx="63000" cy="63000"/>
          </a:xfrm>
          <a:prstGeom prst="ellipse">
            <a:avLst/>
          </a:prstGeom>
          <a:noFill/>
          <a:ln w="12700" cap="rnd">
            <a:solidFill>
              <a:srgbClr val="317F93">
                <a:alpha val="60000"/>
              </a:srgbClr>
            </a:solidFill>
            <a:round/>
          </a:ln>
          <a:effectLst>
            <a:outerShdw blurRad="63360" dist="25560" dir="540000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tIns="45360" rIns="90000" bIns="45360" anchor="ctr">
            <a:noAutofit/>
          </a:bodyPr>
          <a:lstStyle/>
          <a:p>
            <a:pPr algn="ctr">
              <a:lnSpc>
                <a:spcPct val="100000"/>
              </a:lnSpc>
            </a:pPr>
            <a:endParaRPr lang="en-US" sz="1800" b="0" strike="noStrike" spc="-1">
              <a:solidFill>
                <a:schemeClr val="dk1"/>
              </a:solidFill>
              <a:latin typeface="Gill Sans MT"/>
              <a:ea typeface="DejaVu Sans"/>
            </a:endParaRPr>
          </a:p>
        </p:txBody>
      </p:sp>
      <p:sp>
        <p:nvSpPr>
          <p:cNvPr id="7"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pPr indent="0">
              <a:buNone/>
            </a:pPr>
            <a:r>
              <a:rPr lang="it-IT" sz="1800" b="0" strike="noStrike" spc="-1">
                <a:solidFill>
                  <a:srgbClr val="000000"/>
                </a:solidFill>
                <a:latin typeface="Arial"/>
              </a:rPr>
              <a:t>Fai clic per modificare il formato del testo del titolo</a:t>
            </a:r>
          </a:p>
        </p:txBody>
      </p:sp>
      <p:sp>
        <p:nvSpPr>
          <p:cNvPr id="8"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18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8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8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8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18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18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1800" b="0" strike="noStrike" spc="-1">
                <a:solidFill>
                  <a:srgbClr val="000000"/>
                </a:solidFill>
                <a:latin typeface="Arial"/>
              </a:rPr>
              <a:t>Settimo livello struttura</a:t>
            </a:r>
          </a:p>
        </p:txBody>
      </p:sp>
      <p:sp>
        <p:nvSpPr>
          <p:cNvPr id="9" name="PlaceHolder 3"/>
          <p:cNvSpPr>
            <a:spLocks noGrp="1"/>
          </p:cNvSpPr>
          <p:nvPr>
            <p:ph type="ftr" idx="1"/>
          </p:nvPr>
        </p:nvSpPr>
        <p:spPr>
          <a:xfrm>
            <a:off x="5715000" y="6305400"/>
            <a:ext cx="2894400" cy="475200"/>
          </a:xfrm>
          <a:prstGeom prst="rect">
            <a:avLst/>
          </a:prstGeom>
          <a:noFill/>
          <a:ln w="0">
            <a:noFill/>
          </a:ln>
        </p:spPr>
        <p:txBody>
          <a:bodyPr lIns="90000" tIns="45000" rIns="90000" bIns="45000" anchor="b">
            <a:noAutofit/>
          </a:bodyPr>
          <a:lstStyle>
            <a:lvl1pPr indent="0" algn="ctr">
              <a:lnSpc>
                <a:spcPct val="100000"/>
              </a:lnSpc>
              <a:buNone/>
              <a:tabLst>
                <a:tab pos="0" algn="l"/>
              </a:tabLst>
              <a:defRPr lang="it-IT" sz="1400" b="0" strike="noStrike" spc="-1">
                <a:solidFill>
                  <a:srgbClr val="000000"/>
                </a:solidFill>
                <a:latin typeface="Times New Roman"/>
              </a:defRPr>
            </a:lvl1pPr>
          </a:lstStyle>
          <a:p>
            <a:r>
              <a:rPr lang="it-IT"/>
              <a:t>&lt;piè di pagina&gt;</a:t>
            </a:r>
          </a:p>
        </p:txBody>
      </p:sp>
      <p:sp>
        <p:nvSpPr>
          <p:cNvPr id="10" name="PlaceHolder 4"/>
          <p:cNvSpPr>
            <a:spLocks noGrp="1"/>
          </p:cNvSpPr>
          <p:nvPr>
            <p:ph type="sldNum" idx="2"/>
          </p:nvPr>
        </p:nvSpPr>
        <p:spPr>
          <a:xfrm>
            <a:off x="8613720" y="6305400"/>
            <a:ext cx="456120" cy="475200"/>
          </a:xfrm>
          <a:prstGeom prst="rect">
            <a:avLst/>
          </a:prstGeom>
          <a:noFill/>
          <a:ln w="0">
            <a:noFill/>
          </a:ln>
        </p:spPr>
        <p:txBody>
          <a:bodyPr lIns="90000" tIns="45000" rIns="90000" bIns="45000" anchor="b">
            <a:noAutofit/>
          </a:bodyPr>
          <a:lstStyle>
            <a:lvl1pPr indent="0" algn="ctr">
              <a:lnSpc>
                <a:spcPct val="100000"/>
              </a:lnSpc>
              <a:buNone/>
              <a:tabLst>
                <a:tab pos="0" algn="l"/>
              </a:tabLst>
              <a:defRPr lang="it-IT" sz="1200" b="0" strike="noStrike" spc="-1">
                <a:solidFill>
                  <a:srgbClr val="B5A989"/>
                </a:solidFill>
                <a:latin typeface="Gill Sans MT"/>
              </a:defRPr>
            </a:lvl1pPr>
          </a:lstStyle>
          <a:p>
            <a:fld id="{E2341CC0-03FC-4B2C-87C1-5AAAE1049AED}" type="slidenum">
              <a:rPr lang="it-IT" smtClean="0"/>
              <a:pPr/>
              <a:t>‹N›</a:t>
            </a:fld>
            <a:endParaRPr lang="it-IT">
              <a:solidFill>
                <a:srgbClr val="000000"/>
              </a:solidFill>
              <a:latin typeface="Times New Roman"/>
            </a:endParaRPr>
          </a:p>
        </p:txBody>
      </p:sp>
      <p:sp>
        <p:nvSpPr>
          <p:cNvPr id="11" name="PlaceHolder 5"/>
          <p:cNvSpPr>
            <a:spLocks noGrp="1"/>
          </p:cNvSpPr>
          <p:nvPr>
            <p:ph type="dt" idx="3"/>
          </p:nvPr>
        </p:nvSpPr>
        <p:spPr>
          <a:xfrm>
            <a:off x="3581280" y="6305400"/>
            <a:ext cx="2132640" cy="475200"/>
          </a:xfrm>
          <a:prstGeom prst="rect">
            <a:avLst/>
          </a:prstGeom>
          <a:noFill/>
          <a:ln w="0">
            <a:noFill/>
          </a:ln>
        </p:spPr>
        <p:txBody>
          <a:bodyPr lIns="90000" tIns="45000" rIns="90000" bIns="45000" anchor="b">
            <a:noAutofit/>
          </a:bodyPr>
          <a:lstStyle>
            <a:lvl1pPr indent="0">
              <a:buNone/>
              <a:defRPr lang="it-IT" sz="1400" b="0" strike="noStrike" spc="-1">
                <a:solidFill>
                  <a:srgbClr val="000000"/>
                </a:solidFill>
                <a:latin typeface="Times New Roman"/>
              </a:defRPr>
            </a:lvl1pPr>
          </a:lstStyle>
          <a:p>
            <a:r>
              <a:rPr lang="it-IT"/>
              <a:t>&lt;data/ora&gt;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indent="0"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32000" indent="-324000" algn="l" defTabSz="914400" rtl="0" eaLnBrk="1" latinLnBrk="0" hangingPunct="1">
        <a:lnSpc>
          <a:spcPct val="90000"/>
        </a:lnSpc>
        <a:spcBef>
          <a:spcPts val="1417"/>
        </a:spcBef>
        <a:buClr>
          <a:srgbClr val="000000"/>
        </a:buClr>
        <a:buSzPct val="45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tile/>
        </a:blipFill>
        <a:effectLst/>
      </p:bgPr>
    </p:bg>
    <p:spTree>
      <p:nvGrpSpPr>
        <p:cNvPr id="1" name=""/>
        <p:cNvGrpSpPr/>
        <p:nvPr/>
      </p:nvGrpSpPr>
      <p:grpSpPr>
        <a:xfrm>
          <a:off x="0" y="0"/>
          <a:ext cx="0" cy="0"/>
          <a:chOff x="0" y="0"/>
          <a:chExt cx="0" cy="0"/>
        </a:xfrm>
      </p:grpSpPr>
      <p:sp>
        <p:nvSpPr>
          <p:cNvPr id="48" name="Torta 6"/>
          <p:cNvSpPr/>
          <p:nvPr/>
        </p:nvSpPr>
        <p:spPr>
          <a:xfrm>
            <a:off x="-815760" y="-815760"/>
            <a:ext cx="1637640" cy="1637640"/>
          </a:xfrm>
          <a:prstGeom prst="pie">
            <a:avLst>
              <a:gd name="adj1" fmla="val 0"/>
              <a:gd name="adj2" fmla="val 5402120"/>
            </a:avLst>
          </a:prstGeom>
          <a:solidFill>
            <a:schemeClr val="bg2">
              <a:tint val="18000"/>
              <a:satMod val="220000"/>
              <a:alpha val="33000"/>
            </a:schemeClr>
          </a:solidFill>
          <a:ln w="3175" cap="rnd">
            <a:solidFill>
              <a:srgbClr val="D1C3A0"/>
            </a:solidFill>
            <a:round/>
          </a:ln>
          <a:effectLst>
            <a:outerShdw blurRad="63360" dist="25560" dir="5400000" rotWithShape="0">
              <a:srgbClr val="000000">
                <a:alpha val="43000"/>
              </a:srgb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nSpc>
                <a:spcPct val="100000"/>
              </a:lnSpc>
            </a:pPr>
            <a:endParaRPr lang="en-US" sz="1800" b="0" strike="noStrike" spc="-1">
              <a:solidFill>
                <a:schemeClr val="lt1"/>
              </a:solidFill>
              <a:latin typeface="Gill Sans MT"/>
              <a:ea typeface="DejaVu Sans"/>
            </a:endParaRPr>
          </a:p>
        </p:txBody>
      </p:sp>
      <p:sp>
        <p:nvSpPr>
          <p:cNvPr id="49" name="Ovale 7"/>
          <p:cNvSpPr/>
          <p:nvPr/>
        </p:nvSpPr>
        <p:spPr>
          <a:xfrm>
            <a:off x="168840" y="21240"/>
            <a:ext cx="1701000" cy="1701000"/>
          </a:xfrm>
          <a:prstGeom prst="ellipse">
            <a:avLst/>
          </a:prstGeom>
          <a:noFill/>
          <a:ln w="27305" cap="rnd">
            <a:solidFill>
              <a:srgbClr val="FFF4DD"/>
            </a:solidFill>
            <a:round/>
          </a:ln>
          <a:effectLst>
            <a:outerShdw blurRad="25560" dist="2556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nSpc>
                <a:spcPct val="100000"/>
              </a:lnSpc>
            </a:pPr>
            <a:endParaRPr lang="en-US" sz="1800" b="0" strike="noStrike" spc="-1">
              <a:solidFill>
                <a:schemeClr val="lt1"/>
              </a:solidFill>
              <a:latin typeface="Gill Sans MT"/>
              <a:ea typeface="DejaVu Sans"/>
            </a:endParaRPr>
          </a:p>
        </p:txBody>
      </p:sp>
      <p:sp>
        <p:nvSpPr>
          <p:cNvPr id="50" name="Anello 10"/>
          <p:cNvSpPr/>
          <p:nvPr/>
        </p:nvSpPr>
        <p:spPr>
          <a:xfrm rot="2315400">
            <a:off x="182880" y="1054440"/>
            <a:ext cx="1124640" cy="1101600"/>
          </a:xfrm>
          <a:prstGeom prst="donut">
            <a:avLst>
              <a:gd name="adj" fmla="val 11833"/>
            </a:avLst>
          </a:prstGeom>
          <a:gradFill rotWithShape="0">
            <a:gsLst>
              <a:gs pos="0">
                <a:srgbClr val="EED18E">
                  <a:alpha val="60000"/>
                </a:srgbClr>
              </a:gs>
              <a:gs pos="100000">
                <a:srgbClr val="FEFAF6">
                  <a:alpha val="70196"/>
                </a:srgbClr>
              </a:gs>
            </a:gsLst>
            <a:lin ang="13500000"/>
          </a:gradFill>
          <a:ln w="7350" cap="rnd">
            <a:solidFill>
              <a:srgbClr val="C6B792"/>
            </a:solidFill>
            <a:round/>
          </a:ln>
          <a:effectLst>
            <a:outerShdw blurRad="12600" dist="13979" dir="468668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nSpc>
                <a:spcPct val="100000"/>
              </a:lnSpc>
            </a:pPr>
            <a:endParaRPr lang="en-US" sz="1800" b="0" strike="noStrike" spc="-1">
              <a:solidFill>
                <a:schemeClr val="lt1"/>
              </a:solidFill>
              <a:latin typeface="Gill Sans MT"/>
              <a:ea typeface="DejaVu Sans"/>
            </a:endParaRPr>
          </a:p>
        </p:txBody>
      </p:sp>
      <p:sp>
        <p:nvSpPr>
          <p:cNvPr id="51" name="Rettangolo 11"/>
          <p:cNvSpPr/>
          <p:nvPr/>
        </p:nvSpPr>
        <p:spPr>
          <a:xfrm>
            <a:off x="1013040" y="0"/>
            <a:ext cx="8129880" cy="6856920"/>
          </a:xfrm>
          <a:prstGeom prst="rect">
            <a:avLst/>
          </a:prstGeom>
          <a:solidFill>
            <a:schemeClr val="bg1"/>
          </a:solidFill>
          <a:ln>
            <a:noFill/>
          </a:ln>
          <a:effectLst>
            <a:outerShdw blurRad="63360" dist="25560" dir="5400000" rotWithShape="0">
              <a:srgbClr val="000000">
                <a:alpha val="43000"/>
              </a:srgb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nSpc>
                <a:spcPct val="100000"/>
              </a:lnSpc>
            </a:pPr>
            <a:endParaRPr lang="en-US" sz="1800" b="0" strike="noStrike" spc="-1">
              <a:solidFill>
                <a:schemeClr val="lt1"/>
              </a:solidFill>
              <a:latin typeface="Gill Sans MT"/>
              <a:ea typeface="DejaVu Sans"/>
            </a:endParaRPr>
          </a:p>
        </p:txBody>
      </p:sp>
      <p:sp>
        <p:nvSpPr>
          <p:cNvPr id="52" name="Rettangolo 14"/>
          <p:cNvSpPr/>
          <p:nvPr/>
        </p:nvSpPr>
        <p:spPr>
          <a:xfrm>
            <a:off x="1014840" y="0"/>
            <a:ext cx="72000" cy="6856920"/>
          </a:xfrm>
          <a:prstGeom prst="rect">
            <a:avLst/>
          </a:prstGeom>
          <a:solidFill>
            <a:schemeClr val="bg1"/>
          </a:solidFill>
          <a:ln>
            <a:noFill/>
          </a:ln>
          <a:effectLst>
            <a:outerShdw blurRad="38520" dist="3816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nSpc>
                <a:spcPct val="100000"/>
              </a:lnSpc>
            </a:pPr>
            <a:endParaRPr lang="en-US" sz="1800" b="0" strike="noStrike" spc="-1">
              <a:solidFill>
                <a:schemeClr val="lt1"/>
              </a:solidFill>
              <a:latin typeface="Gill Sans MT"/>
              <a:ea typeface="DejaVu Sans"/>
            </a:endParaRPr>
          </a:p>
        </p:txBody>
      </p:sp>
      <p:sp>
        <p:nvSpPr>
          <p:cNvPr id="53" name="Ovale 7"/>
          <p:cNvSpPr/>
          <p:nvPr/>
        </p:nvSpPr>
        <p:spPr>
          <a:xfrm>
            <a:off x="921600" y="1413720"/>
            <a:ext cx="209160" cy="209160"/>
          </a:xfrm>
          <a:prstGeom prst="ellipse">
            <a:avLst/>
          </a:prstGeom>
          <a:gradFill rotWithShape="0">
            <a:gsLst>
              <a:gs pos="0">
                <a:srgbClr val="DAF5FE">
                  <a:alpha val="95294"/>
                </a:srgbClr>
              </a:gs>
              <a:gs pos="100000">
                <a:srgbClr val="00AAD4">
                  <a:alpha val="85098"/>
                </a:srgbClr>
              </a:gs>
            </a:gsLst>
            <a:path path="circle">
              <a:fillToRect l="25000" t="12000" r="75000" b="88000"/>
            </a:path>
          </a:gradFill>
          <a:ln w="2000" cap="rnd">
            <a:solidFill>
              <a:srgbClr val="308DA4">
                <a:alpha val="60000"/>
              </a:srgbClr>
            </a:solidFill>
            <a:round/>
          </a:ln>
          <a:effectLst>
            <a:outerShdw blurRad="63360" dist="25560" dir="540000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tIns="148320" rIns="90000" bIns="148320" anchor="ctr">
            <a:noAutofit/>
          </a:bodyPr>
          <a:lstStyle/>
          <a:p>
            <a:pPr>
              <a:lnSpc>
                <a:spcPct val="100000"/>
              </a:lnSpc>
            </a:pPr>
            <a:endParaRPr lang="en-US" sz="1800" b="0" strike="noStrike" spc="-1">
              <a:solidFill>
                <a:schemeClr val="dk1"/>
              </a:solidFill>
              <a:latin typeface="Gill Sans MT"/>
              <a:ea typeface="DejaVu Sans"/>
            </a:endParaRPr>
          </a:p>
        </p:txBody>
      </p:sp>
      <p:sp>
        <p:nvSpPr>
          <p:cNvPr id="54" name="Ovale 8"/>
          <p:cNvSpPr/>
          <p:nvPr/>
        </p:nvSpPr>
        <p:spPr>
          <a:xfrm>
            <a:off x="1157040" y="1344960"/>
            <a:ext cx="63000" cy="63000"/>
          </a:xfrm>
          <a:prstGeom prst="ellipse">
            <a:avLst/>
          </a:prstGeom>
          <a:noFill/>
          <a:ln w="12700" cap="rnd">
            <a:solidFill>
              <a:srgbClr val="317F93">
                <a:alpha val="60000"/>
              </a:srgbClr>
            </a:solidFill>
            <a:round/>
          </a:ln>
          <a:effectLst>
            <a:outerShdw blurRad="63360" dist="25560" dir="5400000" rotWithShape="0">
              <a:srgbClr val="000000">
                <a:alpha val="43000"/>
              </a:srgbClr>
            </a:outerShdw>
          </a:effectLst>
        </p:spPr>
        <p:style>
          <a:lnRef idx="1">
            <a:schemeClr val="accent1"/>
          </a:lnRef>
          <a:fillRef idx="2">
            <a:schemeClr val="accent1"/>
          </a:fillRef>
          <a:effectRef idx="1">
            <a:schemeClr val="accent1"/>
          </a:effectRef>
          <a:fontRef idx="minor"/>
        </p:style>
        <p:txBody>
          <a:bodyPr lIns="90000" tIns="45360" rIns="90000" bIns="45360" anchor="ctr">
            <a:noAutofit/>
          </a:bodyPr>
          <a:lstStyle/>
          <a:p>
            <a:pPr>
              <a:lnSpc>
                <a:spcPct val="100000"/>
              </a:lnSpc>
            </a:pPr>
            <a:endParaRPr lang="en-US" sz="1800" b="0" strike="noStrike" spc="-1">
              <a:solidFill>
                <a:schemeClr val="dk1"/>
              </a:solidFill>
              <a:latin typeface="Gill Sans MT"/>
              <a:ea typeface="DejaVu Sans"/>
            </a:endParaRPr>
          </a:p>
        </p:txBody>
      </p:sp>
      <p:sp>
        <p:nvSpPr>
          <p:cNvPr id="55"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pPr indent="0">
              <a:buNone/>
            </a:pPr>
            <a:r>
              <a:rPr lang="it-IT" sz="1800" b="0" strike="noStrike" spc="-1">
                <a:solidFill>
                  <a:srgbClr val="000000"/>
                </a:solidFill>
                <a:latin typeface="Arial"/>
              </a:rPr>
              <a:t>Fai clic per modificare il formato del testo del titolo</a:t>
            </a:r>
          </a:p>
        </p:txBody>
      </p:sp>
      <p:sp>
        <p:nvSpPr>
          <p:cNvPr id="56"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18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8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8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8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18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18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1800" b="0" strike="noStrike" spc="-1">
                <a:solidFill>
                  <a:srgbClr val="000000"/>
                </a:solidFill>
                <a:latin typeface="Arial"/>
              </a:rPr>
              <a:t>Settimo livello struttura</a:t>
            </a:r>
          </a:p>
        </p:txBody>
      </p:sp>
      <p:sp>
        <p:nvSpPr>
          <p:cNvPr id="57" name="PlaceHolder 3"/>
          <p:cNvSpPr>
            <a:spLocks noGrp="1"/>
          </p:cNvSpPr>
          <p:nvPr>
            <p:ph type="ftr" idx="4"/>
          </p:nvPr>
        </p:nvSpPr>
        <p:spPr>
          <a:xfrm>
            <a:off x="5715000" y="6305400"/>
            <a:ext cx="2894400" cy="475200"/>
          </a:xfrm>
          <a:prstGeom prst="rect">
            <a:avLst/>
          </a:prstGeom>
          <a:noFill/>
          <a:ln w="0">
            <a:noFill/>
          </a:ln>
        </p:spPr>
        <p:txBody>
          <a:bodyPr lIns="90000" tIns="45000" rIns="90000" bIns="45000" anchor="b">
            <a:noAutofit/>
          </a:bodyPr>
          <a:lstStyle>
            <a:lvl1pPr indent="0" algn="ctr">
              <a:lnSpc>
                <a:spcPct val="100000"/>
              </a:lnSpc>
              <a:buNone/>
              <a:tabLst>
                <a:tab pos="0" algn="l"/>
              </a:tabLst>
              <a:defRPr lang="it-IT" sz="1400" b="0" strike="noStrike" spc="-1">
                <a:solidFill>
                  <a:srgbClr val="000000"/>
                </a:solidFill>
                <a:latin typeface="Times New Roman"/>
              </a:defRPr>
            </a:lvl1pPr>
          </a:lstStyle>
          <a:p>
            <a:r>
              <a:rPr lang="it-IT"/>
              <a:t>&lt;piè di pagina&gt;</a:t>
            </a:r>
          </a:p>
        </p:txBody>
      </p:sp>
      <p:sp>
        <p:nvSpPr>
          <p:cNvPr id="58" name="PlaceHolder 4"/>
          <p:cNvSpPr>
            <a:spLocks noGrp="1"/>
          </p:cNvSpPr>
          <p:nvPr>
            <p:ph type="sldNum" idx="5"/>
          </p:nvPr>
        </p:nvSpPr>
        <p:spPr>
          <a:xfrm>
            <a:off x="8613720" y="6305400"/>
            <a:ext cx="456120" cy="475200"/>
          </a:xfrm>
          <a:prstGeom prst="rect">
            <a:avLst/>
          </a:prstGeom>
          <a:noFill/>
          <a:ln w="0">
            <a:noFill/>
          </a:ln>
        </p:spPr>
        <p:txBody>
          <a:bodyPr lIns="90000" tIns="45000" rIns="90000" bIns="45000" anchor="b">
            <a:noAutofit/>
          </a:bodyPr>
          <a:lstStyle>
            <a:lvl1pPr indent="0" algn="ctr">
              <a:lnSpc>
                <a:spcPct val="100000"/>
              </a:lnSpc>
              <a:buNone/>
              <a:tabLst>
                <a:tab pos="0" algn="l"/>
              </a:tabLst>
              <a:defRPr lang="it-IT" sz="1200" b="0" strike="noStrike" spc="-1">
                <a:solidFill>
                  <a:srgbClr val="B5A989"/>
                </a:solidFill>
                <a:latin typeface="Gill Sans MT"/>
              </a:defRPr>
            </a:lvl1pPr>
          </a:lstStyle>
          <a:p>
            <a:fld id="{6C546925-6E2E-445C-9F02-1DC04A7CFE7D}" type="slidenum">
              <a:rPr lang="it-IT" smtClean="0"/>
              <a:pPr/>
              <a:t>‹N›</a:t>
            </a:fld>
            <a:endParaRPr lang="it-IT">
              <a:solidFill>
                <a:srgbClr val="000000"/>
              </a:solidFill>
              <a:latin typeface="Times New Roman"/>
            </a:endParaRPr>
          </a:p>
        </p:txBody>
      </p:sp>
      <p:sp>
        <p:nvSpPr>
          <p:cNvPr id="59" name="PlaceHolder 5"/>
          <p:cNvSpPr>
            <a:spLocks noGrp="1"/>
          </p:cNvSpPr>
          <p:nvPr>
            <p:ph type="dt" idx="6"/>
          </p:nvPr>
        </p:nvSpPr>
        <p:spPr>
          <a:xfrm>
            <a:off x="3581280" y="6305400"/>
            <a:ext cx="2132640" cy="475200"/>
          </a:xfrm>
          <a:prstGeom prst="rect">
            <a:avLst/>
          </a:prstGeom>
          <a:noFill/>
          <a:ln w="0">
            <a:noFill/>
          </a:ln>
        </p:spPr>
        <p:txBody>
          <a:bodyPr lIns="90000" tIns="45000" rIns="90000" bIns="45000" anchor="b">
            <a:noAutofit/>
          </a:bodyPr>
          <a:lstStyle>
            <a:lvl1pPr indent="0">
              <a:buNone/>
              <a:defRPr lang="it-IT" sz="1400" b="0" strike="noStrike" spc="-1">
                <a:solidFill>
                  <a:srgbClr val="000000"/>
                </a:solidFill>
                <a:latin typeface="Times New Roman"/>
              </a:defRPr>
            </a:lvl1pPr>
          </a:lstStyle>
          <a:p>
            <a:r>
              <a:rPr lang="it-IT"/>
              <a:t>&lt;data/ora&gt;</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indent="0"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32000" indent="-324000" algn="l" defTabSz="914400" rtl="0" eaLnBrk="1" latinLnBrk="0" hangingPunct="1">
        <a:lnSpc>
          <a:spcPct val="90000"/>
        </a:lnSpc>
        <a:spcBef>
          <a:spcPts val="1417"/>
        </a:spcBef>
        <a:buClr>
          <a:srgbClr val="000000"/>
        </a:buClr>
        <a:buSzPct val="45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4"/>
          <a:tile/>
        </a:blipFill>
        <a:effectLst/>
      </p:bgPr>
    </p:bg>
    <p:spTree>
      <p:nvGrpSpPr>
        <p:cNvPr id="1" name=""/>
        <p:cNvGrpSpPr/>
        <p:nvPr/>
      </p:nvGrpSpPr>
      <p:grpSpPr>
        <a:xfrm>
          <a:off x="0" y="0"/>
          <a:ext cx="0" cy="0"/>
          <a:chOff x="0" y="0"/>
          <a:chExt cx="0" cy="0"/>
        </a:xfrm>
      </p:grpSpPr>
      <p:sp>
        <p:nvSpPr>
          <p:cNvPr id="96" name="Torta 6"/>
          <p:cNvSpPr/>
          <p:nvPr/>
        </p:nvSpPr>
        <p:spPr>
          <a:xfrm>
            <a:off x="-815760" y="-815760"/>
            <a:ext cx="1637640" cy="1637640"/>
          </a:xfrm>
          <a:prstGeom prst="pie">
            <a:avLst>
              <a:gd name="adj1" fmla="val 0"/>
              <a:gd name="adj2" fmla="val 5402120"/>
            </a:avLst>
          </a:prstGeom>
          <a:solidFill>
            <a:schemeClr val="bg2">
              <a:tint val="18000"/>
              <a:satMod val="220000"/>
              <a:alpha val="33000"/>
            </a:schemeClr>
          </a:solidFill>
          <a:ln w="3175" cap="rnd">
            <a:solidFill>
              <a:srgbClr val="D1C3A0"/>
            </a:solidFill>
            <a:round/>
          </a:ln>
          <a:effectLst>
            <a:outerShdw blurRad="63360" dist="25560" dir="5400000" rotWithShape="0">
              <a:srgbClr val="000000">
                <a:alpha val="43000"/>
              </a:srgb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nSpc>
                <a:spcPct val="100000"/>
              </a:lnSpc>
            </a:pPr>
            <a:endParaRPr lang="en-US" sz="1800" b="0" strike="noStrike" spc="-1">
              <a:solidFill>
                <a:schemeClr val="lt1"/>
              </a:solidFill>
              <a:latin typeface="Gill Sans MT"/>
              <a:ea typeface="DejaVu Sans"/>
            </a:endParaRPr>
          </a:p>
        </p:txBody>
      </p:sp>
      <p:sp>
        <p:nvSpPr>
          <p:cNvPr id="97" name="Ovale 7"/>
          <p:cNvSpPr/>
          <p:nvPr/>
        </p:nvSpPr>
        <p:spPr>
          <a:xfrm>
            <a:off x="168840" y="21240"/>
            <a:ext cx="1701000" cy="1701000"/>
          </a:xfrm>
          <a:prstGeom prst="ellipse">
            <a:avLst/>
          </a:prstGeom>
          <a:noFill/>
          <a:ln w="27305" cap="rnd">
            <a:solidFill>
              <a:srgbClr val="FFF4DD"/>
            </a:solidFill>
            <a:round/>
          </a:ln>
          <a:effectLst>
            <a:outerShdw blurRad="25560" dist="2556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nSpc>
                <a:spcPct val="100000"/>
              </a:lnSpc>
            </a:pPr>
            <a:endParaRPr lang="en-US" sz="1800" b="0" strike="noStrike" spc="-1">
              <a:solidFill>
                <a:schemeClr val="lt1"/>
              </a:solidFill>
              <a:latin typeface="Gill Sans MT"/>
              <a:ea typeface="DejaVu Sans"/>
            </a:endParaRPr>
          </a:p>
        </p:txBody>
      </p:sp>
      <p:sp>
        <p:nvSpPr>
          <p:cNvPr id="98" name="Anello 10"/>
          <p:cNvSpPr/>
          <p:nvPr/>
        </p:nvSpPr>
        <p:spPr>
          <a:xfrm rot="2315400">
            <a:off x="182880" y="1054440"/>
            <a:ext cx="1124640" cy="1101600"/>
          </a:xfrm>
          <a:prstGeom prst="donut">
            <a:avLst>
              <a:gd name="adj" fmla="val 11833"/>
            </a:avLst>
          </a:prstGeom>
          <a:gradFill rotWithShape="0">
            <a:gsLst>
              <a:gs pos="0">
                <a:srgbClr val="EED18E">
                  <a:alpha val="60000"/>
                </a:srgbClr>
              </a:gs>
              <a:gs pos="100000">
                <a:srgbClr val="FEFAF6">
                  <a:alpha val="70196"/>
                </a:srgbClr>
              </a:gs>
            </a:gsLst>
            <a:lin ang="13500000"/>
          </a:gradFill>
          <a:ln w="7350" cap="rnd">
            <a:solidFill>
              <a:srgbClr val="C6B792"/>
            </a:solidFill>
            <a:round/>
          </a:ln>
          <a:effectLst>
            <a:outerShdw blurRad="12600" dist="13979" dir="468668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nSpc>
                <a:spcPct val="100000"/>
              </a:lnSpc>
            </a:pPr>
            <a:endParaRPr lang="en-US" sz="1800" b="0" strike="noStrike" spc="-1">
              <a:solidFill>
                <a:schemeClr val="lt1"/>
              </a:solidFill>
              <a:latin typeface="Gill Sans MT"/>
              <a:ea typeface="DejaVu Sans"/>
            </a:endParaRPr>
          </a:p>
        </p:txBody>
      </p:sp>
      <p:sp>
        <p:nvSpPr>
          <p:cNvPr id="99" name="Rettangolo 11"/>
          <p:cNvSpPr/>
          <p:nvPr/>
        </p:nvSpPr>
        <p:spPr>
          <a:xfrm>
            <a:off x="1013040" y="0"/>
            <a:ext cx="8129880" cy="6856920"/>
          </a:xfrm>
          <a:prstGeom prst="rect">
            <a:avLst/>
          </a:prstGeom>
          <a:solidFill>
            <a:schemeClr val="bg1"/>
          </a:solidFill>
          <a:ln>
            <a:noFill/>
          </a:ln>
          <a:effectLst>
            <a:outerShdw blurRad="63360" dist="25560" dir="5400000" rotWithShape="0">
              <a:srgbClr val="000000">
                <a:alpha val="43000"/>
              </a:srgb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nSpc>
                <a:spcPct val="100000"/>
              </a:lnSpc>
            </a:pPr>
            <a:endParaRPr lang="en-US" sz="1800" b="0" strike="noStrike" spc="-1">
              <a:solidFill>
                <a:schemeClr val="lt1"/>
              </a:solidFill>
              <a:latin typeface="Gill Sans MT"/>
              <a:ea typeface="DejaVu Sans"/>
            </a:endParaRPr>
          </a:p>
        </p:txBody>
      </p:sp>
      <p:sp>
        <p:nvSpPr>
          <p:cNvPr id="100" name="Rettangolo 14"/>
          <p:cNvSpPr/>
          <p:nvPr/>
        </p:nvSpPr>
        <p:spPr>
          <a:xfrm>
            <a:off x="1014840" y="0"/>
            <a:ext cx="72000" cy="6856920"/>
          </a:xfrm>
          <a:prstGeom prst="rect">
            <a:avLst/>
          </a:prstGeom>
          <a:solidFill>
            <a:schemeClr val="bg1"/>
          </a:solidFill>
          <a:ln>
            <a:noFill/>
          </a:ln>
          <a:effectLst>
            <a:outerShdw blurRad="38520" dist="3816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txBody>
          <a:bodyPr lIns="90000" tIns="45000" rIns="90000" bIns="45000" anchor="ctr">
            <a:noAutofit/>
          </a:bodyPr>
          <a:lstStyle/>
          <a:p>
            <a:pPr>
              <a:lnSpc>
                <a:spcPct val="100000"/>
              </a:lnSpc>
            </a:pPr>
            <a:endParaRPr lang="en-US" sz="1800" b="0" strike="noStrike" spc="-1">
              <a:solidFill>
                <a:schemeClr val="lt1"/>
              </a:solidFill>
              <a:latin typeface="Gill Sans MT"/>
              <a:ea typeface="DejaVu Sans"/>
            </a:endParaRPr>
          </a:p>
        </p:txBody>
      </p:sp>
      <p:sp>
        <p:nvSpPr>
          <p:cNvPr id="101" name="PlaceHolder 1"/>
          <p:cNvSpPr>
            <a:spLocks noGrp="1"/>
          </p:cNvSpPr>
          <p:nvPr>
            <p:ph type="ftr" idx="7"/>
          </p:nvPr>
        </p:nvSpPr>
        <p:spPr>
          <a:xfrm>
            <a:off x="5715000" y="6305400"/>
            <a:ext cx="2894400" cy="475200"/>
          </a:xfrm>
          <a:prstGeom prst="rect">
            <a:avLst/>
          </a:prstGeom>
          <a:noFill/>
          <a:ln w="0">
            <a:noFill/>
          </a:ln>
        </p:spPr>
        <p:txBody>
          <a:bodyPr lIns="90000" tIns="45000" rIns="90000" bIns="45000" anchor="b">
            <a:noAutofit/>
          </a:bodyPr>
          <a:lstStyle>
            <a:lvl1pPr indent="0" algn="ctr">
              <a:lnSpc>
                <a:spcPct val="100000"/>
              </a:lnSpc>
              <a:buNone/>
              <a:tabLst>
                <a:tab pos="0" algn="l"/>
              </a:tabLst>
              <a:defRPr lang="it-IT" sz="1400" b="0" strike="noStrike" spc="-1">
                <a:solidFill>
                  <a:srgbClr val="000000"/>
                </a:solidFill>
                <a:latin typeface="Times New Roman"/>
              </a:defRPr>
            </a:lvl1pPr>
          </a:lstStyle>
          <a:p>
            <a:r>
              <a:rPr lang="it-IT"/>
              <a:t>&lt;piè di pagina&gt;</a:t>
            </a:r>
          </a:p>
        </p:txBody>
      </p:sp>
      <p:sp>
        <p:nvSpPr>
          <p:cNvPr id="102" name="PlaceHolder 2"/>
          <p:cNvSpPr>
            <a:spLocks noGrp="1"/>
          </p:cNvSpPr>
          <p:nvPr>
            <p:ph type="sldNum" idx="8"/>
          </p:nvPr>
        </p:nvSpPr>
        <p:spPr>
          <a:xfrm>
            <a:off x="8613720" y="6305400"/>
            <a:ext cx="456120" cy="475200"/>
          </a:xfrm>
          <a:prstGeom prst="rect">
            <a:avLst/>
          </a:prstGeom>
          <a:noFill/>
          <a:ln w="0">
            <a:noFill/>
          </a:ln>
        </p:spPr>
        <p:txBody>
          <a:bodyPr lIns="90000" tIns="45000" rIns="90000" bIns="45000" anchor="b">
            <a:noAutofit/>
          </a:bodyPr>
          <a:lstStyle>
            <a:lvl1pPr indent="0" algn="ctr">
              <a:lnSpc>
                <a:spcPct val="100000"/>
              </a:lnSpc>
              <a:buNone/>
              <a:tabLst>
                <a:tab pos="0" algn="l"/>
              </a:tabLst>
              <a:defRPr lang="it-IT" sz="1200" b="0" strike="noStrike" spc="-1">
                <a:solidFill>
                  <a:srgbClr val="B5A989"/>
                </a:solidFill>
                <a:latin typeface="Gill Sans MT"/>
              </a:defRPr>
            </a:lvl1pPr>
          </a:lstStyle>
          <a:p>
            <a:fld id="{3EDF1222-F132-4E21-96C9-AFCAEFAC0A72}" type="slidenum">
              <a:rPr lang="it-IT" smtClean="0"/>
              <a:pPr/>
              <a:t>‹N›</a:t>
            </a:fld>
            <a:endParaRPr lang="it-IT">
              <a:solidFill>
                <a:srgbClr val="000000"/>
              </a:solidFill>
              <a:latin typeface="Times New Roman"/>
            </a:endParaRPr>
          </a:p>
        </p:txBody>
      </p:sp>
      <p:sp>
        <p:nvSpPr>
          <p:cNvPr id="103" name="PlaceHolder 3"/>
          <p:cNvSpPr>
            <a:spLocks noGrp="1"/>
          </p:cNvSpPr>
          <p:nvPr>
            <p:ph type="dt" idx="9"/>
          </p:nvPr>
        </p:nvSpPr>
        <p:spPr>
          <a:xfrm>
            <a:off x="3581280" y="6305400"/>
            <a:ext cx="2132640" cy="475200"/>
          </a:xfrm>
          <a:prstGeom prst="rect">
            <a:avLst/>
          </a:prstGeom>
          <a:noFill/>
          <a:ln w="0">
            <a:noFill/>
          </a:ln>
        </p:spPr>
        <p:txBody>
          <a:bodyPr lIns="90000" tIns="45000" rIns="90000" bIns="45000" anchor="b">
            <a:noAutofit/>
          </a:bodyPr>
          <a:lstStyle>
            <a:lvl1pPr indent="0">
              <a:buNone/>
              <a:defRPr lang="it-IT" sz="1400" b="0" strike="noStrike" spc="-1">
                <a:solidFill>
                  <a:srgbClr val="000000"/>
                </a:solidFill>
                <a:latin typeface="Times New Roman"/>
              </a:defRPr>
            </a:lvl1pPr>
          </a:lstStyle>
          <a:p>
            <a:r>
              <a:rPr lang="it-IT"/>
              <a:t>&lt;data/ora&gt;</a:t>
            </a:r>
          </a:p>
        </p:txBody>
      </p:sp>
      <p:sp>
        <p:nvSpPr>
          <p:cNvPr id="104"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lgn="ctr">
              <a:buNone/>
            </a:pPr>
            <a:r>
              <a:rPr lang="it-IT" sz="4400" b="0" strike="noStrike" spc="-1">
                <a:solidFill>
                  <a:srgbClr val="000000"/>
                </a:solidFill>
                <a:latin typeface="Arial"/>
              </a:rPr>
              <a:t>Fai clic per modificare il formato del testo del titolo</a:t>
            </a:r>
          </a:p>
        </p:txBody>
      </p:sp>
      <p:sp>
        <p:nvSpPr>
          <p:cNvPr id="105"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32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20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solidFill>
                  <a:srgbClr val="000000"/>
                </a:solid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indent="0"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32000" indent="-324000" algn="l" defTabSz="914400" rtl="0" eaLnBrk="1" latinLnBrk="0" hangingPunct="1">
        <a:lnSpc>
          <a:spcPct val="90000"/>
        </a:lnSpc>
        <a:spcBef>
          <a:spcPts val="1417"/>
        </a:spcBef>
        <a:buClr>
          <a:srgbClr val="000000"/>
        </a:buClr>
        <a:buSzPct val="45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PlaceHolder 1"/>
          <p:cNvSpPr>
            <a:spLocks noGrp="1"/>
          </p:cNvSpPr>
          <p:nvPr>
            <p:ph type="subTitle"/>
          </p:nvPr>
        </p:nvSpPr>
        <p:spPr>
          <a:xfrm>
            <a:off x="0" y="1845000"/>
            <a:ext cx="9142920" cy="4679280"/>
          </a:xfrm>
          <a:prstGeom prst="rect">
            <a:avLst/>
          </a:prstGeom>
          <a:noFill/>
          <a:ln w="0">
            <a:noFill/>
          </a:ln>
        </p:spPr>
        <p:txBody>
          <a:bodyPr lIns="90000" tIns="0" rIns="90000" bIns="45000" anchor="t">
            <a:noAutofit/>
          </a:bodyPr>
          <a:lstStyle/>
          <a:p>
            <a:pPr marL="27360" algn="ctr">
              <a:lnSpc>
                <a:spcPct val="100000"/>
              </a:lnSpc>
              <a:tabLst>
                <a:tab pos="0" algn="l"/>
              </a:tabLst>
            </a:pPr>
            <a:endParaRPr lang="it-IT" sz="3600" spc="-1">
              <a:solidFill>
                <a:srgbClr val="000000"/>
              </a:solidFill>
              <a:latin typeface="Arial"/>
            </a:endParaRPr>
          </a:p>
          <a:p>
            <a:pPr marL="27360" algn="ctr">
              <a:lnSpc>
                <a:spcPct val="100000"/>
              </a:lnSpc>
              <a:spcBef>
                <a:spcPts val="601"/>
              </a:spcBef>
              <a:tabLst>
                <a:tab pos="0" algn="l"/>
              </a:tabLst>
            </a:pPr>
            <a:endParaRPr lang="it-IT" sz="3600" spc="-1">
              <a:solidFill>
                <a:srgbClr val="000000"/>
              </a:solidFill>
              <a:latin typeface="Arial"/>
            </a:endParaRPr>
          </a:p>
          <a:p>
            <a:pPr marL="27360" algn="ctr">
              <a:lnSpc>
                <a:spcPct val="100000"/>
              </a:lnSpc>
              <a:spcBef>
                <a:spcPts val="601"/>
              </a:spcBef>
              <a:tabLst>
                <a:tab pos="0" algn="l"/>
              </a:tabLst>
            </a:pPr>
            <a:r>
              <a:rPr lang="it-IT" sz="3600" spc="-1">
                <a:solidFill>
                  <a:srgbClr val="361309"/>
                </a:solidFill>
                <a:latin typeface="Gill Sans MT"/>
                <a:ea typeface="Times New Roman"/>
              </a:rPr>
              <a:t>Compresa la quarta e quinta fase</a:t>
            </a:r>
            <a:endParaRPr lang="it-IT" sz="3600" spc="-1">
              <a:solidFill>
                <a:srgbClr val="000000"/>
              </a:solidFill>
              <a:latin typeface="Arial"/>
            </a:endParaRPr>
          </a:p>
          <a:p>
            <a:pPr marL="27360" algn="ctr">
              <a:lnSpc>
                <a:spcPct val="100000"/>
              </a:lnSpc>
              <a:spcBef>
                <a:spcPts val="601"/>
              </a:spcBef>
              <a:tabLst>
                <a:tab pos="0" algn="l"/>
              </a:tabLst>
            </a:pPr>
            <a:r>
              <a:rPr lang="it-IT" sz="3600" spc="-1">
                <a:solidFill>
                  <a:srgbClr val="361309"/>
                </a:solidFill>
                <a:latin typeface="Gill Sans MT"/>
                <a:ea typeface="Times New Roman"/>
              </a:rPr>
              <a:t>Preso coscienza del significato della perdita</a:t>
            </a:r>
            <a:endParaRPr lang="it-IT" sz="3600" spc="-1">
              <a:solidFill>
                <a:srgbClr val="000000"/>
              </a:solidFill>
              <a:latin typeface="Arial"/>
            </a:endParaRPr>
          </a:p>
          <a:p>
            <a:pPr marL="27360" algn="ctr">
              <a:lnSpc>
                <a:spcPct val="100000"/>
              </a:lnSpc>
              <a:spcBef>
                <a:spcPts val="601"/>
              </a:spcBef>
              <a:tabLst>
                <a:tab pos="0" algn="l"/>
              </a:tabLst>
            </a:pPr>
            <a:r>
              <a:rPr lang="it-IT" sz="3600" spc="-1">
                <a:solidFill>
                  <a:srgbClr val="361309"/>
                </a:solidFill>
                <a:latin typeface="Gill Sans MT"/>
                <a:ea typeface="Times New Roman"/>
              </a:rPr>
              <a:t>Intravisto la possibilità di trovare un senso all’esperienza del lutto</a:t>
            </a:r>
            <a:endParaRPr lang="it-IT" sz="3600" spc="-1">
              <a:solidFill>
                <a:srgbClr val="000000"/>
              </a:solidFill>
              <a:latin typeface="Arial"/>
            </a:endParaRPr>
          </a:p>
          <a:p>
            <a:pPr marL="27360" algn="r">
              <a:lnSpc>
                <a:spcPct val="100000"/>
              </a:lnSpc>
              <a:spcBef>
                <a:spcPts val="601"/>
              </a:spcBef>
              <a:tabLst>
                <a:tab pos="0" algn="l"/>
              </a:tabLst>
            </a:pPr>
            <a:endParaRPr lang="it-IT" sz="3600" spc="-1">
              <a:solidFill>
                <a:srgbClr val="000000"/>
              </a:solidFill>
              <a:latin typeface="Arial"/>
            </a:endParaRPr>
          </a:p>
        </p:txBody>
      </p:sp>
      <p:sp>
        <p:nvSpPr>
          <p:cNvPr id="143" name="Rectangle 2"/>
          <p:cNvSpPr/>
          <p:nvPr/>
        </p:nvSpPr>
        <p:spPr>
          <a:xfrm>
            <a:off x="251640" y="-46809"/>
            <a:ext cx="9142920" cy="1937538"/>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numCol="1" spcCol="0" anchor="ctr">
            <a:spAutoFit/>
          </a:bodyPr>
          <a:lstStyle/>
          <a:p>
            <a:pPr algn="ctr">
              <a:tabLst>
                <a:tab pos="0" algn="l"/>
              </a:tabLst>
            </a:pPr>
            <a:r>
              <a:rPr lang="it-IT" sz="2400" b="1" spc="-1">
                <a:solidFill>
                  <a:srgbClr val="000000"/>
                </a:solidFill>
                <a:latin typeface="Albertus Extra Bold"/>
                <a:ea typeface="Times New Roman"/>
              </a:rPr>
              <a:t>CENTRO</a:t>
            </a:r>
            <a:r>
              <a:rPr lang="it-IT" sz="2400" spc="-1">
                <a:solidFill>
                  <a:srgbClr val="000000"/>
                </a:solidFill>
                <a:latin typeface="Albertus Extra Bold"/>
                <a:ea typeface="Times New Roman"/>
              </a:rPr>
              <a:t> </a:t>
            </a:r>
            <a:r>
              <a:rPr lang="it-IT" sz="2400" b="1" spc="-1">
                <a:solidFill>
                  <a:srgbClr val="000000"/>
                </a:solidFill>
                <a:latin typeface="Albertus Extra Bold"/>
                <a:ea typeface="Times New Roman"/>
              </a:rPr>
              <a:t>CAMILLIANO DI FORMAZIONE</a:t>
            </a:r>
            <a:endParaRPr lang="it-IT" sz="2400" spc="-1">
              <a:solidFill>
                <a:srgbClr val="000000"/>
              </a:solidFill>
              <a:latin typeface="Arial"/>
            </a:endParaRPr>
          </a:p>
          <a:p>
            <a:pPr algn="ctr">
              <a:tabLst>
                <a:tab pos="0" algn="l"/>
              </a:tabLst>
            </a:pPr>
            <a:endParaRPr lang="it-IT" sz="2400" spc="-1">
              <a:solidFill>
                <a:srgbClr val="000000"/>
              </a:solidFill>
              <a:latin typeface="Arial"/>
            </a:endParaRPr>
          </a:p>
          <a:p>
            <a:pPr algn="ctr">
              <a:tabLst>
                <a:tab pos="0" algn="l"/>
              </a:tabLst>
            </a:pPr>
            <a:r>
              <a:rPr lang="it-IT" sz="2400" b="1" spc="-1">
                <a:solidFill>
                  <a:srgbClr val="000000"/>
                </a:solidFill>
                <a:latin typeface="Albertus Extra Bold"/>
                <a:ea typeface="Times New Roman"/>
              </a:rPr>
              <a:t>PERCHE’ LASCIARTI ANDARE?</a:t>
            </a:r>
            <a:endParaRPr lang="it-IT" sz="2400" spc="-1">
              <a:solidFill>
                <a:srgbClr val="000000"/>
              </a:solidFill>
              <a:latin typeface="Arial"/>
            </a:endParaRPr>
          </a:p>
          <a:p>
            <a:pPr algn="ctr">
              <a:tabLst>
                <a:tab pos="0" algn="l"/>
              </a:tabLst>
            </a:pPr>
            <a:r>
              <a:rPr lang="it-IT" sz="2400" b="1" spc="-1">
                <a:solidFill>
                  <a:srgbClr val="000000"/>
                </a:solidFill>
                <a:latin typeface="Albertus Extra Bold"/>
                <a:ea typeface="Times New Roman"/>
              </a:rPr>
              <a:t>Camminare insieme in tempo di lutto</a:t>
            </a:r>
            <a:endParaRPr lang="it-IT" sz="2400" spc="-1">
              <a:solidFill>
                <a:srgbClr val="000000"/>
              </a:solidFill>
              <a:latin typeface="Arial"/>
            </a:endParaRPr>
          </a:p>
          <a:p>
            <a:pPr algn="ctr">
              <a:tabLst>
                <a:tab pos="0" algn="l"/>
              </a:tabLst>
            </a:pPr>
            <a:endParaRPr lang="it-IT" sz="24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Effect transition="in" filter="dissolve">
                                      <p:cBhvr additive="repl">
                                        <p:cTn id="7" dur="500"/>
                                        <p:tgtEl>
                                          <p:spTgt spid="14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42">
                                            <p:txEl>
                                              <p:pRg st="0" end="0"/>
                                            </p:txEl>
                                          </p:spTgt>
                                        </p:tgtEl>
                                        <p:attrNameLst>
                                          <p:attrName>style.visibility</p:attrName>
                                        </p:attrNameLst>
                                      </p:cBhvr>
                                      <p:to>
                                        <p:strVal val="visible"/>
                                      </p:to>
                                    </p:set>
                                    <p:animEffect transition="in" filter="randombar(horizontal)">
                                      <p:cBhvr additive="repl">
                                        <p:cTn id="12" dur="500"/>
                                        <p:tgtEl>
                                          <p:spTgt spid="1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egnaposto contenuto 2"/>
          <p:cNvSpPr/>
          <p:nvPr/>
        </p:nvSpPr>
        <p:spPr>
          <a:xfrm>
            <a:off x="0" y="0"/>
            <a:ext cx="9142920" cy="6686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pP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*Una accompagnatrice di malati terminali racconta: «In seguito a un aborto, mi sono sentita chiamata a fare da accompagnatrice ai moribondi. Mi sono sentita in dovere di capovolgere il processo di morte che aveva colpito il mio bambino. Oggi aiuto i moribondi a nascere alla vita eterna”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spcBef>
                <a:spcPts val="601"/>
              </a:spcBef>
              <a:tabLst>
                <a:tab pos="0" algn="l"/>
              </a:tabLst>
            </a:pP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4">
                                            <p:txEl>
                                              <p:pRg st="2" end="2"/>
                                            </p:txEl>
                                          </p:spTgt>
                                        </p:tgtEl>
                                        <p:attrNameLst>
                                          <p:attrName>style.visibility</p:attrName>
                                        </p:attrNameLst>
                                      </p:cBhvr>
                                      <p:to>
                                        <p:strVal val="visible"/>
                                      </p:to>
                                    </p:set>
                                    <p:anim calcmode="lin" valueType="num">
                                      <p:cBhvr additive="repl">
                                        <p:cTn id="7" dur="500" fill="hold"/>
                                        <p:tgtEl>
                                          <p:spTgt spid="154">
                                            <p:txEl>
                                              <p:pRg st="2" end="2"/>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5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egnaposto contenuto 2"/>
          <p:cNvSpPr/>
          <p:nvPr/>
        </p:nvSpPr>
        <p:spPr>
          <a:xfrm>
            <a:off x="0" y="0"/>
            <a:ext cx="9142920" cy="6686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pP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lnSpc>
                <a:spcPct val="100000"/>
              </a:lnSpc>
            </a:pPr>
            <a:r>
              <a:rPr lang="it-IT" sz="3200" i="1" spc="-1">
                <a:solidFill>
                  <a:srgbClr val="000000"/>
                </a:solidFill>
                <a:latin typeface="Gill Sans MT"/>
                <a:ea typeface="DejaVu Sans"/>
              </a:rPr>
              <a:t>* </a:t>
            </a:r>
            <a:r>
              <a:rPr lang="it-IT" sz="3200" spc="-1">
                <a:solidFill>
                  <a:srgbClr val="000000"/>
                </a:solidFill>
                <a:latin typeface="Gill Sans MT"/>
                <a:ea typeface="DejaVu Sans"/>
              </a:rPr>
              <a:t>Marie de Hennezel, dopo aver assistito insieme all’équipe dell’ospedale una malata, che era stata accompagnata da tutti con amore, scrive: “Tutti lasciano la stanza, ripromettendosi in questa vigilia di Natale di diffondere intorno a sé un po' più di dolcezza. Quel giorno, dal canto mio, ho preso la decisione di dire più spesso ‘ti voglio bene’ alle persone che mi sono care”.</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Anche il poeta Davide Maria Turoldo in uno dei suoi </a:t>
            </a:r>
            <a:r>
              <a:rPr lang="it-IT" sz="3200" i="1" spc="-1">
                <a:solidFill>
                  <a:srgbClr val="000000"/>
                </a:solidFill>
                <a:latin typeface="Gill Sans MT"/>
                <a:ea typeface="DejaVu Sans"/>
              </a:rPr>
              <a:t>Canti ultimi</a:t>
            </a:r>
            <a:r>
              <a:rPr lang="it-IT" sz="3200" spc="-1">
                <a:solidFill>
                  <a:srgbClr val="000000"/>
                </a:solidFill>
                <a:latin typeface="Gill Sans MT"/>
                <a:ea typeface="DejaVu Sans"/>
              </a:rPr>
              <a:t> parla del “rimorso della colpa più grave di </a:t>
            </a:r>
            <a:r>
              <a:rPr lang="it-IT" sz="3200" i="1" spc="-1">
                <a:solidFill>
                  <a:srgbClr val="000000"/>
                </a:solidFill>
                <a:latin typeface="Gill Sans MT"/>
                <a:ea typeface="DejaVu Sans"/>
              </a:rPr>
              <a:t>non essermi lasciato amare”.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spcBef>
                <a:spcPts val="601"/>
              </a:spcBef>
              <a:tabLst>
                <a:tab pos="0" algn="l"/>
              </a:tabLst>
            </a:pPr>
            <a:endParaRPr lang="it-IT" sz="3200" spc="-1">
              <a:solidFill>
                <a:srgbClr val="000000"/>
              </a:solidFill>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egnaposto contenuto 2"/>
          <p:cNvSpPr/>
          <p:nvPr/>
        </p:nvSpPr>
        <p:spPr>
          <a:xfrm>
            <a:off x="0" y="0"/>
            <a:ext cx="9142920" cy="6686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pP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Non è forse vero che la bellezza di certe esperienze e doni è a volte avvertita proprio nel momento in cui essa viene meno? Basti pensare all’amicizia, alla solidarietà, alla presenza, al sostegno reciproco, al camminare insieme sulla strada della vita… La morte di una persona cara può risvegliare l’attenzione a queste realtà che fanno bella la vita, motivando a renderle attive nella propria relazione con gli altri.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spcBef>
                <a:spcPts val="601"/>
              </a:spcBef>
              <a:tabLst>
                <a:tab pos="0" algn="l"/>
              </a:tabLst>
            </a:pPr>
            <a:endParaRPr lang="it-IT" sz="3200" spc="-1">
              <a:solidFill>
                <a:srgbClr val="000000"/>
              </a:solid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egnaposto contenuto 2"/>
          <p:cNvSpPr/>
          <p:nvPr/>
        </p:nvSpPr>
        <p:spPr>
          <a:xfrm>
            <a:off x="0" y="0"/>
            <a:ext cx="9142920" cy="6686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pP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Come si vede, la persona può dare un senso alla perdita, uscendone più adulto e arricchito. Le sue giornate possono ancora essere cariche di promesse e di felicità, ed essa ne trarrà maggior profitto se riuscirà a trasformare il suo lutto in una esperienza positiva.</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Altre persone, durante questa tappa trovano lo stimolo per approfondire la loro spiritualità e la loro fede, aprendosi ad orizzonti che trascendono quelli terreni e trovando in essi una risorsa importante.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spcBef>
                <a:spcPts val="601"/>
              </a:spcBef>
              <a:tabLst>
                <a:tab pos="0" algn="l"/>
              </a:tabLst>
            </a:pPr>
            <a:endParaRPr lang="it-IT" sz="3200" spc="-1">
              <a:solidFill>
                <a:srgbClr val="000000"/>
              </a:solidFill>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PlaceHolder 1"/>
          <p:cNvSpPr>
            <a:spLocks noGrp="1"/>
          </p:cNvSpPr>
          <p:nvPr>
            <p:ph type="subTitle"/>
          </p:nvPr>
        </p:nvSpPr>
        <p:spPr>
          <a:xfrm>
            <a:off x="0" y="1845000"/>
            <a:ext cx="9142920" cy="4679280"/>
          </a:xfrm>
          <a:prstGeom prst="rect">
            <a:avLst/>
          </a:prstGeom>
          <a:noFill/>
          <a:ln w="0">
            <a:noFill/>
          </a:ln>
        </p:spPr>
        <p:txBody>
          <a:bodyPr lIns="90000" tIns="0" rIns="90000" bIns="45000" anchor="t">
            <a:noAutofit/>
          </a:bodyPr>
          <a:lstStyle/>
          <a:p>
            <a:pPr marL="27360" algn="ctr">
              <a:lnSpc>
                <a:spcPct val="100000"/>
              </a:lnSpc>
              <a:tabLst>
                <a:tab pos="0" algn="l"/>
              </a:tabLst>
            </a:pPr>
            <a:endParaRPr lang="it-IT" sz="3600" spc="-1">
              <a:solidFill>
                <a:srgbClr val="000000"/>
              </a:solidFill>
              <a:latin typeface="Arial"/>
            </a:endParaRPr>
          </a:p>
          <a:p>
            <a:pPr marL="27360" algn="ctr">
              <a:lnSpc>
                <a:spcPct val="100000"/>
              </a:lnSpc>
              <a:spcBef>
                <a:spcPts val="601"/>
              </a:spcBef>
              <a:tabLst>
                <a:tab pos="0" algn="l"/>
              </a:tabLst>
            </a:pPr>
            <a:endParaRPr lang="it-IT" sz="3600" spc="-1">
              <a:solidFill>
                <a:srgbClr val="000000"/>
              </a:solidFill>
              <a:latin typeface="Arial"/>
            </a:endParaRPr>
          </a:p>
          <a:p>
            <a:pPr marL="27360" algn="ctr">
              <a:lnSpc>
                <a:spcPct val="100000"/>
              </a:lnSpc>
              <a:spcBef>
                <a:spcPts val="601"/>
              </a:spcBef>
              <a:tabLst>
                <a:tab pos="0" algn="l"/>
              </a:tabLst>
            </a:pPr>
            <a:r>
              <a:rPr lang="it-IT" sz="4400" b="1" i="1" spc="-1">
                <a:solidFill>
                  <a:srgbClr val="FF0000"/>
                </a:solidFill>
                <a:latin typeface="Gill Sans MT"/>
                <a:ea typeface="Times New Roman"/>
              </a:rPr>
              <a:t>IL PERDONO</a:t>
            </a:r>
            <a:endParaRPr lang="it-IT" sz="4400" spc="-1">
              <a:solidFill>
                <a:srgbClr val="000000"/>
              </a:solidFill>
              <a:latin typeface="Arial"/>
            </a:endParaRPr>
          </a:p>
          <a:p>
            <a:pPr marL="27360" algn="ctr">
              <a:lnSpc>
                <a:spcPct val="100000"/>
              </a:lnSpc>
              <a:spcBef>
                <a:spcPts val="601"/>
              </a:spcBef>
              <a:tabLst>
                <a:tab pos="0" algn="l"/>
              </a:tabLst>
            </a:pPr>
            <a:r>
              <a:rPr lang="it-IT" sz="4400" b="1" i="1" spc="-1">
                <a:solidFill>
                  <a:srgbClr val="FF0000"/>
                </a:solidFill>
                <a:latin typeface="Gill Sans MT"/>
                <a:ea typeface="Times New Roman"/>
              </a:rPr>
              <a:t>L’EREDITA’</a:t>
            </a:r>
            <a:endParaRPr lang="it-IT" sz="4400" spc="-1">
              <a:solidFill>
                <a:srgbClr val="000000"/>
              </a:solidFill>
              <a:latin typeface="Arial"/>
            </a:endParaRPr>
          </a:p>
          <a:p>
            <a:pPr marL="27360" algn="ctr">
              <a:lnSpc>
                <a:spcPct val="100000"/>
              </a:lnSpc>
              <a:spcBef>
                <a:spcPts val="601"/>
              </a:spcBef>
              <a:tabLst>
                <a:tab pos="0" algn="l"/>
              </a:tabLst>
            </a:pPr>
            <a:r>
              <a:rPr lang="it-IT" sz="4400" b="1" i="1" spc="-1">
                <a:solidFill>
                  <a:srgbClr val="FF0000"/>
                </a:solidFill>
                <a:latin typeface="Gill Sans MT"/>
                <a:ea typeface="Times New Roman"/>
              </a:rPr>
              <a:t>IL COMPIMENTO DEL LUTTO</a:t>
            </a:r>
            <a:endParaRPr lang="it-IT" sz="4400" spc="-1">
              <a:solidFill>
                <a:srgbClr val="000000"/>
              </a:solidFill>
              <a:latin typeface="Arial"/>
            </a:endParaRPr>
          </a:p>
        </p:txBody>
      </p:sp>
      <p:sp>
        <p:nvSpPr>
          <p:cNvPr id="159" name="Rectangle 3"/>
          <p:cNvSpPr/>
          <p:nvPr/>
        </p:nvSpPr>
        <p:spPr>
          <a:xfrm>
            <a:off x="251640" y="-46809"/>
            <a:ext cx="9142920" cy="1937538"/>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numCol="1" spcCol="0" anchor="ctr">
            <a:spAutoFit/>
          </a:bodyPr>
          <a:lstStyle/>
          <a:p>
            <a:pPr algn="ctr">
              <a:tabLst>
                <a:tab pos="0" algn="l"/>
              </a:tabLst>
            </a:pPr>
            <a:r>
              <a:rPr lang="it-IT" sz="2400" b="1" spc="-1">
                <a:solidFill>
                  <a:srgbClr val="000000"/>
                </a:solidFill>
                <a:latin typeface="Albertus Extra Bold"/>
                <a:ea typeface="Times New Roman"/>
              </a:rPr>
              <a:t>CENTRO</a:t>
            </a:r>
            <a:r>
              <a:rPr lang="it-IT" sz="2400" spc="-1">
                <a:solidFill>
                  <a:srgbClr val="000000"/>
                </a:solidFill>
                <a:latin typeface="Albertus Extra Bold"/>
                <a:ea typeface="Times New Roman"/>
              </a:rPr>
              <a:t> </a:t>
            </a:r>
            <a:r>
              <a:rPr lang="it-IT" sz="2400" b="1" spc="-1">
                <a:solidFill>
                  <a:srgbClr val="000000"/>
                </a:solidFill>
                <a:latin typeface="Albertus Extra Bold"/>
                <a:ea typeface="Times New Roman"/>
              </a:rPr>
              <a:t>CAMILLIANO DI FORMAZIONE</a:t>
            </a:r>
            <a:endParaRPr lang="it-IT" sz="2400" spc="-1">
              <a:solidFill>
                <a:srgbClr val="000000"/>
              </a:solidFill>
              <a:latin typeface="Arial"/>
            </a:endParaRPr>
          </a:p>
          <a:p>
            <a:pPr algn="ctr">
              <a:tabLst>
                <a:tab pos="0" algn="l"/>
              </a:tabLst>
            </a:pPr>
            <a:endParaRPr lang="it-IT" sz="2400" spc="-1">
              <a:solidFill>
                <a:srgbClr val="000000"/>
              </a:solidFill>
              <a:latin typeface="Arial"/>
            </a:endParaRPr>
          </a:p>
          <a:p>
            <a:pPr algn="ctr">
              <a:tabLst>
                <a:tab pos="0" algn="l"/>
              </a:tabLst>
            </a:pPr>
            <a:r>
              <a:rPr lang="it-IT" sz="2400" b="1" spc="-1">
                <a:solidFill>
                  <a:srgbClr val="000000"/>
                </a:solidFill>
                <a:latin typeface="Albertus Extra Bold"/>
                <a:ea typeface="Times New Roman"/>
              </a:rPr>
              <a:t>PERCHE’ LASCIARTI ANDARE?</a:t>
            </a:r>
            <a:endParaRPr lang="it-IT" sz="2400" spc="-1">
              <a:solidFill>
                <a:srgbClr val="000000"/>
              </a:solidFill>
              <a:latin typeface="Arial"/>
            </a:endParaRPr>
          </a:p>
          <a:p>
            <a:pPr algn="ctr">
              <a:tabLst>
                <a:tab pos="0" algn="l"/>
              </a:tabLst>
            </a:pPr>
            <a:r>
              <a:rPr lang="it-IT" sz="2400" b="1" spc="-1">
                <a:solidFill>
                  <a:srgbClr val="000000"/>
                </a:solidFill>
                <a:latin typeface="Albertus Extra Bold"/>
                <a:ea typeface="Times New Roman"/>
              </a:rPr>
              <a:t>Camminare insieme in tempo di lutto</a:t>
            </a:r>
            <a:endParaRPr lang="it-IT" sz="2400" spc="-1">
              <a:solidFill>
                <a:srgbClr val="000000"/>
              </a:solidFill>
              <a:latin typeface="Arial"/>
            </a:endParaRPr>
          </a:p>
          <a:p>
            <a:pPr algn="ctr">
              <a:tabLst>
                <a:tab pos="0" algn="l"/>
              </a:tabLst>
            </a:pPr>
            <a:endParaRPr lang="it-IT" sz="24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dissolve">
                                      <p:cBhvr additive="repl">
                                        <p:cTn id="7" dur="500"/>
                                        <p:tgtEl>
                                          <p:spTgt spid="15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58">
                                            <p:txEl>
                                              <p:pRg st="0" end="0"/>
                                            </p:txEl>
                                          </p:spTgt>
                                        </p:tgtEl>
                                        <p:attrNameLst>
                                          <p:attrName>style.visibility</p:attrName>
                                        </p:attrNameLst>
                                      </p:cBhvr>
                                      <p:to>
                                        <p:strVal val="visible"/>
                                      </p:to>
                                    </p:set>
                                    <p:animEffect transition="in" filter="randombar(horizontal)">
                                      <p:cBhvr additive="repl">
                                        <p:cTn id="12" dur="500"/>
                                        <p:tgtEl>
                                          <p:spTgt spid="1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randombar(horizontal)">
                                      <p:cBhvr additive="repl">
                                        <p:cTn id="17" dur="5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randombar(horizontal)">
                                      <p:cBhvr additive="repl">
                                        <p:cTn id="22" dur="5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randombar(horizontal)">
                                      <p:cBhvr additive="repl">
                                        <p:cTn id="27" dur="5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PlaceHolder 1"/>
          <p:cNvSpPr>
            <a:spLocks noGrp="1"/>
          </p:cNvSpPr>
          <p:nvPr>
            <p:ph type="title"/>
          </p:nvPr>
        </p:nvSpPr>
        <p:spPr>
          <a:xfrm>
            <a:off x="0" y="0"/>
            <a:ext cx="8932680" cy="1416600"/>
          </a:xfrm>
          <a:prstGeom prst="rect">
            <a:avLst/>
          </a:prstGeom>
          <a:noFill/>
          <a:ln w="0">
            <a:noFill/>
          </a:ln>
        </p:spPr>
        <p:txBody>
          <a:bodyPr lIns="90000" tIns="45000" rIns="90000" bIns="45000" anchor="ctr">
            <a:noAutofit/>
          </a:bodyPr>
          <a:lstStyle/>
          <a:p>
            <a:pPr>
              <a:lnSpc>
                <a:spcPct val="100000"/>
              </a:lnSpc>
              <a:tabLst>
                <a:tab pos="0" algn="l"/>
              </a:tabLst>
            </a:pPr>
            <a:r>
              <a:rPr lang="it-IT" sz="4300" spc="-1" dirty="0">
                <a:solidFill>
                  <a:srgbClr val="572314"/>
                </a:solidFill>
                <a:latin typeface="Gill Sans MT"/>
              </a:rPr>
              <a:t>SESTA TAPPA</a:t>
            </a:r>
            <a:br>
              <a:rPr sz="4300" dirty="0"/>
            </a:br>
            <a:r>
              <a:rPr lang="it-IT" sz="4300" b="1" spc="-1" dirty="0">
                <a:solidFill>
                  <a:srgbClr val="FF0000"/>
                </a:solidFill>
                <a:latin typeface="Gill Sans MT"/>
              </a:rPr>
              <a:t>IL PERDONO RECIPROCO</a:t>
            </a:r>
            <a:endParaRPr lang="it-IT" sz="4300" spc="-1" dirty="0">
              <a:solidFill>
                <a:srgbClr val="000000"/>
              </a:solidFill>
              <a:latin typeface="Arial"/>
            </a:endParaRPr>
          </a:p>
        </p:txBody>
      </p:sp>
      <p:grpSp>
        <p:nvGrpSpPr>
          <p:cNvPr id="161" name="Diagram 2"/>
          <p:cNvGrpSpPr/>
          <p:nvPr/>
        </p:nvGrpSpPr>
        <p:grpSpPr>
          <a:xfrm>
            <a:off x="1080" y="942598"/>
            <a:ext cx="9213300" cy="5732280"/>
            <a:chOff x="-1440" y="979920"/>
            <a:chExt cx="9213300" cy="5732280"/>
          </a:xfrm>
        </p:grpSpPr>
        <p:sp>
          <p:nvSpPr>
            <p:cNvPr id="162" name="Rettangolo 161"/>
            <p:cNvSpPr/>
            <p:nvPr/>
          </p:nvSpPr>
          <p:spPr>
            <a:xfrm flipH="1" flipV="1">
              <a:off x="-1440" y="979920"/>
              <a:ext cx="9142920" cy="5732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it-IT" spc="-1">
                <a:solidFill>
                  <a:srgbClr val="000000"/>
                </a:solidFill>
                <a:latin typeface="Arial"/>
                <a:ea typeface="DejaVu Sans"/>
              </a:endParaRPr>
            </a:p>
          </p:txBody>
        </p:sp>
        <p:sp>
          <p:nvSpPr>
            <p:cNvPr id="163" name="Freccia in giù 162"/>
            <p:cNvSpPr/>
            <p:nvPr/>
          </p:nvSpPr>
          <p:spPr>
            <a:xfrm rot="16200000" flipH="1" flipV="1">
              <a:off x="4783500" y="1524364"/>
              <a:ext cx="4428360" cy="4428360"/>
            </a:xfrm>
            <a:prstGeom prst="downArrow">
              <a:avLst>
                <a:gd name="adj1" fmla="val 50000"/>
                <a:gd name="adj2" fmla="val 35000"/>
              </a:avLst>
            </a:prstGeom>
            <a:solidFill>
              <a:schemeClr val="accent2">
                <a:hueOff val="0"/>
                <a:satOff val="0"/>
                <a:lumOff val="0"/>
                <a:alphaOff val="0"/>
              </a:schemeClr>
            </a:solidFill>
            <a:ln w="0">
              <a:noFill/>
            </a:ln>
            <a:effectLst>
              <a:outerShdw blurRad="63360" dist="25560" dir="5400000" rotWithShape="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0">
              <a:scrgbClr r="0" g="0" b="0"/>
            </a:fillRef>
            <a:effectRef idx="2">
              <a:scrgbClr r="0" g="0" b="0"/>
            </a:effectRef>
            <a:fontRef idx="minor"/>
          </p:style>
          <p:txBody>
            <a:bodyPr rot="16200000" vert="horz" lIns="270360" tIns="270360" rIns="270360" bIns="270360" numCol="1" spcCol="1440" anchor="ctr">
              <a:noAutofit/>
            </a:bodyPr>
            <a:lstStyle/>
            <a:p>
              <a:pPr algn="ctr">
                <a:lnSpc>
                  <a:spcPct val="90000"/>
                </a:lnSpc>
                <a:spcAft>
                  <a:spcPts val="1329"/>
                </a:spcAft>
              </a:pPr>
              <a:r>
                <a:rPr lang="it-IT" sz="2400" spc="-1" dirty="0">
                  <a:solidFill>
                    <a:schemeClr val="lt1"/>
                  </a:solidFill>
                  <a:latin typeface="Arial"/>
                  <a:ea typeface="DejaVu Sans"/>
                </a:rPr>
                <a:t>CHIEDERE PERDONO</a:t>
              </a:r>
              <a:endParaRPr lang="it-IT" sz="2400" spc="-1" dirty="0">
                <a:solidFill>
                  <a:srgbClr val="000000"/>
                </a:solidFill>
                <a:latin typeface="Arial"/>
              </a:endParaRPr>
            </a:p>
          </p:txBody>
        </p:sp>
        <p:sp>
          <p:nvSpPr>
            <p:cNvPr id="164" name="Freccia in giù 163"/>
            <p:cNvSpPr/>
            <p:nvPr/>
          </p:nvSpPr>
          <p:spPr>
            <a:xfrm rot="5400000" flipH="1" flipV="1">
              <a:off x="141480" y="1451824"/>
              <a:ext cx="4428360" cy="4573440"/>
            </a:xfrm>
            <a:prstGeom prst="downArrow">
              <a:avLst>
                <a:gd name="adj1" fmla="val 50000"/>
                <a:gd name="adj2" fmla="val 35000"/>
              </a:avLst>
            </a:prstGeom>
            <a:solidFill>
              <a:schemeClr val="accent2">
                <a:hueOff val="19008842"/>
                <a:satOff val="-36686"/>
                <a:lumOff val="-4710"/>
                <a:alphaOff val="0"/>
              </a:schemeClr>
            </a:solidFill>
            <a:ln w="0">
              <a:noFill/>
            </a:ln>
            <a:effectLst>
              <a:outerShdw blurRad="63360" dist="25560" dir="5400000" rotWithShape="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0">
              <a:scrgbClr r="0" g="0" b="0"/>
            </a:fillRef>
            <a:effectRef idx="2">
              <a:scrgbClr r="0" g="0" b="0"/>
            </a:effectRef>
            <a:fontRef idx="minor"/>
          </p:style>
          <p:txBody>
            <a:bodyPr rot="5400000" vert="horz" lIns="270360" tIns="270360" rIns="270360" bIns="270360" numCol="1" spcCol="1440" anchor="ctr">
              <a:noAutofit/>
            </a:bodyPr>
            <a:lstStyle/>
            <a:p>
              <a:pPr algn="ctr">
                <a:lnSpc>
                  <a:spcPct val="90000"/>
                </a:lnSpc>
                <a:spcAft>
                  <a:spcPts val="1329"/>
                </a:spcAft>
              </a:pPr>
              <a:r>
                <a:rPr lang="it-IT" sz="2000" spc="-1" dirty="0">
                  <a:solidFill>
                    <a:schemeClr val="lt1"/>
                  </a:solidFill>
                  <a:latin typeface="Arial"/>
                  <a:ea typeface="DejaVu Sans"/>
                </a:rPr>
                <a:t>CONCEDERE IL PERDONO</a:t>
              </a:r>
              <a:endParaRPr lang="it-IT" sz="2000" spc="-1" dirty="0">
                <a:solidFill>
                  <a:srgbClr val="000000"/>
                </a:solidFill>
                <a:latin typeface="Arial"/>
              </a:endParaRPr>
            </a:p>
          </p:txBody>
        </p:sp>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 calcmode="lin" valueType="num">
                                      <p:cBhvr additive="repl">
                                        <p:cTn id="7" dur="500" fill="hold"/>
                                        <p:tgtEl>
                                          <p:spTgt spid="160"/>
                                        </p:tgtEl>
                                        <p:attrNameLst>
                                          <p:attrName>ppt_x</p:attrName>
                                        </p:attrNameLst>
                                      </p:cBhvr>
                                      <p:tavLst>
                                        <p:tav tm="0">
                                          <p:val>
                                            <p:strVal val="#ppt_x"/>
                                          </p:val>
                                        </p:tav>
                                        <p:tav tm="100000">
                                          <p:val>
                                            <p:strVal val="#ppt_x"/>
                                          </p:val>
                                        </p:tav>
                                      </p:tavLst>
                                    </p:anim>
                                    <p:anim calcmode="lin" valueType="num">
                                      <p:cBhvr additive="repl">
                                        <p:cTn id="8" dur="500" fill="hold"/>
                                        <p:tgtEl>
                                          <p:spTgt spid="1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0" y="0"/>
            <a:ext cx="8932680" cy="1416600"/>
          </a:xfrm>
          <a:prstGeom prst="rect">
            <a:avLst/>
          </a:prstGeom>
          <a:noFill/>
          <a:ln w="0">
            <a:noFill/>
          </a:ln>
        </p:spPr>
        <p:txBody>
          <a:bodyPr lIns="90000" tIns="45000" rIns="90000" bIns="45000" anchor="ctr">
            <a:noAutofit/>
          </a:bodyPr>
          <a:lstStyle/>
          <a:p>
            <a:pPr>
              <a:lnSpc>
                <a:spcPct val="100000"/>
              </a:lnSpc>
              <a:tabLst>
                <a:tab pos="0" algn="l"/>
              </a:tabLst>
            </a:pPr>
            <a:r>
              <a:rPr lang="it-IT" sz="4300" spc="-1">
                <a:solidFill>
                  <a:srgbClr val="572314"/>
                </a:solidFill>
                <a:latin typeface="Gill Sans MT"/>
              </a:rPr>
              <a:t>IL PERDONO RECIPROCO</a:t>
            </a:r>
            <a:endParaRPr lang="it-IT" sz="4300" spc="-1">
              <a:solidFill>
                <a:srgbClr val="000000"/>
              </a:solidFill>
              <a:latin typeface="Arial"/>
            </a:endParaRPr>
          </a:p>
        </p:txBody>
      </p:sp>
      <p:grpSp>
        <p:nvGrpSpPr>
          <p:cNvPr id="166" name="Diagram 1"/>
          <p:cNvGrpSpPr/>
          <p:nvPr/>
        </p:nvGrpSpPr>
        <p:grpSpPr>
          <a:xfrm>
            <a:off x="-1440" y="980640"/>
            <a:ext cx="9146882" cy="5732280"/>
            <a:chOff x="-1440" y="980640"/>
            <a:chExt cx="9146882" cy="5732280"/>
          </a:xfrm>
        </p:grpSpPr>
        <p:sp>
          <p:nvSpPr>
            <p:cNvPr id="167" name="Rettangolo 166"/>
            <p:cNvSpPr/>
            <p:nvPr/>
          </p:nvSpPr>
          <p:spPr>
            <a:xfrm flipH="1">
              <a:off x="-1440" y="980640"/>
              <a:ext cx="9142920" cy="5732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it-IT" spc="-1">
                <a:solidFill>
                  <a:srgbClr val="000000"/>
                </a:solidFill>
                <a:latin typeface="Arial"/>
                <a:ea typeface="DejaVu Sans"/>
              </a:endParaRPr>
            </a:p>
          </p:txBody>
        </p:sp>
        <p:sp>
          <p:nvSpPr>
            <p:cNvPr id="168" name="Freccia in giù 167"/>
            <p:cNvSpPr/>
            <p:nvPr/>
          </p:nvSpPr>
          <p:spPr>
            <a:xfrm rot="5400000" flipH="1">
              <a:off x="4717082" y="1632600"/>
              <a:ext cx="4428360" cy="4428360"/>
            </a:xfrm>
            <a:prstGeom prst="downArrow">
              <a:avLst>
                <a:gd name="adj1" fmla="val 50000"/>
                <a:gd name="adj2" fmla="val 35000"/>
              </a:avLst>
            </a:prstGeom>
            <a:solidFill>
              <a:schemeClr val="accent2">
                <a:hueOff val="0"/>
                <a:satOff val="0"/>
                <a:lumOff val="0"/>
                <a:alphaOff val="0"/>
              </a:schemeClr>
            </a:solidFill>
            <a:ln w="0">
              <a:noFill/>
            </a:ln>
            <a:effectLst>
              <a:outerShdw blurRad="63360" dist="25560" dir="5400000" rotWithShape="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0">
              <a:scrgbClr r="0" g="0" b="0"/>
            </a:fillRef>
            <a:effectRef idx="2">
              <a:scrgbClr r="0" g="0" b="0"/>
            </a:effectRef>
            <a:fontRef idx="minor"/>
          </p:style>
          <p:txBody>
            <a:bodyPr rot="16200000" vert="horz" lIns="369720" tIns="369720" rIns="369720" bIns="369720" numCol="1" spcCol="1440" anchor="ctr">
              <a:noAutofit/>
            </a:bodyPr>
            <a:lstStyle/>
            <a:p>
              <a:pPr algn="ctr">
                <a:lnSpc>
                  <a:spcPct val="90000"/>
                </a:lnSpc>
                <a:spcAft>
                  <a:spcPts val="1820"/>
                </a:spcAft>
              </a:pPr>
              <a:r>
                <a:rPr lang="it-IT" sz="2400" spc="-1" dirty="0">
                  <a:solidFill>
                    <a:schemeClr val="lt1"/>
                  </a:solidFill>
                  <a:latin typeface="Arial"/>
                  <a:ea typeface="DejaVu Sans"/>
                </a:rPr>
                <a:t>PASSIVO</a:t>
              </a:r>
              <a:endParaRPr lang="it-IT" sz="2400" spc="-1" dirty="0">
                <a:solidFill>
                  <a:srgbClr val="000000"/>
                </a:solidFill>
                <a:latin typeface="Arial"/>
              </a:endParaRPr>
            </a:p>
          </p:txBody>
        </p:sp>
        <p:sp>
          <p:nvSpPr>
            <p:cNvPr id="169" name="Freccia in giù 168"/>
            <p:cNvSpPr/>
            <p:nvPr/>
          </p:nvSpPr>
          <p:spPr>
            <a:xfrm rot="16200000" flipH="1">
              <a:off x="-1440" y="1632600"/>
              <a:ext cx="4428360" cy="4428360"/>
            </a:xfrm>
            <a:prstGeom prst="downArrow">
              <a:avLst>
                <a:gd name="adj1" fmla="val 50000"/>
                <a:gd name="adj2" fmla="val 35000"/>
              </a:avLst>
            </a:prstGeom>
            <a:solidFill>
              <a:schemeClr val="accent2">
                <a:hueOff val="19008842"/>
                <a:satOff val="-36686"/>
                <a:lumOff val="-4710"/>
                <a:alphaOff val="0"/>
              </a:schemeClr>
            </a:solidFill>
            <a:ln w="0">
              <a:noFill/>
            </a:ln>
            <a:effectLst>
              <a:outerShdw blurRad="63360" dist="25560" dir="5400000" rotWithShape="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0">
              <a:scrgbClr r="0" g="0" b="0"/>
            </a:fillRef>
            <a:effectRef idx="2">
              <a:scrgbClr r="0" g="0" b="0"/>
            </a:effectRef>
            <a:fontRef idx="minor"/>
          </p:style>
          <p:txBody>
            <a:bodyPr rot="5400000" vert="horz" lIns="369720" tIns="369720" rIns="369720" bIns="369720" numCol="1" spcCol="1440" anchor="ctr">
              <a:noAutofit/>
            </a:bodyPr>
            <a:lstStyle/>
            <a:p>
              <a:pPr algn="ctr">
                <a:lnSpc>
                  <a:spcPct val="90000"/>
                </a:lnSpc>
                <a:spcAft>
                  <a:spcPts val="1820"/>
                </a:spcAft>
              </a:pPr>
              <a:r>
                <a:rPr lang="it-IT" sz="3200" spc="-1" dirty="0">
                  <a:solidFill>
                    <a:schemeClr val="lt1"/>
                  </a:solidFill>
                  <a:latin typeface="Arial"/>
                  <a:ea typeface="DejaVu Sans"/>
                </a:rPr>
                <a:t>ATTIVO</a:t>
              </a:r>
              <a:endParaRPr lang="it-IT" sz="3200" spc="-1" dirty="0">
                <a:solidFill>
                  <a:srgbClr val="000000"/>
                </a:solidFill>
                <a:latin typeface="Arial"/>
              </a:endParaRPr>
            </a:p>
          </p:txBody>
        </p:sp>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5"/>
                                        </p:tgtEl>
                                        <p:attrNameLst>
                                          <p:attrName>style.visibility</p:attrName>
                                        </p:attrNameLst>
                                      </p:cBhvr>
                                      <p:to>
                                        <p:strVal val="visible"/>
                                      </p:to>
                                    </p:set>
                                    <p:anim calcmode="lin" valueType="num">
                                      <p:cBhvr additive="repl">
                                        <p:cTn id="7" dur="500" fill="hold"/>
                                        <p:tgtEl>
                                          <p:spTgt spid="165"/>
                                        </p:tgtEl>
                                        <p:attrNameLst>
                                          <p:attrName>ppt_x</p:attrName>
                                        </p:attrNameLst>
                                      </p:cBhvr>
                                      <p:tavLst>
                                        <p:tav tm="0">
                                          <p:val>
                                            <p:strVal val="#ppt_x"/>
                                          </p:val>
                                        </p:tav>
                                        <p:tav tm="100000">
                                          <p:val>
                                            <p:strVal val="#ppt_x"/>
                                          </p:val>
                                        </p:tav>
                                      </p:tavLst>
                                    </p:anim>
                                    <p:anim calcmode="lin" valueType="num">
                                      <p:cBhvr additive="repl">
                                        <p:cTn id="8" dur="500" fill="hold"/>
                                        <p:tgtEl>
                                          <p:spTgt spid="1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0" y="0"/>
            <a:ext cx="8932680" cy="1416600"/>
          </a:xfrm>
          <a:prstGeom prst="rect">
            <a:avLst/>
          </a:prstGeom>
          <a:noFill/>
          <a:ln w="0">
            <a:noFill/>
          </a:ln>
        </p:spPr>
        <p:txBody>
          <a:bodyPr lIns="90000" tIns="45000" rIns="90000" bIns="45000" anchor="ctr">
            <a:noAutofit/>
          </a:bodyPr>
          <a:lstStyle/>
          <a:p>
            <a:pPr>
              <a:lnSpc>
                <a:spcPct val="100000"/>
              </a:lnSpc>
              <a:tabLst>
                <a:tab pos="0" algn="l"/>
              </a:tabLst>
            </a:pPr>
            <a:r>
              <a:rPr lang="it-IT" sz="4300" spc="-1">
                <a:solidFill>
                  <a:srgbClr val="572314"/>
                </a:solidFill>
                <a:latin typeface="Gill Sans MT"/>
              </a:rPr>
              <a:t>IL PERDONO RECIPROCO</a:t>
            </a:r>
            <a:endParaRPr lang="it-IT" sz="4300" spc="-1">
              <a:solidFill>
                <a:srgbClr val="000000"/>
              </a:solidFill>
              <a:latin typeface="Arial"/>
            </a:endParaRPr>
          </a:p>
        </p:txBody>
      </p:sp>
      <p:grpSp>
        <p:nvGrpSpPr>
          <p:cNvPr id="171" name="Diagram 4"/>
          <p:cNvGrpSpPr/>
          <p:nvPr/>
        </p:nvGrpSpPr>
        <p:grpSpPr>
          <a:xfrm>
            <a:off x="-1080" y="980640"/>
            <a:ext cx="9142920" cy="5732280"/>
            <a:chOff x="-1080" y="980640"/>
            <a:chExt cx="9142920" cy="5732280"/>
          </a:xfrm>
        </p:grpSpPr>
        <p:sp>
          <p:nvSpPr>
            <p:cNvPr id="172" name="Rettangolo 171"/>
            <p:cNvSpPr/>
            <p:nvPr/>
          </p:nvSpPr>
          <p:spPr>
            <a:xfrm flipH="1">
              <a:off x="-1440" y="980640"/>
              <a:ext cx="9142920" cy="5732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it-IT" spc="-1">
                <a:solidFill>
                  <a:srgbClr val="000000"/>
                </a:solidFill>
                <a:latin typeface="Arial"/>
                <a:ea typeface="DejaVu Sans"/>
              </a:endParaRPr>
            </a:p>
          </p:txBody>
        </p:sp>
        <p:sp>
          <p:nvSpPr>
            <p:cNvPr id="173" name="Freccia in giù 172"/>
            <p:cNvSpPr/>
            <p:nvPr/>
          </p:nvSpPr>
          <p:spPr>
            <a:xfrm rot="5400000" flipH="1">
              <a:off x="4712040" y="1632600"/>
              <a:ext cx="4428360" cy="4428360"/>
            </a:xfrm>
            <a:prstGeom prst="downArrow">
              <a:avLst>
                <a:gd name="adj1" fmla="val 50000"/>
                <a:gd name="adj2" fmla="val 35000"/>
              </a:avLst>
            </a:prstGeom>
            <a:solidFill>
              <a:schemeClr val="accent2">
                <a:hueOff val="0"/>
                <a:satOff val="0"/>
                <a:lumOff val="0"/>
                <a:alphaOff val="0"/>
              </a:schemeClr>
            </a:solidFill>
            <a:ln w="0">
              <a:noFill/>
            </a:ln>
            <a:effectLst>
              <a:outerShdw blurRad="63360" dist="25560" dir="5400000" rotWithShape="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0">
              <a:scrgbClr r="0" g="0" b="0"/>
            </a:fillRef>
            <a:effectRef idx="2">
              <a:scrgbClr r="0" g="0" b="0"/>
            </a:effectRef>
            <a:fontRef idx="minor"/>
          </p:style>
          <p:txBody>
            <a:bodyPr rot="16200000" vert="horz" lIns="320040" tIns="320040" rIns="320040" bIns="320040" numCol="1" spcCol="1440" anchor="ctr">
              <a:noAutofit/>
            </a:bodyPr>
            <a:lstStyle/>
            <a:p>
              <a:pPr algn="ctr">
                <a:lnSpc>
                  <a:spcPct val="90000"/>
                </a:lnSpc>
                <a:spcAft>
                  <a:spcPts val="1576"/>
                </a:spcAft>
              </a:pPr>
              <a:r>
                <a:rPr lang="it-IT" sz="2000" spc="-1" dirty="0">
                  <a:solidFill>
                    <a:schemeClr val="lt1"/>
                  </a:solidFill>
                  <a:latin typeface="Arial"/>
                  <a:ea typeface="DejaVu Sans"/>
                </a:rPr>
                <a:t>CHIEDERE</a:t>
              </a:r>
              <a:endParaRPr lang="it-IT" sz="2000" spc="-1" dirty="0">
                <a:solidFill>
                  <a:srgbClr val="000000"/>
                </a:solidFill>
                <a:latin typeface="Arial"/>
              </a:endParaRPr>
            </a:p>
          </p:txBody>
        </p:sp>
        <p:sp>
          <p:nvSpPr>
            <p:cNvPr id="174" name="Freccia in giù 173"/>
            <p:cNvSpPr/>
            <p:nvPr/>
          </p:nvSpPr>
          <p:spPr>
            <a:xfrm rot="16200000" flipH="1">
              <a:off x="-1440" y="1632600"/>
              <a:ext cx="4428360" cy="4428360"/>
            </a:xfrm>
            <a:prstGeom prst="downArrow">
              <a:avLst>
                <a:gd name="adj1" fmla="val 50000"/>
                <a:gd name="adj2" fmla="val 35000"/>
              </a:avLst>
            </a:prstGeom>
            <a:solidFill>
              <a:schemeClr val="accent2">
                <a:hueOff val="19008842"/>
                <a:satOff val="-36686"/>
                <a:lumOff val="-4710"/>
                <a:alphaOff val="0"/>
              </a:schemeClr>
            </a:solidFill>
            <a:ln w="0">
              <a:noFill/>
            </a:ln>
            <a:effectLst>
              <a:outerShdw blurRad="63360" dist="25560" dir="5400000" rotWithShape="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0">
              <a:scrgbClr r="0" g="0" b="0"/>
            </a:fillRef>
            <a:effectRef idx="2">
              <a:scrgbClr r="0" g="0" b="0"/>
            </a:effectRef>
            <a:fontRef idx="minor"/>
          </p:style>
          <p:txBody>
            <a:bodyPr rot="5400000" vert="horz" lIns="320040" tIns="320040" rIns="320040" bIns="320040" numCol="1" spcCol="1440" anchor="ctr">
              <a:noAutofit/>
            </a:bodyPr>
            <a:lstStyle/>
            <a:p>
              <a:pPr algn="ctr">
                <a:lnSpc>
                  <a:spcPct val="90000"/>
                </a:lnSpc>
                <a:spcAft>
                  <a:spcPts val="1576"/>
                </a:spcAft>
              </a:pPr>
              <a:r>
                <a:rPr lang="it-IT" sz="2800" spc="-1" dirty="0">
                  <a:solidFill>
                    <a:schemeClr val="lt1"/>
                  </a:solidFill>
                  <a:latin typeface="Arial"/>
                  <a:ea typeface="DejaVu Sans"/>
                </a:rPr>
                <a:t>DONARE</a:t>
              </a:r>
              <a:endParaRPr lang="it-IT" sz="2800" spc="-1" dirty="0">
                <a:solidFill>
                  <a:srgbClr val="000000"/>
                </a:solidFill>
                <a:latin typeface="Arial"/>
              </a:endParaRPr>
            </a:p>
          </p:txBody>
        </p:sp>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0"/>
                                        </p:tgtEl>
                                        <p:attrNameLst>
                                          <p:attrName>style.visibility</p:attrName>
                                        </p:attrNameLst>
                                      </p:cBhvr>
                                      <p:to>
                                        <p:strVal val="visible"/>
                                      </p:to>
                                    </p:set>
                                    <p:anim calcmode="lin" valueType="num">
                                      <p:cBhvr additive="repl">
                                        <p:cTn id="7" dur="500" fill="hold"/>
                                        <p:tgtEl>
                                          <p:spTgt spid="170"/>
                                        </p:tgtEl>
                                        <p:attrNameLst>
                                          <p:attrName>ppt_x</p:attrName>
                                        </p:attrNameLst>
                                      </p:cBhvr>
                                      <p:tavLst>
                                        <p:tav tm="0">
                                          <p:val>
                                            <p:strVal val="#ppt_x"/>
                                          </p:val>
                                        </p:tav>
                                        <p:tav tm="100000">
                                          <p:val>
                                            <p:strVal val="#ppt_x"/>
                                          </p:val>
                                        </p:tav>
                                      </p:tavLst>
                                    </p:anim>
                                    <p:anim calcmode="lin" valueType="num">
                                      <p:cBhvr additive="repl">
                                        <p:cTn id="8" dur="500" fill="hold"/>
                                        <p:tgtEl>
                                          <p:spTgt spid="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PlaceHolder 1"/>
          <p:cNvSpPr>
            <a:spLocks noGrp="1"/>
          </p:cNvSpPr>
          <p:nvPr>
            <p:ph/>
          </p:nvPr>
        </p:nvSpPr>
        <p:spPr>
          <a:xfrm>
            <a:off x="971640" y="0"/>
            <a:ext cx="8171280" cy="6856920"/>
          </a:xfrm>
          <a:prstGeom prst="rect">
            <a:avLst/>
          </a:prstGeom>
          <a:noFill/>
          <a:ln w="0">
            <a:noFill/>
          </a:ln>
        </p:spPr>
        <p:txBody>
          <a:bodyPr lIns="90000" tIns="45000" rIns="90000" bIns="45000" anchor="t">
            <a:normAutofit/>
          </a:bodyPr>
          <a:lstStyle/>
          <a:p>
            <a:pPr marL="365760" indent="0" algn="just">
              <a:lnSpc>
                <a:spcPct val="100000"/>
              </a:lnSpc>
              <a:spcBef>
                <a:spcPts val="601"/>
              </a:spcBef>
              <a:buNone/>
              <a:tabLst>
                <a:tab pos="0" algn="l"/>
              </a:tabLst>
            </a:pPr>
            <a:r>
              <a:rPr lang="it-IT" sz="4800" b="1" spc="-1">
                <a:solidFill>
                  <a:srgbClr val="FF0000"/>
                </a:solidFill>
                <a:latin typeface="Gill Sans MT"/>
              </a:rPr>
              <a:t>CHIEDERE PERDONO </a:t>
            </a:r>
            <a:endParaRPr lang="it-IT" sz="4800" spc="-1">
              <a:solidFill>
                <a:srgbClr val="000000"/>
              </a:solidFill>
              <a:latin typeface="Arial"/>
            </a:endParaRPr>
          </a:p>
          <a:p>
            <a:pPr marL="365760" indent="0" algn="just">
              <a:lnSpc>
                <a:spcPct val="100000"/>
              </a:lnSpc>
              <a:spcBef>
                <a:spcPts val="601"/>
              </a:spcBef>
              <a:buNone/>
              <a:tabLst>
                <a:tab pos="0" algn="l"/>
              </a:tabLst>
            </a:pPr>
            <a:r>
              <a:rPr lang="it-IT" sz="3200" spc="-1">
                <a:solidFill>
                  <a:srgbClr val="000000"/>
                </a:solidFill>
                <a:latin typeface="Gill Sans MT"/>
              </a:rPr>
              <a:t>Una perdita grave è un formidabile rivelatore: ci fa prendere coscienza di noi stessi e dei nostri sentimenti. Scopriamo l'intensità e nello stesso tempo la povertà di espressione del nostro amore verso la persona che abbiamo perduto. Per questo motivo sentiamo il bisogno di essere perdonati e di perdonare a noi stessi, in maniera da attenuare il nostro senso di colpa. Ma, per essere precisi, che cosa dobbiamo farci perdonare? </a:t>
            </a: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anim calcmode="lin" valueType="num">
                                      <p:cBhvr additive="repl">
                                        <p:cTn id="7" dur="500" fill="hold"/>
                                        <p:tgtEl>
                                          <p:spTgt spid="175">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5">
                                            <p:txEl>
                                              <p:pRg st="1" end="1"/>
                                            </p:txEl>
                                          </p:spTgt>
                                        </p:tgtEl>
                                        <p:attrNameLst>
                                          <p:attrName>style.visibility</p:attrName>
                                        </p:attrNameLst>
                                      </p:cBhvr>
                                      <p:to>
                                        <p:strVal val="visible"/>
                                      </p:to>
                                    </p:set>
                                    <p:anim calcmode="lin" valueType="num">
                                      <p:cBhvr additive="repl">
                                        <p:cTn id="13" dur="500" fill="hold"/>
                                        <p:tgtEl>
                                          <p:spTgt spid="175">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6" name="Diagram4"/>
          <p:cNvGrpSpPr/>
          <p:nvPr/>
        </p:nvGrpSpPr>
        <p:grpSpPr>
          <a:xfrm>
            <a:off x="161640" y="-166680"/>
            <a:ext cx="9142920" cy="6900480"/>
            <a:chOff x="161640" y="-166680"/>
            <a:chExt cx="9142920" cy="6900480"/>
          </a:xfrm>
        </p:grpSpPr>
        <p:sp>
          <p:nvSpPr>
            <p:cNvPr id="177" name="Rettangolo 176"/>
            <p:cNvSpPr/>
            <p:nvPr/>
          </p:nvSpPr>
          <p:spPr>
            <a:xfrm>
              <a:off x="161640" y="-123120"/>
              <a:ext cx="9142920" cy="685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it-IT" spc="-1">
                <a:solidFill>
                  <a:srgbClr val="000000"/>
                </a:solidFill>
                <a:latin typeface="Arial"/>
                <a:ea typeface="DejaVu Sans"/>
              </a:endParaRPr>
            </a:p>
          </p:txBody>
        </p:sp>
        <p:sp>
          <p:nvSpPr>
            <p:cNvPr id="178" name="Freccia circolare 177"/>
            <p:cNvSpPr/>
            <p:nvPr/>
          </p:nvSpPr>
          <p:spPr>
            <a:xfrm>
              <a:off x="1331640" y="-166680"/>
              <a:ext cx="6802920" cy="6802920"/>
            </a:xfrm>
            <a:prstGeom prst="circularArrow">
              <a:avLst>
                <a:gd name="adj1" fmla="val 5544"/>
                <a:gd name="adj2" fmla="val 330680"/>
                <a:gd name="adj3" fmla="val 13754991"/>
                <a:gd name="adj4" fmla="val 17398718"/>
                <a:gd name="adj5" fmla="val 5757"/>
              </a:avLst>
            </a:prstGeom>
            <a:solidFill>
              <a:schemeClr val="accent1">
                <a:tint val="40000"/>
                <a:hueOff val="0"/>
                <a:satOff val="0"/>
                <a:lumOff val="0"/>
                <a:alphaOff val="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endParaRPr lang="it-IT" spc="-1">
                <a:solidFill>
                  <a:srgbClr val="000000"/>
                </a:solidFill>
                <a:latin typeface="Arial"/>
                <a:ea typeface="DejaVu Sans"/>
              </a:endParaRPr>
            </a:p>
          </p:txBody>
        </p:sp>
        <p:sp>
          <p:nvSpPr>
            <p:cNvPr id="179" name="Rettangolo con angoli arrotondati 178"/>
            <p:cNvSpPr/>
            <p:nvPr/>
          </p:nvSpPr>
          <p:spPr>
            <a:xfrm>
              <a:off x="3126240" y="-122040"/>
              <a:ext cx="3214080" cy="1606680"/>
            </a:xfrm>
            <a:prstGeom prst="roundRect">
              <a:avLst>
                <a:gd name="adj" fmla="val 16667"/>
              </a:avLst>
            </a:prstGeom>
            <a:solidFill>
              <a:schemeClr val="accent1">
                <a:hueOff val="0"/>
                <a:satOff val="0"/>
                <a:lumOff val="0"/>
                <a:alphaOff val="0"/>
              </a:schemeClr>
            </a:solidFill>
            <a:ln>
              <a:solidFill>
                <a:srgbClr val="FFFFFF"/>
              </a:solidFill>
            </a:ln>
          </p:spPr>
          <p:style>
            <a:lnRef idx="2">
              <a:scrgbClr r="0" g="0" b="0"/>
            </a:lnRef>
            <a:fillRef idx="0">
              <a:scrgbClr r="0" g="0" b="0"/>
            </a:fillRef>
            <a:effectRef idx="0">
              <a:scrgbClr r="0" g="0" b="0"/>
            </a:effectRef>
            <a:fontRef idx="minor"/>
          </p:style>
          <p:txBody>
            <a:bodyPr lIns="90000" tIns="91440" rIns="90000" bIns="91440" numCol="1" spcCol="1440" anchor="ctr">
              <a:noAutofit/>
            </a:bodyPr>
            <a:lstStyle/>
            <a:p>
              <a:pPr algn="ctr">
                <a:lnSpc>
                  <a:spcPct val="90000"/>
                </a:lnSpc>
                <a:spcAft>
                  <a:spcPts val="839"/>
                </a:spcAft>
              </a:pPr>
              <a:r>
                <a:rPr lang="it-IT" sz="2400" spc="-1">
                  <a:solidFill>
                    <a:schemeClr val="lt1"/>
                  </a:solidFill>
                  <a:latin typeface="Arial"/>
                  <a:ea typeface="DejaVu Sans"/>
                </a:rPr>
                <a:t>di non aver avuto sufficiente amore e pazienza…</a:t>
              </a:r>
              <a:endParaRPr lang="it-IT" sz="2400" spc="-1">
                <a:solidFill>
                  <a:srgbClr val="000000"/>
                </a:solidFill>
                <a:latin typeface="Arial"/>
              </a:endParaRPr>
            </a:p>
          </p:txBody>
        </p:sp>
        <p:sp>
          <p:nvSpPr>
            <p:cNvPr id="180" name="Rettangolo con angoli arrotondati 179"/>
            <p:cNvSpPr/>
            <p:nvPr/>
          </p:nvSpPr>
          <p:spPr>
            <a:xfrm>
              <a:off x="5885640" y="1882800"/>
              <a:ext cx="3214080" cy="1606680"/>
            </a:xfrm>
            <a:prstGeom prst="roundRect">
              <a:avLst>
                <a:gd name="adj" fmla="val 16667"/>
              </a:avLst>
            </a:prstGeom>
            <a:solidFill>
              <a:schemeClr val="accent1">
                <a:hueOff val="0"/>
                <a:satOff val="0"/>
                <a:lumOff val="0"/>
                <a:alphaOff val="0"/>
              </a:schemeClr>
            </a:solidFill>
            <a:ln>
              <a:solidFill>
                <a:srgbClr val="FFFFFF"/>
              </a:solidFill>
            </a:ln>
          </p:spPr>
          <p:style>
            <a:lnRef idx="2">
              <a:scrgbClr r="0" g="0" b="0"/>
            </a:lnRef>
            <a:fillRef idx="0">
              <a:scrgbClr r="0" g="0" b="0"/>
            </a:fillRef>
            <a:effectRef idx="0">
              <a:scrgbClr r="0" g="0" b="0"/>
            </a:effectRef>
            <a:fontRef idx="minor"/>
          </p:style>
          <p:txBody>
            <a:bodyPr lIns="90000" tIns="91440" rIns="90000" bIns="91440" numCol="1" spcCol="1440" anchor="ctr">
              <a:noAutofit/>
            </a:bodyPr>
            <a:lstStyle/>
            <a:p>
              <a:pPr algn="ctr">
                <a:lnSpc>
                  <a:spcPct val="90000"/>
                </a:lnSpc>
                <a:spcAft>
                  <a:spcPts val="839"/>
                </a:spcAft>
              </a:pPr>
              <a:r>
                <a:rPr lang="it-IT" sz="2400" spc="-1">
                  <a:solidFill>
                    <a:schemeClr val="lt1"/>
                  </a:solidFill>
                  <a:latin typeface="Arial"/>
                  <a:ea typeface="DejaVu Sans"/>
                </a:rPr>
                <a:t>di non essere stati all'altezza della situazione;</a:t>
              </a:r>
              <a:endParaRPr lang="it-IT" sz="2400" spc="-1">
                <a:solidFill>
                  <a:srgbClr val="000000"/>
                </a:solidFill>
                <a:latin typeface="Arial"/>
              </a:endParaRPr>
            </a:p>
          </p:txBody>
        </p:sp>
        <p:sp>
          <p:nvSpPr>
            <p:cNvPr id="181" name="Rettangolo con angoli arrotondati 180"/>
            <p:cNvSpPr/>
            <p:nvPr/>
          </p:nvSpPr>
          <p:spPr>
            <a:xfrm>
              <a:off x="4831560" y="5126400"/>
              <a:ext cx="3214080" cy="1606680"/>
            </a:xfrm>
            <a:prstGeom prst="roundRect">
              <a:avLst>
                <a:gd name="adj" fmla="val 16667"/>
              </a:avLst>
            </a:prstGeom>
            <a:solidFill>
              <a:schemeClr val="accent1">
                <a:hueOff val="0"/>
                <a:satOff val="0"/>
                <a:lumOff val="0"/>
                <a:alphaOff val="0"/>
              </a:schemeClr>
            </a:solidFill>
            <a:ln>
              <a:solidFill>
                <a:srgbClr val="FFFFFF"/>
              </a:solidFill>
            </a:ln>
          </p:spPr>
          <p:style>
            <a:lnRef idx="2">
              <a:scrgbClr r="0" g="0" b="0"/>
            </a:lnRef>
            <a:fillRef idx="0">
              <a:scrgbClr r="0" g="0" b="0"/>
            </a:fillRef>
            <a:effectRef idx="0">
              <a:scrgbClr r="0" g="0" b="0"/>
            </a:effectRef>
            <a:fontRef idx="minor"/>
          </p:style>
          <p:txBody>
            <a:bodyPr lIns="90000" tIns="91440" rIns="90000" bIns="91440" numCol="1" spcCol="1440" anchor="ctr">
              <a:noAutofit/>
            </a:bodyPr>
            <a:lstStyle/>
            <a:p>
              <a:pPr algn="ctr">
                <a:lnSpc>
                  <a:spcPct val="90000"/>
                </a:lnSpc>
                <a:spcAft>
                  <a:spcPts val="839"/>
                </a:spcAft>
              </a:pPr>
              <a:r>
                <a:rPr lang="it-IT" sz="2400" spc="-1">
                  <a:solidFill>
                    <a:schemeClr val="lt1"/>
                  </a:solidFill>
                  <a:latin typeface="Arial"/>
                  <a:ea typeface="DejaVu Sans"/>
                </a:rPr>
                <a:t>di non averlo salvato dalla malattia e dalla morte;</a:t>
              </a:r>
              <a:endParaRPr lang="it-IT" sz="2400" spc="-1">
                <a:solidFill>
                  <a:srgbClr val="000000"/>
                </a:solidFill>
                <a:latin typeface="Arial"/>
              </a:endParaRPr>
            </a:p>
          </p:txBody>
        </p:sp>
        <p:sp>
          <p:nvSpPr>
            <p:cNvPr id="182" name="Rettangolo con angoli arrotondati 181"/>
            <p:cNvSpPr/>
            <p:nvPr/>
          </p:nvSpPr>
          <p:spPr>
            <a:xfrm>
              <a:off x="1420920" y="5126400"/>
              <a:ext cx="3214080" cy="1606680"/>
            </a:xfrm>
            <a:prstGeom prst="roundRect">
              <a:avLst>
                <a:gd name="adj" fmla="val 16667"/>
              </a:avLst>
            </a:prstGeom>
            <a:solidFill>
              <a:schemeClr val="accent1">
                <a:hueOff val="0"/>
                <a:satOff val="0"/>
                <a:lumOff val="0"/>
                <a:alphaOff val="0"/>
              </a:schemeClr>
            </a:solidFill>
            <a:ln>
              <a:solidFill>
                <a:srgbClr val="FFFFFF"/>
              </a:solidFill>
            </a:ln>
          </p:spPr>
          <p:style>
            <a:lnRef idx="2">
              <a:scrgbClr r="0" g="0" b="0"/>
            </a:lnRef>
            <a:fillRef idx="0">
              <a:scrgbClr r="0" g="0" b="0"/>
            </a:fillRef>
            <a:effectRef idx="0">
              <a:scrgbClr r="0" g="0" b="0"/>
            </a:effectRef>
            <a:fontRef idx="minor"/>
          </p:style>
          <p:txBody>
            <a:bodyPr lIns="90000" tIns="91440" rIns="90000" bIns="91440" numCol="1" spcCol="1440" anchor="ctr">
              <a:noAutofit/>
            </a:bodyPr>
            <a:lstStyle/>
            <a:p>
              <a:pPr algn="ctr">
                <a:lnSpc>
                  <a:spcPct val="90000"/>
                </a:lnSpc>
                <a:spcAft>
                  <a:spcPts val="839"/>
                </a:spcAft>
              </a:pPr>
              <a:r>
                <a:rPr lang="it-IT" sz="2400" spc="-1">
                  <a:solidFill>
                    <a:schemeClr val="lt1"/>
                  </a:solidFill>
                  <a:latin typeface="Arial"/>
                  <a:ea typeface="DejaVu Sans"/>
                </a:rPr>
                <a:t>di aver considerato l'altro come una cosa acquisita per sempre;</a:t>
              </a:r>
              <a:endParaRPr lang="it-IT" sz="2400" spc="-1">
                <a:solidFill>
                  <a:srgbClr val="000000"/>
                </a:solidFill>
                <a:latin typeface="Arial"/>
              </a:endParaRPr>
            </a:p>
          </p:txBody>
        </p:sp>
        <p:sp>
          <p:nvSpPr>
            <p:cNvPr id="183" name="Rettangolo con angoli arrotondati 182"/>
            <p:cNvSpPr/>
            <p:nvPr/>
          </p:nvSpPr>
          <p:spPr>
            <a:xfrm>
              <a:off x="366840" y="1882800"/>
              <a:ext cx="3214080" cy="1606680"/>
            </a:xfrm>
            <a:prstGeom prst="roundRect">
              <a:avLst>
                <a:gd name="adj" fmla="val 16667"/>
              </a:avLst>
            </a:prstGeom>
            <a:solidFill>
              <a:schemeClr val="accent1">
                <a:hueOff val="0"/>
                <a:satOff val="0"/>
                <a:lumOff val="0"/>
                <a:alphaOff val="0"/>
              </a:schemeClr>
            </a:solidFill>
            <a:ln>
              <a:solidFill>
                <a:srgbClr val="FFFFFF"/>
              </a:solidFill>
            </a:ln>
          </p:spPr>
          <p:style>
            <a:lnRef idx="2">
              <a:scrgbClr r="0" g="0" b="0"/>
            </a:lnRef>
            <a:fillRef idx="0">
              <a:scrgbClr r="0" g="0" b="0"/>
            </a:fillRef>
            <a:effectRef idx="0">
              <a:scrgbClr r="0" g="0" b="0"/>
            </a:effectRef>
            <a:fontRef idx="minor"/>
          </p:style>
          <p:txBody>
            <a:bodyPr lIns="90000" tIns="91440" rIns="90000" bIns="91440" numCol="1" spcCol="1440" anchor="ctr">
              <a:noAutofit/>
            </a:bodyPr>
            <a:lstStyle/>
            <a:p>
              <a:pPr algn="ctr">
                <a:lnSpc>
                  <a:spcPct val="90000"/>
                </a:lnSpc>
                <a:spcAft>
                  <a:spcPts val="839"/>
                </a:spcAft>
              </a:pPr>
              <a:r>
                <a:rPr lang="it-IT" sz="2400" spc="-1">
                  <a:solidFill>
                    <a:schemeClr val="lt1"/>
                  </a:solidFill>
                  <a:latin typeface="Arial"/>
                  <a:ea typeface="DejaVu Sans"/>
                </a:rPr>
                <a:t>di non aver detto abbastanza spesso all'altro: “Ti amo”;</a:t>
              </a:r>
              <a:endParaRPr lang="it-IT" sz="2400" spc="-1">
                <a:solidFill>
                  <a:srgbClr val="000000"/>
                </a:solidFill>
                <a:latin typeface="Arial"/>
              </a:endParaRPr>
            </a:p>
          </p:txBody>
        </p:sp>
      </p:grpSp>
      <p:sp>
        <p:nvSpPr>
          <p:cNvPr id="184" name="CasellaDiTesto 2"/>
          <p:cNvSpPr/>
          <p:nvPr/>
        </p:nvSpPr>
        <p:spPr>
          <a:xfrm>
            <a:off x="2991600" y="1919880"/>
            <a:ext cx="3599280" cy="193753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it-IT" sz="4000" b="1" i="1" spc="-1">
                <a:solidFill>
                  <a:srgbClr val="FF0000"/>
                </a:solidFill>
                <a:latin typeface="Gill Sans MT"/>
                <a:ea typeface="DejaVu Sans"/>
              </a:rPr>
              <a:t>DI COSA CHIEDERE PERDONO…?</a:t>
            </a:r>
            <a:endParaRPr lang="it-IT" sz="40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 calcmode="lin" valueType="num">
                                      <p:cBhvr additive="repl">
                                        <p:cTn id="7" dur="500" fill="hold"/>
                                        <p:tgtEl>
                                          <p:spTgt spid="184"/>
                                        </p:tgtEl>
                                        <p:attrNameLst>
                                          <p:attrName>ppt_x</p:attrName>
                                        </p:attrNameLst>
                                      </p:cBhvr>
                                      <p:tavLst>
                                        <p:tav tm="0">
                                          <p:val>
                                            <p:strVal val="#ppt_x"/>
                                          </p:val>
                                        </p:tav>
                                        <p:tav tm="100000">
                                          <p:val>
                                            <p:strVal val="#ppt_x"/>
                                          </p:val>
                                        </p:tav>
                                      </p:tavLst>
                                    </p:anim>
                                    <p:anim calcmode="lin" valueType="num">
                                      <p:cBhvr additive="repl">
                                        <p:cTn id="8" dur="500" fill="hold"/>
                                        <p:tgtEl>
                                          <p:spTgt spid="1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Rectangle 2"/>
          <p:cNvSpPr/>
          <p:nvPr/>
        </p:nvSpPr>
        <p:spPr>
          <a:xfrm>
            <a:off x="0" y="1349407"/>
            <a:ext cx="9142920" cy="5507746"/>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numCol="1" spcCol="0" anchor="ctr">
            <a:spAutoFit/>
          </a:bodyPr>
          <a:lstStyle/>
          <a:p>
            <a:pPr algn="just">
              <a:lnSpc>
                <a:spcPct val="100000"/>
              </a:lnSpc>
            </a:pPr>
            <a:r>
              <a:rPr lang="it-IT" sz="3200" spc="-1">
                <a:solidFill>
                  <a:srgbClr val="000000"/>
                </a:solidFill>
                <a:latin typeface="Gill Sans MT"/>
                <a:ea typeface="DejaVu Sans"/>
              </a:rPr>
              <a:t>Alcuni aspetti sembrano decisivi nel percorrere la quarta tappa che consiste nella presa di coscienza dei doveri connessi al lutto: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portare a termine ciò che si aveva avviato con la persona scomparsa. Alcuni dialoghi con il defunto sono rimasti incompiuti? Essi possono essere continuati e conclusi attraverso uno scritto o con una specie di cerimoniale d'addio;</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p:txBody>
      </p:sp>
      <p:sp>
        <p:nvSpPr>
          <p:cNvPr id="145" name="Rettangolo 3"/>
          <p:cNvSpPr/>
          <p:nvPr/>
        </p:nvSpPr>
        <p:spPr>
          <a:xfrm>
            <a:off x="0" y="0"/>
            <a:ext cx="9142920" cy="107576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3200" b="1" spc="-1">
                <a:solidFill>
                  <a:srgbClr val="FF0000"/>
                </a:solidFill>
                <a:latin typeface="Arial"/>
                <a:ea typeface="Times New Roman"/>
              </a:rPr>
              <a:t>Quarta tappa</a:t>
            </a:r>
            <a:r>
              <a:rPr lang="it-IT" sz="3200" b="1" spc="-1">
                <a:solidFill>
                  <a:srgbClr val="000000"/>
                </a:solidFill>
                <a:latin typeface="Arial"/>
                <a:ea typeface="Times New Roman"/>
              </a:rPr>
              <a:t>: presa di coscienza dei doveri connessi al lutto</a:t>
            </a: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randombar(horizontal)">
                                      <p:cBhvr additive="repl">
                                        <p:cTn id="7" dur="500"/>
                                        <p:tgtEl>
                                          <p:spTgt spid="14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4"/>
                                        </p:tgtEl>
                                        <p:attrNameLst>
                                          <p:attrName>style.visibility</p:attrName>
                                        </p:attrNameLst>
                                      </p:cBhvr>
                                      <p:to>
                                        <p:strVal val="visible"/>
                                      </p:to>
                                    </p:set>
                                    <p:anim calcmode="lin" valueType="num">
                                      <p:cBhvr additive="repl">
                                        <p:cTn id="12" dur="500" fill="hold"/>
                                        <p:tgtEl>
                                          <p:spTgt spid="144"/>
                                        </p:tgtEl>
                                        <p:attrNameLst>
                                          <p:attrName>ppt_x</p:attrName>
                                        </p:attrNameLst>
                                      </p:cBhvr>
                                      <p:tavLst>
                                        <p:tav tm="0">
                                          <p:val>
                                            <p:strVal val="#ppt_x"/>
                                          </p:val>
                                        </p:tav>
                                        <p:tav tm="100000">
                                          <p:val>
                                            <p:strVal val="#ppt_x"/>
                                          </p:val>
                                        </p:tav>
                                      </p:tavLst>
                                    </p:anim>
                                    <p:anim calcmode="lin" valueType="num">
                                      <p:cBhvr additive="repl">
                                        <p:cTn id="13"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PlaceHolder 1"/>
          <p:cNvSpPr>
            <a:spLocks noGrp="1"/>
          </p:cNvSpPr>
          <p:nvPr>
            <p:ph/>
          </p:nvPr>
        </p:nvSpPr>
        <p:spPr>
          <a:xfrm>
            <a:off x="827640" y="0"/>
            <a:ext cx="8315280" cy="6856920"/>
          </a:xfrm>
          <a:prstGeom prst="rect">
            <a:avLst/>
          </a:prstGeom>
          <a:noFill/>
          <a:ln w="0">
            <a:noFill/>
          </a:ln>
        </p:spPr>
        <p:txBody>
          <a:bodyPr lIns="90000" tIns="45000" rIns="90000" bIns="45000" anchor="t">
            <a:noAutofit/>
          </a:bodyPr>
          <a:lstStyle/>
          <a:p>
            <a:pPr marL="365760" indent="-283320" algn="just">
              <a:lnSpc>
                <a:spcPct val="100000"/>
              </a:lnSpc>
              <a:spcBef>
                <a:spcPts val="601"/>
              </a:spcBef>
              <a:buClr>
                <a:srgbClr val="3891A7"/>
              </a:buClr>
              <a:buSzPct val="80000"/>
              <a:buFont typeface="Wingdings 2" charset="2"/>
              <a:buChar char=""/>
            </a:pPr>
            <a:r>
              <a:rPr lang="it-IT" sz="3200" spc="-1">
                <a:solidFill>
                  <a:srgbClr val="000000"/>
                </a:solidFill>
                <a:latin typeface="Gill Sans MT"/>
              </a:rPr>
              <a:t>Chiedere perdono all'altro, anche quando non è più presente, aiuta ad attenuare i propri sensi di colpa e a riconoscere quelli che sono stati i limiti del proprio amore. </a:t>
            </a:r>
            <a:endParaRPr lang="it-IT" sz="3200" spc="-1">
              <a:solidFill>
                <a:srgbClr val="000000"/>
              </a:solidFill>
              <a:latin typeface="Arial"/>
            </a:endParaRPr>
          </a:p>
          <a:p>
            <a:pPr marL="365760" indent="0" algn="just">
              <a:lnSpc>
                <a:spcPct val="100000"/>
              </a:lnSpc>
              <a:spcBef>
                <a:spcPts val="601"/>
              </a:spcBef>
              <a:buNone/>
              <a:tabLst>
                <a:tab pos="0" algn="l"/>
              </a:tabLst>
            </a:pPr>
            <a:endParaRPr lang="it-IT" sz="3200" spc="-1">
              <a:solidFill>
                <a:srgbClr val="000000"/>
              </a:solidFill>
              <a:latin typeface="Arial"/>
            </a:endParaRPr>
          </a:p>
          <a:p>
            <a:pPr marL="365760" indent="-283320" algn="just">
              <a:lnSpc>
                <a:spcPct val="100000"/>
              </a:lnSpc>
              <a:spcBef>
                <a:spcPts val="601"/>
              </a:spcBef>
              <a:buClr>
                <a:srgbClr val="3891A7"/>
              </a:buClr>
              <a:buSzPct val="80000"/>
              <a:buFont typeface="Wingdings 2" charset="2"/>
              <a:buChar char=""/>
              <a:tabLst>
                <a:tab pos="0" algn="l"/>
              </a:tabLst>
            </a:pPr>
            <a:r>
              <a:rPr lang="it-IT" sz="3200" spc="-1">
                <a:solidFill>
                  <a:srgbClr val="000000"/>
                </a:solidFill>
                <a:latin typeface="Gill Sans MT"/>
              </a:rPr>
              <a:t>Una volta arrivati alla convinzione di essere stati perdonati, si è più disposti a riconciliarsi con se stessi, ad accettare i propri limiti, mancanze e fallimenti... Più disposti a perdonare a se stessi, in definitiva, per far regnare in se stessi una nuova armonia.</a:t>
            </a:r>
            <a:endParaRPr lang="it-IT" sz="3200" spc="-1">
              <a:solidFill>
                <a:srgbClr val="000000"/>
              </a:solidFill>
              <a:latin typeface="Arial"/>
            </a:endParaRPr>
          </a:p>
          <a:p>
            <a:pPr marL="365760" indent="0" algn="just">
              <a:lnSpc>
                <a:spcPct val="100000"/>
              </a:lnSpc>
              <a:spcBef>
                <a:spcPts val="601"/>
              </a:spcBef>
              <a:buNone/>
              <a:tabLst>
                <a:tab pos="0" algn="l"/>
              </a:tabLst>
            </a:pPr>
            <a:r>
              <a:rPr lang="it-IT" sz="3200" spc="-1">
                <a:solidFill>
                  <a:srgbClr val="000000"/>
                </a:solidFill>
                <a:latin typeface="Gill Sans MT"/>
              </a:rPr>
              <a:t> </a:t>
            </a:r>
            <a:endParaRPr lang="it-IT" sz="3200" spc="-1">
              <a:solidFill>
                <a:srgbClr val="000000"/>
              </a:solidFill>
              <a:latin typeface="Arial"/>
            </a:endParaRPr>
          </a:p>
          <a:p>
            <a:pPr marL="365760" indent="0" algn="just">
              <a:lnSpc>
                <a:spcPct val="100000"/>
              </a:lnSpc>
              <a:spcBef>
                <a:spcPts val="601"/>
              </a:spcBef>
              <a:buNone/>
              <a:tabLst>
                <a:tab pos="0" algn="l"/>
              </a:tabLst>
            </a:pPr>
            <a:r>
              <a:rPr lang="it-IT" sz="3200" i="1" spc="-1">
                <a:solidFill>
                  <a:srgbClr val="000000"/>
                </a:solidFill>
                <a:latin typeface="Gill Sans MT"/>
              </a:rPr>
              <a:t> </a:t>
            </a: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9" presetClass="entr" fill="hold"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animEffect transition="in" filter="dissolve">
                                      <p:cBhvr additive="repl">
                                        <p:cTn id="7" dur="500"/>
                                        <p:tgtEl>
                                          <p:spTgt spid="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nodeType="clickEffect">
                                  <p:stCondLst>
                                    <p:cond delay="0"/>
                                  </p:stCondLst>
                                  <p:childTnLst>
                                    <p:set>
                                      <p:cBhvr>
                                        <p:cTn id="11" dur="1" fill="hold">
                                          <p:stCondLst>
                                            <p:cond delay="0"/>
                                          </p:stCondLst>
                                        </p:cTn>
                                        <p:tgtEl>
                                          <p:spTgt spid="185">
                                            <p:txEl>
                                              <p:pRg st="2" end="2"/>
                                            </p:txEl>
                                          </p:spTgt>
                                        </p:tgtEl>
                                        <p:attrNameLst>
                                          <p:attrName>style.visibility</p:attrName>
                                        </p:attrNameLst>
                                      </p:cBhvr>
                                      <p:to>
                                        <p:strVal val="visible"/>
                                      </p:to>
                                    </p:set>
                                    <p:animEffect transition="in" filter="dissolve">
                                      <p:cBhvr additive="repl">
                                        <p:cTn id="12" dur="500"/>
                                        <p:tgtEl>
                                          <p:spTgt spid="18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nodeType="clickEffect">
                                  <p:stCondLst>
                                    <p:cond delay="0"/>
                                  </p:stCondLst>
                                  <p:childTnLst>
                                    <p:set>
                                      <p:cBhvr>
                                        <p:cTn id="16" dur="1" fill="hold">
                                          <p:stCondLst>
                                            <p:cond delay="0"/>
                                          </p:stCondLst>
                                        </p:cTn>
                                        <p:tgtEl>
                                          <p:spTgt spid="185">
                                            <p:txEl>
                                              <p:pRg st="3" end="3"/>
                                            </p:txEl>
                                          </p:spTgt>
                                        </p:tgtEl>
                                        <p:attrNameLst>
                                          <p:attrName>style.visibility</p:attrName>
                                        </p:attrNameLst>
                                      </p:cBhvr>
                                      <p:to>
                                        <p:strVal val="visible"/>
                                      </p:to>
                                    </p:set>
                                    <p:animEffect transition="in" filter="dissolve">
                                      <p:cBhvr additive="repl">
                                        <p:cTn id="17" dur="500"/>
                                        <p:tgtEl>
                                          <p:spTgt spid="18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nodeType="clickEffect">
                                  <p:stCondLst>
                                    <p:cond delay="0"/>
                                  </p:stCondLst>
                                  <p:childTnLst>
                                    <p:set>
                                      <p:cBhvr>
                                        <p:cTn id="21" dur="1" fill="hold">
                                          <p:stCondLst>
                                            <p:cond delay="0"/>
                                          </p:stCondLst>
                                        </p:cTn>
                                        <p:tgtEl>
                                          <p:spTgt spid="185">
                                            <p:txEl>
                                              <p:pRg st="4" end="4"/>
                                            </p:txEl>
                                          </p:spTgt>
                                        </p:tgtEl>
                                        <p:attrNameLst>
                                          <p:attrName>style.visibility</p:attrName>
                                        </p:attrNameLst>
                                      </p:cBhvr>
                                      <p:to>
                                        <p:strVal val="visible"/>
                                      </p:to>
                                    </p:set>
                                    <p:animEffect transition="in" filter="dissolve">
                                      <p:cBhvr additive="repl">
                                        <p:cTn id="22" dur="500"/>
                                        <p:tgtEl>
                                          <p:spTgt spid="1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PlaceHolder 1"/>
          <p:cNvSpPr>
            <a:spLocks noGrp="1"/>
          </p:cNvSpPr>
          <p:nvPr>
            <p:ph/>
          </p:nvPr>
        </p:nvSpPr>
        <p:spPr>
          <a:xfrm>
            <a:off x="63360" y="0"/>
            <a:ext cx="9079560" cy="6856920"/>
          </a:xfrm>
          <a:prstGeom prst="rect">
            <a:avLst/>
          </a:prstGeom>
          <a:noFill/>
          <a:ln w="0">
            <a:noFill/>
          </a:ln>
        </p:spPr>
        <p:txBody>
          <a:bodyPr lIns="90000" tIns="45000" rIns="90000" bIns="45000" anchor="t">
            <a:normAutofit/>
          </a:bodyPr>
          <a:lstStyle/>
          <a:p>
            <a:pPr marL="365760" indent="0" algn="just">
              <a:lnSpc>
                <a:spcPct val="100000"/>
              </a:lnSpc>
              <a:spcBef>
                <a:spcPts val="601"/>
              </a:spcBef>
              <a:buNone/>
              <a:tabLst>
                <a:tab pos="0" algn="l"/>
              </a:tabLst>
            </a:pPr>
            <a:r>
              <a:rPr lang="it-IT" sz="4800" b="1" spc="-1">
                <a:solidFill>
                  <a:srgbClr val="FF0000"/>
                </a:solidFill>
                <a:latin typeface="Gill Sans MT"/>
              </a:rPr>
              <a:t>CONCEDERE IL PERDONO</a:t>
            </a:r>
            <a:endParaRPr lang="it-IT" sz="4800" spc="-1">
              <a:solidFill>
                <a:srgbClr val="000000"/>
              </a:solidFill>
              <a:latin typeface="Arial"/>
            </a:endParaRPr>
          </a:p>
          <a:p>
            <a:pPr marL="365760" indent="0" algn="just">
              <a:lnSpc>
                <a:spcPct val="100000"/>
              </a:lnSpc>
              <a:spcBef>
                <a:spcPts val="601"/>
              </a:spcBef>
              <a:buNone/>
              <a:tabLst>
                <a:tab pos="0" algn="l"/>
              </a:tabLst>
            </a:pPr>
            <a:r>
              <a:rPr lang="it-IT" sz="3200" spc="-1">
                <a:solidFill>
                  <a:srgbClr val="000000"/>
                </a:solidFill>
                <a:latin typeface="Gill Sans MT"/>
              </a:rPr>
              <a:t>Questa ritrovata pace interiore permette allora di concedere il perdono all'altro. </a:t>
            </a:r>
            <a:endParaRPr lang="it-IT" sz="3200" spc="-1">
              <a:solidFill>
                <a:srgbClr val="000000"/>
              </a:solidFill>
              <a:latin typeface="Arial"/>
            </a:endParaRPr>
          </a:p>
          <a:p>
            <a:pPr marL="365760" indent="0" algn="just">
              <a:lnSpc>
                <a:spcPct val="100000"/>
              </a:lnSpc>
              <a:spcBef>
                <a:spcPts val="601"/>
              </a:spcBef>
              <a:buNone/>
              <a:tabLst>
                <a:tab pos="0" algn="l"/>
              </a:tabLst>
            </a:pPr>
            <a:endParaRPr lang="it-IT" sz="3200" spc="-1">
              <a:solidFill>
                <a:srgbClr val="000000"/>
              </a:solidFill>
              <a:latin typeface="Arial"/>
            </a:endParaRPr>
          </a:p>
          <a:p>
            <a:pPr marL="365760" indent="0" algn="just">
              <a:lnSpc>
                <a:spcPct val="100000"/>
              </a:lnSpc>
              <a:spcBef>
                <a:spcPts val="601"/>
              </a:spcBef>
              <a:buNone/>
              <a:tabLst>
                <a:tab pos="0" algn="l"/>
              </a:tabLst>
            </a:pPr>
            <a:r>
              <a:rPr lang="it-IT" sz="3200" spc="-1">
                <a:solidFill>
                  <a:srgbClr val="000000"/>
                </a:solidFill>
                <a:latin typeface="Gill Sans MT"/>
              </a:rPr>
              <a:t>Questo perdono si impone come un passo necessario per attenuare, se non eliminare, la residua irritazione interna. </a:t>
            </a:r>
            <a:endParaRPr lang="it-IT" sz="3200" spc="-1">
              <a:solidFill>
                <a:srgbClr val="000000"/>
              </a:solidFill>
              <a:latin typeface="Arial"/>
            </a:endParaRPr>
          </a:p>
          <a:p>
            <a:pPr marL="365760" indent="0" algn="just">
              <a:lnSpc>
                <a:spcPct val="100000"/>
              </a:lnSpc>
              <a:spcBef>
                <a:spcPts val="601"/>
              </a:spcBef>
              <a:buNone/>
              <a:tabLst>
                <a:tab pos="0" algn="l"/>
              </a:tabLst>
            </a:pPr>
            <a:endParaRPr lang="it-IT" sz="3200" spc="-1">
              <a:solidFill>
                <a:srgbClr val="000000"/>
              </a:solidFill>
              <a:latin typeface="Arial"/>
            </a:endParaRPr>
          </a:p>
          <a:p>
            <a:pPr marL="365760" indent="0" algn="just">
              <a:lnSpc>
                <a:spcPct val="100000"/>
              </a:lnSpc>
              <a:spcBef>
                <a:spcPts val="601"/>
              </a:spcBef>
              <a:buNone/>
              <a:tabLst>
                <a:tab pos="0" algn="l"/>
              </a:tabLst>
            </a:pPr>
            <a:r>
              <a:rPr lang="it-IT" sz="3200" spc="-1">
                <a:solidFill>
                  <a:srgbClr val="000000"/>
                </a:solidFill>
                <a:latin typeface="Gill Sans MT"/>
              </a:rPr>
              <a:t>Ciò è indispensabile per poter passare alla fase successiva. Come accettare in eredità, infatti, le qualità di una persona verso la quale si prova ancora risentimento?</a:t>
            </a: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anim calcmode="lin" valueType="num">
                                      <p:cBhvr additive="repl">
                                        <p:cTn id="7" dur="500" fill="hold"/>
                                        <p:tgtEl>
                                          <p:spTgt spid="186">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8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PlaceHolder 1"/>
          <p:cNvSpPr>
            <a:spLocks noGrp="1"/>
          </p:cNvSpPr>
          <p:nvPr>
            <p:ph/>
          </p:nvPr>
        </p:nvSpPr>
        <p:spPr>
          <a:xfrm>
            <a:off x="971640" y="0"/>
            <a:ext cx="8171280" cy="6856920"/>
          </a:xfrm>
          <a:prstGeom prst="rect">
            <a:avLst/>
          </a:prstGeom>
          <a:noFill/>
          <a:ln w="0">
            <a:noFill/>
          </a:ln>
        </p:spPr>
        <p:txBody>
          <a:bodyPr lIns="90000" tIns="45000" rIns="90000" bIns="45000" anchor="t">
            <a:normAutofit fontScale="46500" lnSpcReduction="20000"/>
          </a:bodyPr>
          <a:lstStyle/>
          <a:p>
            <a:pPr indent="0" algn="just">
              <a:lnSpc>
                <a:spcPct val="100000"/>
              </a:lnSpc>
              <a:spcBef>
                <a:spcPts val="601"/>
              </a:spcBef>
              <a:buNone/>
              <a:tabLst>
                <a:tab pos="0" algn="l"/>
              </a:tabLst>
            </a:pPr>
            <a:r>
              <a:rPr lang="it-IT" sz="6900" spc="-1" dirty="0">
                <a:solidFill>
                  <a:srgbClr val="000000"/>
                </a:solidFill>
                <a:latin typeface="Gill Sans MT"/>
              </a:rPr>
              <a:t>Si potrà obiettare: «Come si può perdonare a una persona cara il fatto di essere morta?»</a:t>
            </a:r>
            <a:endParaRPr lang="it-IT" sz="6900" spc="-1" dirty="0">
              <a:solidFill>
                <a:srgbClr val="000000"/>
              </a:solidFill>
              <a:latin typeface="Arial"/>
            </a:endParaRPr>
          </a:p>
          <a:p>
            <a:pPr indent="0" algn="just">
              <a:lnSpc>
                <a:spcPct val="100000"/>
              </a:lnSpc>
              <a:spcBef>
                <a:spcPts val="601"/>
              </a:spcBef>
              <a:buNone/>
              <a:tabLst>
                <a:tab pos="0" algn="l"/>
              </a:tabLst>
            </a:pPr>
            <a:r>
              <a:rPr lang="it-IT" sz="6900" spc="-1" dirty="0">
                <a:solidFill>
                  <a:srgbClr val="000000"/>
                </a:solidFill>
                <a:latin typeface="Gill Sans MT"/>
              </a:rPr>
              <a:t>Questo perdono è tuttavia necessario, per due ragioni: </a:t>
            </a:r>
            <a:endParaRPr lang="it-IT" sz="6900" spc="-1" dirty="0">
              <a:solidFill>
                <a:srgbClr val="000000"/>
              </a:solidFill>
              <a:latin typeface="Arial"/>
            </a:endParaRPr>
          </a:p>
          <a:p>
            <a:pPr indent="82440" algn="just">
              <a:lnSpc>
                <a:spcPct val="100000"/>
              </a:lnSpc>
              <a:spcBef>
                <a:spcPts val="601"/>
              </a:spcBef>
              <a:buClr>
                <a:srgbClr val="3891A7"/>
              </a:buClr>
              <a:buSzPct val="80000"/>
              <a:buFont typeface="Gill Sans MT"/>
              <a:buAutoNum type="arabicPeriod"/>
              <a:tabLst>
                <a:tab pos="0" algn="l"/>
              </a:tabLst>
            </a:pPr>
            <a:r>
              <a:rPr lang="it-IT" sz="6900" spc="-1" dirty="0">
                <a:solidFill>
                  <a:srgbClr val="000000"/>
                </a:solidFill>
                <a:latin typeface="Gill Sans MT"/>
              </a:rPr>
              <a:t> anzitutto, è sufficiente ricordare che le relazioni affettive che si avevano con la persona defunta erano lungi dall'essere perfette e che anche solo per questo motivo abbiamo sempre qualcosa da perdonarci vicendevolmente. </a:t>
            </a:r>
            <a:endParaRPr lang="it-IT" sz="6900" spc="-1" dirty="0">
              <a:solidFill>
                <a:srgbClr val="000000"/>
              </a:solidFill>
              <a:latin typeface="Arial"/>
            </a:endParaRPr>
          </a:p>
          <a:p>
            <a:pPr indent="82440" algn="just">
              <a:lnSpc>
                <a:spcPct val="100000"/>
              </a:lnSpc>
              <a:spcBef>
                <a:spcPts val="601"/>
              </a:spcBef>
              <a:buClr>
                <a:srgbClr val="3891A7"/>
              </a:buClr>
              <a:buSzPct val="80000"/>
              <a:buFont typeface="Gill Sans MT"/>
              <a:buAutoNum type="arabicPeriod"/>
              <a:tabLst>
                <a:tab pos="0" algn="l"/>
              </a:tabLst>
            </a:pPr>
            <a:r>
              <a:rPr lang="it-IT" sz="6900" spc="-1" dirty="0">
                <a:solidFill>
                  <a:srgbClr val="000000"/>
                </a:solidFill>
                <a:latin typeface="Gill Sans MT"/>
              </a:rPr>
              <a:t> A questo primo motivo si aggiungono le difficoltà che la sua scomparsa ha provocato in chi resta: l'emozione, la solitudine, l'insicurezza finanziaria, materiale e affettiva. Il perdono permette di eliminare ogni traccia di risentimento, di collera, di amarezza o di frustrazione. Concedere il perdono significa riconoscere il proprio attaccamento e nello stesso tempo il proprio distacco.</a:t>
            </a:r>
            <a:endParaRPr lang="it-IT" sz="6900" spc="-1" dirty="0">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7">
                                            <p:txEl>
                                              <p:pRg st="0" end="0"/>
                                            </p:txEl>
                                          </p:spTgt>
                                        </p:tgtEl>
                                        <p:attrNameLst>
                                          <p:attrName>style.visibility</p:attrName>
                                        </p:attrNameLst>
                                      </p:cBhvr>
                                      <p:to>
                                        <p:strVal val="visible"/>
                                      </p:to>
                                    </p:set>
                                    <p:anim calcmode="lin" valueType="num">
                                      <p:cBhvr additive="repl">
                                        <p:cTn id="7" dur="500" fill="hold"/>
                                        <p:tgtEl>
                                          <p:spTgt spid="187">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7">
                                            <p:txEl>
                                              <p:pRg st="1" end="1"/>
                                            </p:txEl>
                                          </p:spTgt>
                                        </p:tgtEl>
                                        <p:attrNameLst>
                                          <p:attrName>style.visibility</p:attrName>
                                        </p:attrNameLst>
                                      </p:cBhvr>
                                      <p:to>
                                        <p:strVal val="visible"/>
                                      </p:to>
                                    </p:set>
                                    <p:anim calcmode="lin" valueType="num">
                                      <p:cBhvr additive="repl">
                                        <p:cTn id="13" dur="500" fill="hold"/>
                                        <p:tgtEl>
                                          <p:spTgt spid="187">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7">
                                            <p:txEl>
                                              <p:pRg st="2" end="2"/>
                                            </p:txEl>
                                          </p:spTgt>
                                        </p:tgtEl>
                                        <p:attrNameLst>
                                          <p:attrName>style.visibility</p:attrName>
                                        </p:attrNameLst>
                                      </p:cBhvr>
                                      <p:to>
                                        <p:strVal val="visible"/>
                                      </p:to>
                                    </p:set>
                                    <p:anim calcmode="lin" valueType="num">
                                      <p:cBhvr additive="repl">
                                        <p:cTn id="19" dur="500" fill="hold"/>
                                        <p:tgtEl>
                                          <p:spTgt spid="187">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7">
                                            <p:txEl>
                                              <p:pRg st="3" end="3"/>
                                            </p:txEl>
                                          </p:spTgt>
                                        </p:tgtEl>
                                        <p:attrNameLst>
                                          <p:attrName>style.visibility</p:attrName>
                                        </p:attrNameLst>
                                      </p:cBhvr>
                                      <p:to>
                                        <p:strVal val="visible"/>
                                      </p:to>
                                    </p:set>
                                    <p:anim calcmode="lin" valueType="num">
                                      <p:cBhvr additive="repl">
                                        <p:cTn id="25" dur="500" fill="hold"/>
                                        <p:tgtEl>
                                          <p:spTgt spid="187">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p:nvPr>
        </p:nvSpPr>
        <p:spPr>
          <a:xfrm>
            <a:off x="971640" y="0"/>
            <a:ext cx="8171280" cy="6856920"/>
          </a:xfrm>
          <a:prstGeom prst="rect">
            <a:avLst/>
          </a:prstGeom>
          <a:noFill/>
          <a:ln w="0">
            <a:noFill/>
          </a:ln>
        </p:spPr>
        <p:txBody>
          <a:bodyPr lIns="90000" tIns="45000" rIns="90000" bIns="45000" anchor="t">
            <a:normAutofit fontScale="92000"/>
          </a:bodyPr>
          <a:lstStyle/>
          <a:p>
            <a:pPr marL="365040" indent="0" algn="just">
              <a:lnSpc>
                <a:spcPct val="100000"/>
              </a:lnSpc>
              <a:spcBef>
                <a:spcPts val="601"/>
              </a:spcBef>
              <a:buNone/>
              <a:tabLst>
                <a:tab pos="0" algn="l"/>
              </a:tabLst>
            </a:pPr>
            <a:r>
              <a:rPr lang="it-IT" sz="4000" spc="-1">
                <a:solidFill>
                  <a:srgbClr val="000000"/>
                </a:solidFill>
                <a:latin typeface="Gill Sans MT"/>
              </a:rPr>
              <a:t>Uno degli ostacoli al perdono costituito dall’idealizzazione del defunto.  Per ridefinire </a:t>
            </a:r>
            <a:r>
              <a:rPr lang="it-IT" sz="4000" i="1" spc="-1">
                <a:solidFill>
                  <a:srgbClr val="000000"/>
                </a:solidFill>
                <a:latin typeface="Gill Sans MT"/>
              </a:rPr>
              <a:t>sanamente </a:t>
            </a:r>
            <a:r>
              <a:rPr lang="it-IT" sz="4000" spc="-1">
                <a:solidFill>
                  <a:srgbClr val="000000"/>
                </a:solidFill>
                <a:latin typeface="Gill Sans MT"/>
              </a:rPr>
              <a:t> la relazione con la persona che ci ha lasciato  bisogna restituircela  come un essere umano, con le sue qualità e i suoi limiti. E’ solo quando si riesce a percepire l’altro  come un essere che è stato capace del meglio come del peggio che si trova il terreno di uguaglianza dove il lutto può continuare armoniosamente il suo percorso.</a:t>
            </a:r>
            <a:endParaRPr lang="it-IT" sz="4000" spc="-1">
              <a:solidFill>
                <a:srgbClr val="000000"/>
              </a:solidFill>
              <a:latin typeface="Arial"/>
            </a:endParaRPr>
          </a:p>
          <a:p>
            <a:pPr marL="365040" indent="0" algn="just">
              <a:lnSpc>
                <a:spcPct val="100000"/>
              </a:lnSpc>
              <a:spcBef>
                <a:spcPts val="601"/>
              </a:spcBef>
              <a:buNone/>
              <a:tabLst>
                <a:tab pos="0" algn="l"/>
              </a:tabLst>
            </a:pPr>
            <a:endParaRPr lang="it-IT" sz="4800" spc="-1">
              <a:solidFill>
                <a:srgbClr val="000000"/>
              </a:solidFill>
              <a:latin typeface="Arial"/>
            </a:endParaRPr>
          </a:p>
          <a:p>
            <a:pPr marL="365040" indent="0" algn="just">
              <a:lnSpc>
                <a:spcPct val="100000"/>
              </a:lnSpc>
              <a:spcBef>
                <a:spcPts val="601"/>
              </a:spcBef>
              <a:buNone/>
              <a:tabLst>
                <a:tab pos="0" algn="l"/>
              </a:tabLst>
            </a:pPr>
            <a:endParaRPr lang="it-IT" sz="3200" spc="-1">
              <a:solidFill>
                <a:srgbClr val="000000"/>
              </a:solidFill>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p:cNvSpPr>
          <p:nvPr>
            <p:ph type="title"/>
          </p:nvPr>
        </p:nvSpPr>
        <p:spPr>
          <a:xfrm>
            <a:off x="0" y="0"/>
            <a:ext cx="8932680" cy="1416600"/>
          </a:xfrm>
          <a:prstGeom prst="rect">
            <a:avLst/>
          </a:prstGeom>
          <a:noFill/>
          <a:ln w="0">
            <a:noFill/>
          </a:ln>
        </p:spPr>
        <p:txBody>
          <a:bodyPr lIns="90000" tIns="45000" rIns="90000" bIns="45000" anchor="ctr">
            <a:normAutofit/>
          </a:bodyPr>
          <a:lstStyle/>
          <a:p>
            <a:pPr>
              <a:lnSpc>
                <a:spcPct val="100000"/>
              </a:lnSpc>
              <a:tabLst>
                <a:tab pos="0" algn="l"/>
              </a:tabLst>
            </a:pPr>
            <a:r>
              <a:rPr lang="it-IT" sz="4300" spc="-1">
                <a:solidFill>
                  <a:srgbClr val="572314"/>
                </a:solidFill>
                <a:latin typeface="Gill Sans MT"/>
              </a:rPr>
              <a:t>SETTIMA TAPPA</a:t>
            </a:r>
            <a:br>
              <a:rPr sz="4300"/>
            </a:br>
            <a:r>
              <a:rPr lang="it-IT" sz="4300" b="1" spc="-1">
                <a:solidFill>
                  <a:srgbClr val="FF0000"/>
                </a:solidFill>
                <a:latin typeface="Gill Sans MT"/>
              </a:rPr>
              <a:t>L’EREDITA’</a:t>
            </a:r>
            <a:endParaRPr lang="it-IT" sz="4300" spc="-1">
              <a:solidFill>
                <a:srgbClr val="000000"/>
              </a:solidFill>
              <a:latin typeface="Arial"/>
            </a:endParaRPr>
          </a:p>
        </p:txBody>
      </p:sp>
      <p:sp>
        <p:nvSpPr>
          <p:cNvPr id="190" name="CasellaDiTesto 1"/>
          <p:cNvSpPr/>
          <p:nvPr/>
        </p:nvSpPr>
        <p:spPr>
          <a:xfrm>
            <a:off x="1043640" y="1268640"/>
            <a:ext cx="8099280" cy="553852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3000" spc="-1">
                <a:solidFill>
                  <a:srgbClr val="000000"/>
                </a:solidFill>
                <a:latin typeface="Gill Sans MT"/>
                <a:ea typeface="DejaVu Sans"/>
              </a:rPr>
              <a:t>Alcuni credono che il lavoro sul lutto sia terminato quando la ferita sembra cicatrizzata. </a:t>
            </a:r>
            <a:endParaRPr lang="it-IT" sz="3000" spc="-1">
              <a:solidFill>
                <a:srgbClr val="000000"/>
              </a:solidFill>
              <a:latin typeface="Arial"/>
            </a:endParaRPr>
          </a:p>
          <a:p>
            <a:pPr algn="just">
              <a:lnSpc>
                <a:spcPct val="100000"/>
              </a:lnSpc>
            </a:pPr>
            <a:r>
              <a:rPr lang="it-IT" sz="3000" spc="-1">
                <a:solidFill>
                  <a:srgbClr val="000000"/>
                </a:solidFill>
                <a:latin typeface="Gill Sans MT"/>
                <a:ea typeface="DejaVu Sans"/>
              </a:rPr>
              <a:t>Altri lo credono terminato quando ci si rassegna alla perdita e si torna alla vita «normale». </a:t>
            </a:r>
            <a:endParaRPr lang="it-IT" sz="3000" spc="-1">
              <a:solidFill>
                <a:srgbClr val="000000"/>
              </a:solidFill>
              <a:latin typeface="Arial"/>
            </a:endParaRPr>
          </a:p>
          <a:p>
            <a:pPr algn="just">
              <a:lnSpc>
                <a:spcPct val="100000"/>
              </a:lnSpc>
            </a:pPr>
            <a:endParaRPr lang="it-IT" sz="3000" spc="-1">
              <a:solidFill>
                <a:srgbClr val="000000"/>
              </a:solidFill>
              <a:latin typeface="Arial"/>
            </a:endParaRPr>
          </a:p>
          <a:p>
            <a:pPr algn="just">
              <a:lnSpc>
                <a:spcPct val="100000"/>
              </a:lnSpc>
            </a:pPr>
            <a:r>
              <a:rPr lang="it-IT" sz="3000" spc="-1">
                <a:solidFill>
                  <a:srgbClr val="000000"/>
                </a:solidFill>
                <a:latin typeface="Gill Sans MT"/>
                <a:ea typeface="DejaVu Sans"/>
              </a:rPr>
              <a:t>Sembra però che un lutto non sia concluso finché non è passato attraverso lo stadio dell'eredità. Questa fase consiste nel recuperare l'energia, l'amore e anche le qualità dell'essere amato.</a:t>
            </a:r>
            <a:endParaRPr lang="it-IT" sz="3000" spc="-1">
              <a:solidFill>
                <a:srgbClr val="000000"/>
              </a:solidFill>
              <a:latin typeface="Arial"/>
            </a:endParaRPr>
          </a:p>
          <a:p>
            <a:pPr algn="just">
              <a:lnSpc>
                <a:spcPct val="100000"/>
              </a:lnSpc>
            </a:pPr>
            <a:endParaRPr lang="it-IT" sz="3000"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endParaRPr lang="it-IT"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anim calcmode="lin" valueType="num">
                                      <p:cBhvr additive="repl">
                                        <p:cTn id="7" dur="500" fill="hold"/>
                                        <p:tgtEl>
                                          <p:spTgt spid="189"/>
                                        </p:tgtEl>
                                        <p:attrNameLst>
                                          <p:attrName>ppt_x</p:attrName>
                                        </p:attrNameLst>
                                      </p:cBhvr>
                                      <p:tavLst>
                                        <p:tav tm="0">
                                          <p:val>
                                            <p:strVal val="#ppt_x"/>
                                          </p:val>
                                        </p:tav>
                                        <p:tav tm="100000">
                                          <p:val>
                                            <p:strVal val="#ppt_x"/>
                                          </p:val>
                                        </p:tav>
                                      </p:tavLst>
                                    </p:anim>
                                    <p:anim calcmode="lin" valueType="num">
                                      <p:cBhvr additive="repl">
                                        <p:cTn id="8" dur="500" fill="hold"/>
                                        <p:tgtEl>
                                          <p:spTgt spid="1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0">
                                            <p:txEl>
                                              <p:pRg st="0" end="0"/>
                                            </p:txEl>
                                          </p:spTgt>
                                        </p:tgtEl>
                                        <p:attrNameLst>
                                          <p:attrName>style.visibility</p:attrName>
                                        </p:attrNameLst>
                                      </p:cBhvr>
                                      <p:to>
                                        <p:strVal val="visible"/>
                                      </p:to>
                                    </p:set>
                                    <p:anim calcmode="lin" valueType="num">
                                      <p:cBhvr additive="repl">
                                        <p:cTn id="13" dur="500" fill="hold"/>
                                        <p:tgtEl>
                                          <p:spTgt spid="190">
                                            <p:txEl>
                                              <p:pRg st="0" end="0"/>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0">
                                            <p:txEl>
                                              <p:pRg st="1" end="1"/>
                                            </p:txEl>
                                          </p:spTgt>
                                        </p:tgtEl>
                                        <p:attrNameLst>
                                          <p:attrName>style.visibility</p:attrName>
                                        </p:attrNameLst>
                                      </p:cBhvr>
                                      <p:to>
                                        <p:strVal val="visible"/>
                                      </p:to>
                                    </p:set>
                                    <p:anim calcmode="lin" valueType="num">
                                      <p:cBhvr additive="repl">
                                        <p:cTn id="19" dur="500" fill="hold"/>
                                        <p:tgtEl>
                                          <p:spTgt spid="190">
                                            <p:txEl>
                                              <p:pRg st="1" end="1"/>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0">
                                            <p:txEl>
                                              <p:pRg st="3" end="3"/>
                                            </p:txEl>
                                          </p:spTgt>
                                        </p:tgtEl>
                                        <p:attrNameLst>
                                          <p:attrName>style.visibility</p:attrName>
                                        </p:attrNameLst>
                                      </p:cBhvr>
                                      <p:to>
                                        <p:strVal val="visible"/>
                                      </p:to>
                                    </p:set>
                                    <p:anim calcmode="lin" valueType="num">
                                      <p:cBhvr additive="repl">
                                        <p:cTn id="25" dur="500" fill="hold"/>
                                        <p:tgtEl>
                                          <p:spTgt spid="190">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0">
                                            <p:txEl>
                                              <p:pRg st="5" end="5"/>
                                            </p:txEl>
                                          </p:spTgt>
                                        </p:tgtEl>
                                        <p:attrNameLst>
                                          <p:attrName>style.visibility</p:attrName>
                                        </p:attrNameLst>
                                      </p:cBhvr>
                                      <p:to>
                                        <p:strVal val="visible"/>
                                      </p:to>
                                    </p:set>
                                    <p:anim calcmode="lin" valueType="num">
                                      <p:cBhvr additive="repl">
                                        <p:cTn id="31" dur="500" fill="hold"/>
                                        <p:tgtEl>
                                          <p:spTgt spid="190">
                                            <p:txEl>
                                              <p:pRg st="5" end="5"/>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9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0">
                                            <p:txEl>
                                              <p:pRg st="6" end="6"/>
                                            </p:txEl>
                                          </p:spTgt>
                                        </p:tgtEl>
                                        <p:attrNameLst>
                                          <p:attrName>style.visibility</p:attrName>
                                        </p:attrNameLst>
                                      </p:cBhvr>
                                      <p:to>
                                        <p:strVal val="visible"/>
                                      </p:to>
                                    </p:set>
                                    <p:anim calcmode="lin" valueType="num">
                                      <p:cBhvr additive="repl">
                                        <p:cTn id="37" dur="500" fill="hold"/>
                                        <p:tgtEl>
                                          <p:spTgt spid="190">
                                            <p:txEl>
                                              <p:pRg st="6" end="6"/>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9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asellaDiTesto 5"/>
          <p:cNvSpPr/>
          <p:nvPr/>
        </p:nvSpPr>
        <p:spPr>
          <a:xfrm>
            <a:off x="1043640" y="188642"/>
            <a:ext cx="8099280" cy="526152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3000" spc="-1">
                <a:solidFill>
                  <a:srgbClr val="000000"/>
                </a:solidFill>
                <a:latin typeface="Gill Sans MT"/>
                <a:ea typeface="DejaVu Sans"/>
              </a:rPr>
              <a:t>Sovente, attaccandosi all'altro, ci si attacca alle sue qualità, che si sarebbe voluto possedere. </a:t>
            </a:r>
            <a:endParaRPr lang="it-IT" sz="3000" spc="-1">
              <a:solidFill>
                <a:srgbClr val="000000"/>
              </a:solidFill>
              <a:latin typeface="Arial"/>
            </a:endParaRPr>
          </a:p>
          <a:p>
            <a:pPr algn="just">
              <a:lnSpc>
                <a:spcPct val="100000"/>
              </a:lnSpc>
            </a:pPr>
            <a:endParaRPr lang="it-IT" sz="3000" spc="-1">
              <a:solidFill>
                <a:srgbClr val="000000"/>
              </a:solidFill>
              <a:latin typeface="Arial"/>
            </a:endParaRPr>
          </a:p>
          <a:p>
            <a:pPr algn="just">
              <a:lnSpc>
                <a:spcPct val="100000"/>
              </a:lnSpc>
            </a:pPr>
            <a:r>
              <a:rPr lang="it-IT" sz="3000" spc="-1">
                <a:solidFill>
                  <a:srgbClr val="000000"/>
                </a:solidFill>
                <a:latin typeface="Gill Sans MT"/>
                <a:ea typeface="DejaVu Sans"/>
              </a:rPr>
              <a:t>Si arriva anche a identificarsi con l'essere amato, che viene idealizzato. </a:t>
            </a:r>
            <a:endParaRPr lang="it-IT" sz="3000" spc="-1">
              <a:solidFill>
                <a:srgbClr val="000000"/>
              </a:solidFill>
              <a:latin typeface="Arial"/>
            </a:endParaRPr>
          </a:p>
          <a:p>
            <a:pPr algn="just">
              <a:lnSpc>
                <a:spcPct val="100000"/>
              </a:lnSpc>
            </a:pPr>
            <a:endParaRPr lang="it-IT" sz="3000" spc="-1">
              <a:solidFill>
                <a:srgbClr val="000000"/>
              </a:solidFill>
              <a:latin typeface="Arial"/>
            </a:endParaRPr>
          </a:p>
          <a:p>
            <a:pPr algn="just">
              <a:lnSpc>
                <a:spcPct val="100000"/>
              </a:lnSpc>
            </a:pPr>
            <a:r>
              <a:rPr lang="it-IT" sz="3000" spc="-1">
                <a:solidFill>
                  <a:srgbClr val="000000"/>
                </a:solidFill>
                <a:latin typeface="Gill Sans MT"/>
                <a:ea typeface="DejaVu Sans"/>
              </a:rPr>
              <a:t>Se, attraverso il lutto, si riesce a distaccarsi da lui e a lasciarlo partire definitivamente, si arriva a godere di una sua nuova presenza, colmando così il </a:t>
            </a:r>
            <a:r>
              <a:rPr lang="it-IT" sz="3000" i="1" spc="-1">
                <a:solidFill>
                  <a:srgbClr val="000000"/>
                </a:solidFill>
                <a:latin typeface="Gill Sans MT"/>
                <a:ea typeface="DejaVu Sans"/>
              </a:rPr>
              <a:t>vuoto</a:t>
            </a:r>
            <a:r>
              <a:rPr lang="it-IT" sz="3000" spc="-1">
                <a:solidFill>
                  <a:srgbClr val="000000"/>
                </a:solidFill>
                <a:latin typeface="Gill Sans MT"/>
                <a:ea typeface="DejaVu Sans"/>
              </a:rPr>
              <a:t> lasciato dalla sua morte.</a:t>
            </a:r>
            <a:endParaRPr lang="it-IT" sz="3000" spc="-1">
              <a:solidFill>
                <a:srgbClr val="000000"/>
              </a:solidFill>
              <a:latin typeface="Arial"/>
            </a:endParaRPr>
          </a:p>
          <a:p>
            <a:pPr algn="just">
              <a:lnSpc>
                <a:spcPct val="100000"/>
              </a:lnSpc>
            </a:pPr>
            <a:endParaRPr lang="it-IT" spc="-1">
              <a:solidFill>
                <a:srgbClr val="000000"/>
              </a:solidFill>
              <a:latin typeface="Arial"/>
            </a:endParaRPr>
          </a:p>
          <a:p>
            <a:pPr algn="just">
              <a:lnSpc>
                <a:spcPct val="100000"/>
              </a:lnSpc>
            </a:pPr>
            <a:endParaRPr lang="it-IT"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1"/>
                                        </p:tgtEl>
                                        <p:attrNameLst>
                                          <p:attrName>style.visibility</p:attrName>
                                        </p:attrNameLst>
                                      </p:cBhvr>
                                      <p:to>
                                        <p:strVal val="visible"/>
                                      </p:to>
                                    </p:set>
                                    <p:anim calcmode="lin" valueType="num">
                                      <p:cBhvr additive="repl">
                                        <p:cTn id="7" dur="500" fill="hold"/>
                                        <p:tgtEl>
                                          <p:spTgt spid="191"/>
                                        </p:tgtEl>
                                        <p:attrNameLst>
                                          <p:attrName>ppt_x</p:attrName>
                                        </p:attrNameLst>
                                      </p:cBhvr>
                                      <p:tavLst>
                                        <p:tav tm="0">
                                          <p:val>
                                            <p:strVal val="#ppt_x"/>
                                          </p:val>
                                        </p:tav>
                                        <p:tav tm="100000">
                                          <p:val>
                                            <p:strVal val="#ppt_x"/>
                                          </p:val>
                                        </p:tav>
                                      </p:tavLst>
                                    </p:anim>
                                    <p:anim calcmode="lin" valueType="num">
                                      <p:cBhvr additive="repl">
                                        <p:cTn id="8" dur="500" fill="hold"/>
                                        <p:tgtEl>
                                          <p:spTgt spid="1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CasellaDiTesto 3"/>
          <p:cNvSpPr/>
          <p:nvPr/>
        </p:nvSpPr>
        <p:spPr>
          <a:xfrm>
            <a:off x="1043640" y="2"/>
            <a:ext cx="8099280" cy="7046629"/>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3200" spc="-1">
                <a:solidFill>
                  <a:srgbClr val="000000"/>
                </a:solidFill>
                <a:latin typeface="Gill Sans MT"/>
                <a:ea typeface="DejaVu Sans"/>
              </a:rPr>
              <a:t>Ecco tre esempi significativi, nei quali l'eredità viene assunta spontaneamente:</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una donna, dopo aver trascorso venticinque anni in casa accanto al focolare, assume il posto del marito defunto: diventa direttrice di una compagnia di autobus e ci riesce molto bene;</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un padre di famiglia che non era mai riuscito a mettere insieme un pasto, si improvvisa cuoco dopo la morte della moglie; ora tutti si invitano a casa sua;</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una sposa riservata e timida continua con successo le attività sociali del marito defunto.</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a:t>
            </a:r>
            <a:endParaRPr lang="it-IT" sz="3200" spc="-1">
              <a:solidFill>
                <a:srgbClr val="000000"/>
              </a:solidFill>
              <a:latin typeface="Arial"/>
            </a:endParaRPr>
          </a:p>
          <a:p>
            <a:pPr algn="just">
              <a:lnSpc>
                <a:spcPct val="100000"/>
              </a:lnSpc>
            </a:pPr>
            <a:endParaRPr lang="it-IT" spc="-1">
              <a:solidFill>
                <a:srgbClr val="000000"/>
              </a:solidFill>
              <a:latin typeface="Arial"/>
            </a:endParaRPr>
          </a:p>
          <a:p>
            <a:pPr algn="just">
              <a:lnSpc>
                <a:spcPct val="100000"/>
              </a:lnSpc>
            </a:pPr>
            <a:endParaRPr lang="it-IT"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 calcmode="lin" valueType="num">
                                      <p:cBhvr additive="repl">
                                        <p:cTn id="7" dur="500" fill="hold"/>
                                        <p:tgtEl>
                                          <p:spTgt spid="192"/>
                                        </p:tgtEl>
                                        <p:attrNameLst>
                                          <p:attrName>ppt_x</p:attrName>
                                        </p:attrNameLst>
                                      </p:cBhvr>
                                      <p:tavLst>
                                        <p:tav tm="0">
                                          <p:val>
                                            <p:strVal val="#ppt_x"/>
                                          </p:val>
                                        </p:tav>
                                        <p:tav tm="100000">
                                          <p:val>
                                            <p:strVal val="#ppt_x"/>
                                          </p:val>
                                        </p:tav>
                                      </p:tavLst>
                                    </p:anim>
                                    <p:anim calcmode="lin" valueType="num">
                                      <p:cBhvr additive="repl">
                                        <p:cTn id="8" dur="500" fill="hold"/>
                                        <p:tgtEl>
                                          <p:spTgt spid="1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asellaDiTesto 4"/>
          <p:cNvSpPr/>
          <p:nvPr/>
        </p:nvSpPr>
        <p:spPr>
          <a:xfrm>
            <a:off x="1043640" y="0"/>
            <a:ext cx="8099280" cy="784684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2800" spc="-1" dirty="0">
                <a:solidFill>
                  <a:srgbClr val="000000"/>
                </a:solidFill>
                <a:latin typeface="Gill Sans MT"/>
                <a:ea typeface="DejaVu Sans"/>
              </a:rPr>
              <a:t>“Lo scopo della risoluzione del lutto, scrive Livia </a:t>
            </a:r>
            <a:r>
              <a:rPr lang="it-IT" sz="2800" spc="-1" dirty="0" err="1">
                <a:solidFill>
                  <a:srgbClr val="000000"/>
                </a:solidFill>
                <a:latin typeface="Gill Sans MT"/>
                <a:ea typeface="DejaVu Sans"/>
              </a:rPr>
              <a:t>Crozzoli</a:t>
            </a:r>
            <a:r>
              <a:rPr lang="it-IT" sz="2800" spc="-1" dirty="0">
                <a:solidFill>
                  <a:srgbClr val="000000"/>
                </a:solidFill>
                <a:latin typeface="Gill Sans MT"/>
                <a:ea typeface="DejaVu Sans"/>
              </a:rPr>
              <a:t> Aite, è quello di sviluppare una nuova relazione interiore con la persona scomparsa: mantenendo vivo il ricordo attraverso il valore dei sentimenti condivisi e trovando consolazione nel fatto che si conserva dentro di sé la presenza simbolica della persona amata, dei suoi valori delle sue consuetudini di pensiero, delle abitudini condivise e la capacità di continuare ad amarla, anche se non più presente fisicamente. Quando sopravviene una calda e amorosa interiorizzazione di chi si è perduto, subentra una nuova forma di amore maturo che sopravvive al distacco: ‘Assenza, più acuta presenza’, per dirla con il poeta Attilio Bertolucci” (</a:t>
            </a:r>
            <a:r>
              <a:rPr lang="it-IT" sz="2800" i="1" spc="-1" dirty="0">
                <a:solidFill>
                  <a:srgbClr val="000000"/>
                </a:solidFill>
                <a:latin typeface="Gill Sans MT"/>
                <a:ea typeface="DejaVu Sans"/>
              </a:rPr>
              <a:t>Le poesie, </a:t>
            </a:r>
            <a:r>
              <a:rPr lang="it-IT" sz="2800" spc="-1" dirty="0">
                <a:solidFill>
                  <a:srgbClr val="000000"/>
                </a:solidFill>
                <a:latin typeface="Gill Sans MT"/>
                <a:ea typeface="DejaVu Sans"/>
              </a:rPr>
              <a:t>Garzanti, Milano, 1998, p. 26).</a:t>
            </a:r>
            <a:endParaRPr lang="it-IT" sz="2800" spc="-1" dirty="0">
              <a:solidFill>
                <a:srgbClr val="000000"/>
              </a:solidFill>
              <a:latin typeface="Arial"/>
            </a:endParaRPr>
          </a:p>
          <a:p>
            <a:pPr algn="just">
              <a:lnSpc>
                <a:spcPct val="100000"/>
              </a:lnSpc>
            </a:pPr>
            <a:r>
              <a:rPr lang="it-IT" sz="2800" spc="-1" dirty="0">
                <a:solidFill>
                  <a:srgbClr val="000000"/>
                </a:solidFill>
                <a:latin typeface="Gill Sans MT"/>
                <a:ea typeface="DejaVu Sans"/>
              </a:rPr>
              <a:t> </a:t>
            </a:r>
            <a:endParaRPr lang="it-IT" sz="2800" spc="-1" dirty="0">
              <a:solidFill>
                <a:srgbClr val="000000"/>
              </a:solidFill>
              <a:latin typeface="Arial"/>
            </a:endParaRPr>
          </a:p>
          <a:p>
            <a:pPr algn="just">
              <a:lnSpc>
                <a:spcPct val="100000"/>
              </a:lnSpc>
            </a:pPr>
            <a:endParaRPr lang="it-IT" sz="2800" spc="-1" dirty="0">
              <a:solidFill>
                <a:srgbClr val="000000"/>
              </a:solidFill>
              <a:latin typeface="Arial"/>
            </a:endParaRPr>
          </a:p>
          <a:p>
            <a:pPr algn="just">
              <a:lnSpc>
                <a:spcPct val="100000"/>
              </a:lnSpc>
            </a:pPr>
            <a:endParaRPr lang="it-IT" sz="2800" spc="-1" dirty="0">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3"/>
                                        </p:tgtEl>
                                        <p:attrNameLst>
                                          <p:attrName>style.visibility</p:attrName>
                                        </p:attrNameLst>
                                      </p:cBhvr>
                                      <p:to>
                                        <p:strVal val="visible"/>
                                      </p:to>
                                    </p:set>
                                    <p:anim calcmode="lin" valueType="num">
                                      <p:cBhvr additive="repl">
                                        <p:cTn id="7" dur="500" fill="hold"/>
                                        <p:tgtEl>
                                          <p:spTgt spid="193"/>
                                        </p:tgtEl>
                                        <p:attrNameLst>
                                          <p:attrName>ppt_x</p:attrName>
                                        </p:attrNameLst>
                                      </p:cBhvr>
                                      <p:tavLst>
                                        <p:tav tm="0">
                                          <p:val>
                                            <p:strVal val="#ppt_x"/>
                                          </p:val>
                                        </p:tav>
                                        <p:tav tm="100000">
                                          <p:val>
                                            <p:strVal val="#ppt_x"/>
                                          </p:val>
                                        </p:tav>
                                      </p:tavLst>
                                    </p:anim>
                                    <p:anim calcmode="lin" valueType="num">
                                      <p:cBhvr additive="repl">
                                        <p:cTn id="8" dur="500" fill="hold"/>
                                        <p:tgtEl>
                                          <p:spTgt spid="1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asellaDiTesto 6"/>
          <p:cNvSpPr/>
          <p:nvPr/>
        </p:nvSpPr>
        <p:spPr>
          <a:xfrm>
            <a:off x="1043640" y="0"/>
            <a:ext cx="8099280" cy="784684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it-IT" sz="2800" spc="-1">
                <a:solidFill>
                  <a:srgbClr val="000000"/>
                </a:solidFill>
                <a:latin typeface="Gill Sans MT"/>
                <a:ea typeface="DejaVu Sans"/>
              </a:rPr>
              <a:t>Ecco quanto ha manifestato una giovane sposa al marito defunto:</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 </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Ecco, te ne sei andato!</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Mi avevi promesso, con parole e senza parole, </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che m'avresti amata sempre, che mi saresti stato compagno per l'eternità, </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che mi avresti protetta, che con me avresti condiviso gioie e dolori, </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ed ecco, te ne sei andato! </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Io ho apprezzato i nostri lunghi periodi di condivisione.</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Ma per il futuro,</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quanti scambi ormai impossibili,</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quanti sentimenti che non ci siamo espressi,</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quanti progetti non più realizzabili!</a:t>
            </a:r>
            <a:endParaRPr lang="it-IT" sz="2800" spc="-1">
              <a:solidFill>
                <a:srgbClr val="000000"/>
              </a:solidFill>
              <a:latin typeface="Arial"/>
            </a:endParaRPr>
          </a:p>
          <a:p>
            <a:pPr algn="just">
              <a:lnSpc>
                <a:spcPct val="100000"/>
              </a:lnSpc>
            </a:pPr>
            <a:r>
              <a:rPr lang="it-IT" sz="2800" spc="-1">
                <a:solidFill>
                  <a:srgbClr val="000000"/>
                </a:solidFill>
                <a:latin typeface="Gill Sans MT"/>
                <a:ea typeface="DejaVu Sans"/>
              </a:rPr>
              <a:t> </a:t>
            </a:r>
            <a:endParaRPr lang="it-IT" sz="2800" spc="-1">
              <a:solidFill>
                <a:srgbClr val="000000"/>
              </a:solidFill>
              <a:latin typeface="Arial"/>
            </a:endParaRPr>
          </a:p>
          <a:p>
            <a:pPr algn="just">
              <a:lnSpc>
                <a:spcPct val="100000"/>
              </a:lnSpc>
            </a:pPr>
            <a:endParaRPr lang="it-IT" sz="2800" spc="-1">
              <a:solidFill>
                <a:srgbClr val="000000"/>
              </a:solidFill>
              <a:latin typeface="Arial"/>
            </a:endParaRPr>
          </a:p>
          <a:p>
            <a:pPr algn="just">
              <a:lnSpc>
                <a:spcPct val="100000"/>
              </a:lnSpc>
            </a:pPr>
            <a:endParaRPr lang="it-IT" sz="28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
                                        </p:tgtEl>
                                        <p:attrNameLst>
                                          <p:attrName>style.visibility</p:attrName>
                                        </p:attrNameLst>
                                      </p:cBhvr>
                                      <p:to>
                                        <p:strVal val="visible"/>
                                      </p:to>
                                    </p:set>
                                    <p:anim calcmode="lin" valueType="num">
                                      <p:cBhvr additive="repl">
                                        <p:cTn id="7" dur="500" fill="hold"/>
                                        <p:tgtEl>
                                          <p:spTgt spid="194"/>
                                        </p:tgtEl>
                                        <p:attrNameLst>
                                          <p:attrName>ppt_x</p:attrName>
                                        </p:attrNameLst>
                                      </p:cBhvr>
                                      <p:tavLst>
                                        <p:tav tm="0">
                                          <p:val>
                                            <p:strVal val="#ppt_x"/>
                                          </p:val>
                                        </p:tav>
                                        <p:tav tm="100000">
                                          <p:val>
                                            <p:strVal val="#ppt_x"/>
                                          </p:val>
                                        </p:tav>
                                      </p:tavLst>
                                    </p:anim>
                                    <p:anim calcmode="lin" valueType="num">
                                      <p:cBhvr additive="repl">
                                        <p:cTn id="8" dur="500" fill="hold"/>
                                        <p:tgtEl>
                                          <p:spTgt spid="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asellaDiTesto 7"/>
          <p:cNvSpPr/>
          <p:nvPr/>
        </p:nvSpPr>
        <p:spPr>
          <a:xfrm>
            <a:off x="1043640" y="0"/>
            <a:ext cx="8099280" cy="61233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Ecco, te ne sei andato! Lentamente, devo lasciarti andare, </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perdonarti di avermi lasciata, cambiare sentiero ai nostri amori, </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farmi perdonare da te, sopravvivere a te.</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Ecco, te ne sei andato!</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Un giorno cesserò di morire con te,</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il tuo ricordo si farà leggero come un sorriso, </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una tua nuova presenza dimorerà in me,</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tutto ciò che ho amato in te germinerà in me,</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 e da te io rinascerò.</a:t>
            </a:r>
            <a:endParaRPr lang="it-IT" sz="2800" spc="-1">
              <a:solidFill>
                <a:srgbClr val="000000"/>
              </a:solidFill>
              <a:latin typeface="Arial"/>
            </a:endParaRPr>
          </a:p>
          <a:p>
            <a:pPr algn="just">
              <a:lnSpc>
                <a:spcPct val="100000"/>
              </a:lnSpc>
            </a:pPr>
            <a:r>
              <a:rPr lang="it-IT" sz="2800" spc="-1">
                <a:solidFill>
                  <a:srgbClr val="000000"/>
                </a:solidFill>
                <a:latin typeface="Gill Sans MT"/>
                <a:ea typeface="DejaVu Sans"/>
              </a:rPr>
              <a:t> </a:t>
            </a:r>
            <a:endParaRPr lang="it-IT" sz="2800" spc="-1">
              <a:solidFill>
                <a:srgbClr val="000000"/>
              </a:solidFill>
              <a:latin typeface="Arial"/>
            </a:endParaRPr>
          </a:p>
          <a:p>
            <a:pPr algn="just">
              <a:lnSpc>
                <a:spcPct val="100000"/>
              </a:lnSpc>
            </a:pPr>
            <a:endParaRPr lang="it-IT" sz="2800" spc="-1">
              <a:solidFill>
                <a:srgbClr val="000000"/>
              </a:solidFill>
              <a:latin typeface="Arial"/>
            </a:endParaRPr>
          </a:p>
          <a:p>
            <a:pPr algn="just">
              <a:lnSpc>
                <a:spcPct val="100000"/>
              </a:lnSpc>
            </a:pPr>
            <a:endParaRPr lang="it-IT" sz="28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5"/>
                                        </p:tgtEl>
                                        <p:attrNameLst>
                                          <p:attrName>style.visibility</p:attrName>
                                        </p:attrNameLst>
                                      </p:cBhvr>
                                      <p:to>
                                        <p:strVal val="visible"/>
                                      </p:to>
                                    </p:set>
                                    <p:anim calcmode="lin" valueType="num">
                                      <p:cBhvr additive="repl">
                                        <p:cTn id="7" dur="500" fill="hold"/>
                                        <p:tgtEl>
                                          <p:spTgt spid="195"/>
                                        </p:tgtEl>
                                        <p:attrNameLst>
                                          <p:attrName>ppt_x</p:attrName>
                                        </p:attrNameLst>
                                      </p:cBhvr>
                                      <p:tavLst>
                                        <p:tav tm="0">
                                          <p:val>
                                            <p:strVal val="#ppt_x"/>
                                          </p:val>
                                        </p:tav>
                                        <p:tav tm="100000">
                                          <p:val>
                                            <p:strVal val="#ppt_x"/>
                                          </p:val>
                                        </p:tav>
                                      </p:tavLst>
                                    </p:anim>
                                    <p:anim calcmode="lin" valueType="num">
                                      <p:cBhvr additive="repl">
                                        <p:cTn id="8" dur="500" fill="hold"/>
                                        <p:tgtEl>
                                          <p:spTgt spid="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2"/>
          <p:cNvSpPr/>
          <p:nvPr/>
        </p:nvSpPr>
        <p:spPr>
          <a:xfrm>
            <a:off x="0" y="446887"/>
            <a:ext cx="9142920" cy="5507746"/>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numCol="1" spcCol="0" anchor="ctr">
            <a:spAutoFit/>
          </a:bodyPr>
          <a:lstStyle/>
          <a:p>
            <a:pPr algn="just">
              <a:lnSpc>
                <a:spcPct val="100000"/>
              </a:lnSpc>
            </a:pPr>
            <a:r>
              <a:rPr lang="it-IT" sz="3200" spc="-1">
                <a:solidFill>
                  <a:srgbClr val="000000"/>
                </a:solidFill>
                <a:latin typeface="Gill Sans MT"/>
                <a:ea typeface="DejaVu Sans"/>
              </a:rPr>
              <a:t>- adempiere ai suoi ultimi doveri funebri: seppellire le ceneri, far erigere un monumento…;</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mantenere e adempiere le promesse fatte nel momento della separazione. Se ciò risultasse irrealizzabile, sarà opportuno adattare le promesse fatte alle possibilità del momento attuale;</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mettere in ordine oppure “eliminare” (progressivamente) le tracce della persona scomparsa.</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
                                            <p:txEl>
                                              <p:pRg st="0" end="0"/>
                                            </p:txEl>
                                          </p:spTgt>
                                        </p:tgtEl>
                                        <p:attrNameLst>
                                          <p:attrName>style.visibility</p:attrName>
                                        </p:attrNameLst>
                                      </p:cBhvr>
                                      <p:to>
                                        <p:strVal val="visible"/>
                                      </p:to>
                                    </p:set>
                                    <p:anim calcmode="lin" valueType="num">
                                      <p:cBhvr additive="repl">
                                        <p:cTn id="7" dur="500" fill="hold"/>
                                        <p:tgtEl>
                                          <p:spTgt spid="146">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
                                            <p:txEl>
                                              <p:pRg st="1" end="1"/>
                                            </p:txEl>
                                          </p:spTgt>
                                        </p:tgtEl>
                                        <p:attrNameLst>
                                          <p:attrName>style.visibility</p:attrName>
                                        </p:attrNameLst>
                                      </p:cBhvr>
                                      <p:to>
                                        <p:strVal val="visible"/>
                                      </p:to>
                                    </p:set>
                                    <p:anim calcmode="lin" valueType="num">
                                      <p:cBhvr additive="repl">
                                        <p:cTn id="13" dur="500" fill="hold"/>
                                        <p:tgtEl>
                                          <p:spTgt spid="146">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
                                            <p:txEl>
                                              <p:pRg st="2" end="2"/>
                                            </p:txEl>
                                          </p:spTgt>
                                        </p:tgtEl>
                                        <p:attrNameLst>
                                          <p:attrName>style.visibility</p:attrName>
                                        </p:attrNameLst>
                                      </p:cBhvr>
                                      <p:to>
                                        <p:strVal val="visible"/>
                                      </p:to>
                                    </p:set>
                                    <p:anim calcmode="lin" valueType="num">
                                      <p:cBhvr additive="repl">
                                        <p:cTn id="19" dur="500" fill="hold"/>
                                        <p:tgtEl>
                                          <p:spTgt spid="146">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6">
                                            <p:txEl>
                                              <p:pRg st="3" end="3"/>
                                            </p:txEl>
                                          </p:spTgt>
                                        </p:tgtEl>
                                        <p:attrNameLst>
                                          <p:attrName>style.visibility</p:attrName>
                                        </p:attrNameLst>
                                      </p:cBhvr>
                                      <p:to>
                                        <p:strVal val="visible"/>
                                      </p:to>
                                    </p:set>
                                    <p:anim calcmode="lin" valueType="num">
                                      <p:cBhvr additive="repl">
                                        <p:cTn id="25" dur="500" fill="hold"/>
                                        <p:tgtEl>
                                          <p:spTgt spid="146">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6">
                                            <p:txEl>
                                              <p:pRg st="4" end="4"/>
                                            </p:txEl>
                                          </p:spTgt>
                                        </p:tgtEl>
                                        <p:attrNameLst>
                                          <p:attrName>style.visibility</p:attrName>
                                        </p:attrNameLst>
                                      </p:cBhvr>
                                      <p:to>
                                        <p:strVal val="visible"/>
                                      </p:to>
                                    </p:set>
                                    <p:anim calcmode="lin" valueType="num">
                                      <p:cBhvr additive="repl">
                                        <p:cTn id="31" dur="500" fill="hold"/>
                                        <p:tgtEl>
                                          <p:spTgt spid="146">
                                            <p:txEl>
                                              <p:pRg st="4" end="4"/>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asellaDiTesto 8"/>
          <p:cNvSpPr/>
          <p:nvPr/>
        </p:nvSpPr>
        <p:spPr>
          <a:xfrm>
            <a:off x="1043640" y="116640"/>
            <a:ext cx="8099280" cy="61233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endParaRPr lang="it-IT" sz="2800" spc="-1">
              <a:solidFill>
                <a:srgbClr val="000000"/>
              </a:solidFill>
              <a:latin typeface="Arial"/>
            </a:endParaRPr>
          </a:p>
          <a:p>
            <a:pPr algn="just">
              <a:lnSpc>
                <a:spcPct val="100000"/>
              </a:lnSpc>
            </a:pPr>
            <a:r>
              <a:rPr lang="it-IT" sz="2800" spc="-1">
                <a:solidFill>
                  <a:srgbClr val="000000"/>
                </a:solidFill>
                <a:latin typeface="Gill Sans MT"/>
                <a:ea typeface="DejaVu Sans"/>
              </a:rPr>
              <a:t>A conferma di quanto affermato da questa autrice mi piace riportare un episodio del Vangelo. Dopo la morte di Gesù, Maria Maddalena, donna che aveva stabilito una profonda amicizia con il Cristo, si reca al sepolcro per compiere quei gesti che facevano parte dei riti del lutto. Trovando la tomba vuota, essa va alla ricerca del corpo di Gesù. Si imbatte nel Cristo, da lei scambiato con il giardiniere, il quale le chiede: “Donna, perché piangi?” Lei gli risponde chiedendogli  se sapesse dove avevano portato la salma di Gesù. </a:t>
            </a:r>
            <a:endParaRPr lang="it-IT" sz="2800" spc="-1">
              <a:solidFill>
                <a:srgbClr val="000000"/>
              </a:solidFill>
              <a:latin typeface="Arial"/>
            </a:endParaRPr>
          </a:p>
          <a:p>
            <a:pPr algn="just">
              <a:lnSpc>
                <a:spcPct val="100000"/>
              </a:lnSpc>
            </a:pPr>
            <a:r>
              <a:rPr lang="it-IT" sz="2800" spc="-1">
                <a:solidFill>
                  <a:srgbClr val="000000"/>
                </a:solidFill>
                <a:latin typeface="Gill Sans MT"/>
                <a:ea typeface="DejaVu Sans"/>
              </a:rPr>
              <a:t> </a:t>
            </a:r>
            <a:endParaRPr lang="it-IT" sz="2800" spc="-1">
              <a:solidFill>
                <a:srgbClr val="000000"/>
              </a:solidFill>
              <a:latin typeface="Arial"/>
            </a:endParaRPr>
          </a:p>
          <a:p>
            <a:pPr algn="just">
              <a:lnSpc>
                <a:spcPct val="100000"/>
              </a:lnSpc>
            </a:pPr>
            <a:endParaRPr lang="it-IT" sz="2800" spc="-1">
              <a:solidFill>
                <a:srgbClr val="000000"/>
              </a:solidFill>
              <a:latin typeface="Arial"/>
            </a:endParaRPr>
          </a:p>
          <a:p>
            <a:pPr algn="just">
              <a:lnSpc>
                <a:spcPct val="100000"/>
              </a:lnSpc>
            </a:pPr>
            <a:endParaRPr lang="it-IT" sz="28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6"/>
                                        </p:tgtEl>
                                        <p:attrNameLst>
                                          <p:attrName>style.visibility</p:attrName>
                                        </p:attrNameLst>
                                      </p:cBhvr>
                                      <p:to>
                                        <p:strVal val="visible"/>
                                      </p:to>
                                    </p:set>
                                    <p:anim calcmode="lin" valueType="num">
                                      <p:cBhvr additive="repl">
                                        <p:cTn id="7" dur="500" fill="hold"/>
                                        <p:tgtEl>
                                          <p:spTgt spid="196"/>
                                        </p:tgtEl>
                                        <p:attrNameLst>
                                          <p:attrName>ppt_x</p:attrName>
                                        </p:attrNameLst>
                                      </p:cBhvr>
                                      <p:tavLst>
                                        <p:tav tm="0">
                                          <p:val>
                                            <p:strVal val="#ppt_x"/>
                                          </p:val>
                                        </p:tav>
                                        <p:tav tm="100000">
                                          <p:val>
                                            <p:strVal val="#ppt_x"/>
                                          </p:val>
                                        </p:tav>
                                      </p:tavLst>
                                    </p:anim>
                                    <p:anim calcmode="lin" valueType="num">
                                      <p:cBhvr additive="repl">
                                        <p:cTn id="8" dur="500" fill="hold"/>
                                        <p:tgtEl>
                                          <p:spTgt spid="1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asellaDiTesto 9"/>
          <p:cNvSpPr/>
          <p:nvPr/>
        </p:nvSpPr>
        <p:spPr>
          <a:xfrm>
            <a:off x="1043640" y="116640"/>
            <a:ext cx="8099280" cy="61233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2800" spc="-1">
                <a:solidFill>
                  <a:srgbClr val="000000"/>
                </a:solidFill>
                <a:latin typeface="Gill Sans MT"/>
                <a:ea typeface="DejaVu Sans"/>
              </a:rPr>
              <a:t>Il Cristo si fa riconoscere dal modo con cui la chiama: “Maria!” Piena di commozione e di affetto ella risponde: “Maestro”, e si butta ai suoi piedi per abbracciarli. Ma Gesù glielo impedisce dicendole: </a:t>
            </a:r>
            <a:r>
              <a:rPr lang="it-IT" sz="2800" i="1" spc="-1">
                <a:solidFill>
                  <a:srgbClr val="000000"/>
                </a:solidFill>
                <a:latin typeface="Gill Sans MT"/>
                <a:ea typeface="DejaVu Sans"/>
              </a:rPr>
              <a:t>“Noli me tangere</a:t>
            </a:r>
            <a:r>
              <a:rPr lang="it-IT" sz="2800" spc="-1">
                <a:solidFill>
                  <a:srgbClr val="000000"/>
                </a:solidFill>
                <a:latin typeface="Gill Sans MT"/>
                <a:ea typeface="DejaVu Sans"/>
              </a:rPr>
              <a:t>, non trattenermi”. Qual è il senso di queste parole? Potremmo riassumerlo così: “Maria, è terminato il tempo della mia presenza visibile. E' giunto il momento in cui il Maestro che ti ha accompagnato su questa terra deve diventare il tuo maestro interiore. A questo maestro interiore devi ora aggrapparti. Da Lui ti verrà lo slancio che ti porterà ad annunciare agli altri quanto hai imparato attraverso l’esperienza.  </a:t>
            </a:r>
            <a:endParaRPr lang="it-IT" sz="2800" spc="-1">
              <a:solidFill>
                <a:srgbClr val="000000"/>
              </a:solidFill>
              <a:latin typeface="Arial"/>
            </a:endParaRPr>
          </a:p>
          <a:p>
            <a:pPr algn="just">
              <a:lnSpc>
                <a:spcPct val="100000"/>
              </a:lnSpc>
            </a:pPr>
            <a:endParaRPr lang="it-IT" sz="2800" spc="-1">
              <a:solidFill>
                <a:srgbClr val="000000"/>
              </a:solidFill>
              <a:latin typeface="Arial"/>
            </a:endParaRPr>
          </a:p>
          <a:p>
            <a:pPr algn="just">
              <a:lnSpc>
                <a:spcPct val="100000"/>
              </a:lnSpc>
            </a:pPr>
            <a:endParaRPr lang="it-IT" sz="28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7"/>
                                        </p:tgtEl>
                                        <p:attrNameLst>
                                          <p:attrName>style.visibility</p:attrName>
                                        </p:attrNameLst>
                                      </p:cBhvr>
                                      <p:to>
                                        <p:strVal val="visible"/>
                                      </p:to>
                                    </p:set>
                                    <p:anim calcmode="lin" valueType="num">
                                      <p:cBhvr additive="repl">
                                        <p:cTn id="7" dur="500" fill="hold"/>
                                        <p:tgtEl>
                                          <p:spTgt spid="197"/>
                                        </p:tgtEl>
                                        <p:attrNameLst>
                                          <p:attrName>ppt_x</p:attrName>
                                        </p:attrNameLst>
                                      </p:cBhvr>
                                      <p:tavLst>
                                        <p:tav tm="0">
                                          <p:val>
                                            <p:strVal val="#ppt_x"/>
                                          </p:val>
                                        </p:tav>
                                        <p:tav tm="100000">
                                          <p:val>
                                            <p:strVal val="#ppt_x"/>
                                          </p:val>
                                        </p:tav>
                                      </p:tavLst>
                                    </p:anim>
                                    <p:anim calcmode="lin" valueType="num">
                                      <p:cBhvr additive="repl">
                                        <p:cTn id="8" dur="500" fill="hold"/>
                                        <p:tgtEl>
                                          <p:spTgt spid="1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CasellaDiTesto 10"/>
          <p:cNvSpPr/>
          <p:nvPr/>
        </p:nvSpPr>
        <p:spPr>
          <a:xfrm>
            <a:off x="1043640" y="116640"/>
            <a:ext cx="8099280" cy="61233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it-IT" sz="2800" spc="-1">
                <a:solidFill>
                  <a:srgbClr val="000000"/>
                </a:solidFill>
                <a:latin typeface="Gill Sans MT"/>
                <a:ea typeface="DejaVu Sans"/>
              </a:rPr>
              <a:t>Un altro esempio è costituito dal messaggio che una signora ha scritto al suo marito defunto: </a:t>
            </a:r>
            <a:endParaRPr lang="it-IT" sz="2800" spc="-1">
              <a:solidFill>
                <a:srgbClr val="000000"/>
              </a:solidFill>
              <a:latin typeface="Arial"/>
            </a:endParaRPr>
          </a:p>
          <a:p>
            <a:pPr>
              <a:lnSpc>
                <a:spcPct val="100000"/>
              </a:lnSpc>
            </a:pPr>
            <a:r>
              <a:rPr lang="it-IT" sz="2800" spc="-1">
                <a:solidFill>
                  <a:srgbClr val="000000"/>
                </a:solidFill>
                <a:latin typeface="Gill Sans MT"/>
                <a:ea typeface="DejaVu Sans"/>
              </a:rPr>
              <a:t> </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“Caro Bob, la tua famiglia è tutta qui insieme per celebrare la tua vita. È trascorso un anno dalla tua morte, ma tu continui ad essere tra noi in tanti modi.</a:t>
            </a:r>
            <a:endParaRPr lang="it-IT" sz="2800" spc="-1">
              <a:solidFill>
                <a:srgbClr val="000000"/>
              </a:solidFill>
              <a:latin typeface="Arial"/>
            </a:endParaRPr>
          </a:p>
          <a:p>
            <a:pPr>
              <a:lnSpc>
                <a:spcPct val="100000"/>
              </a:lnSpc>
            </a:pPr>
            <a:r>
              <a:rPr lang="it-IT" sz="2800" i="1" spc="-1">
                <a:solidFill>
                  <a:srgbClr val="000000"/>
                </a:solidFill>
                <a:latin typeface="Gill Sans MT"/>
                <a:ea typeface="DejaVu Sans"/>
              </a:rPr>
              <a:t>Pensiamo a te e parliamo spesso di te. Dove andiamo, ci ricordiamo di essere stati lì con te. Sarebbe sciocco pretendere di non essere tristi. Eri una persona così speciale, tanto piena di vita e di gioia che aiutavi chi ti circondava ad avere una consapevolezza più intensa del piacere di vivere.</a:t>
            </a:r>
            <a:endParaRPr lang="it-IT" sz="2800" spc="-1">
              <a:solidFill>
                <a:srgbClr val="000000"/>
              </a:solidFill>
              <a:latin typeface="Arial"/>
            </a:endParaRPr>
          </a:p>
          <a:p>
            <a:pPr algn="just">
              <a:lnSpc>
                <a:spcPct val="100000"/>
              </a:lnSpc>
            </a:pPr>
            <a:endParaRPr lang="it-IT" sz="2800" spc="-1">
              <a:solidFill>
                <a:srgbClr val="000000"/>
              </a:solidFill>
              <a:latin typeface="Arial"/>
            </a:endParaRPr>
          </a:p>
          <a:p>
            <a:pPr algn="just">
              <a:lnSpc>
                <a:spcPct val="100000"/>
              </a:lnSpc>
            </a:pPr>
            <a:endParaRPr lang="it-IT" sz="28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8"/>
                                        </p:tgtEl>
                                        <p:attrNameLst>
                                          <p:attrName>style.visibility</p:attrName>
                                        </p:attrNameLst>
                                      </p:cBhvr>
                                      <p:to>
                                        <p:strVal val="visible"/>
                                      </p:to>
                                    </p:set>
                                    <p:anim calcmode="lin" valueType="num">
                                      <p:cBhvr additive="repl">
                                        <p:cTn id="7" dur="500" fill="hold"/>
                                        <p:tgtEl>
                                          <p:spTgt spid="198"/>
                                        </p:tgtEl>
                                        <p:attrNameLst>
                                          <p:attrName>ppt_x</p:attrName>
                                        </p:attrNameLst>
                                      </p:cBhvr>
                                      <p:tavLst>
                                        <p:tav tm="0">
                                          <p:val>
                                            <p:strVal val="#ppt_x"/>
                                          </p:val>
                                        </p:tav>
                                        <p:tav tm="100000">
                                          <p:val>
                                            <p:strVal val="#ppt_x"/>
                                          </p:val>
                                        </p:tav>
                                      </p:tavLst>
                                    </p:anim>
                                    <p:anim calcmode="lin" valueType="num">
                                      <p:cBhvr additive="repl">
                                        <p:cTn id="8" dur="500" fill="hold"/>
                                        <p:tgtEl>
                                          <p:spTgt spid="1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asellaDiTesto 11"/>
          <p:cNvSpPr/>
          <p:nvPr/>
        </p:nvSpPr>
        <p:spPr>
          <a:xfrm>
            <a:off x="1043640" y="620642"/>
            <a:ext cx="8099280" cy="526152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2800" i="1" spc="-1">
                <a:solidFill>
                  <a:srgbClr val="000000"/>
                </a:solidFill>
                <a:latin typeface="Gill Sans MT"/>
                <a:ea typeface="DejaVu Sans"/>
              </a:rPr>
              <a:t>Ci manchi molto. Ma c'è un altro sentimento che proviamo ed è di gratitudine per averti avuto nella nostra famiglia.</a:t>
            </a:r>
            <a:endParaRPr lang="it-IT" sz="2800" spc="-1">
              <a:solidFill>
                <a:srgbClr val="000000"/>
              </a:solidFill>
              <a:latin typeface="Arial"/>
            </a:endParaRPr>
          </a:p>
          <a:p>
            <a:pPr algn="just">
              <a:lnSpc>
                <a:spcPct val="100000"/>
              </a:lnSpc>
            </a:pPr>
            <a:r>
              <a:rPr lang="it-IT" sz="2800" i="1" spc="-1">
                <a:solidFill>
                  <a:srgbClr val="000000"/>
                </a:solidFill>
                <a:latin typeface="Gill Sans MT"/>
                <a:ea typeface="DejaVu Sans"/>
              </a:rPr>
              <a:t>Anche se continui a mancarci abbiamo ripreso a ridere, a fare nuove amicizie.</a:t>
            </a:r>
            <a:endParaRPr lang="it-IT" sz="2800" spc="-1">
              <a:solidFill>
                <a:srgbClr val="000000"/>
              </a:solidFill>
              <a:latin typeface="Arial"/>
            </a:endParaRPr>
          </a:p>
          <a:p>
            <a:pPr algn="just">
              <a:lnSpc>
                <a:spcPct val="100000"/>
              </a:lnSpc>
            </a:pPr>
            <a:r>
              <a:rPr lang="it-IT" sz="2800" i="1" spc="-1">
                <a:solidFill>
                  <a:srgbClr val="000000"/>
                </a:solidFill>
                <a:latin typeface="Gill Sans MT"/>
                <a:ea typeface="DejaVu Sans"/>
              </a:rPr>
              <a:t>Litighiamo fra noi e poi facciamo pace. Ogni giorno ci sono sorprese e piaceri nuovi e cerchiamo di vivere pienamente come hai fatto tu.</a:t>
            </a:r>
            <a:endParaRPr lang="it-IT" sz="2800" spc="-1">
              <a:solidFill>
                <a:srgbClr val="000000"/>
              </a:solidFill>
              <a:latin typeface="Arial"/>
            </a:endParaRPr>
          </a:p>
          <a:p>
            <a:pPr algn="just">
              <a:lnSpc>
                <a:spcPct val="100000"/>
              </a:lnSpc>
            </a:pPr>
            <a:r>
              <a:rPr lang="it-IT" sz="2800" i="1" spc="-1">
                <a:solidFill>
                  <a:srgbClr val="000000"/>
                </a:solidFill>
                <a:latin typeface="Gill Sans MT"/>
                <a:ea typeface="DejaVu Sans"/>
              </a:rPr>
              <a:t>Ti ricordiamo continuando a vivere e ad amare perché sappiamo che questo è ciò che tu vorresti più di ogni altra cosa.</a:t>
            </a:r>
            <a:endParaRPr lang="it-IT" sz="2800" spc="-1">
              <a:solidFill>
                <a:srgbClr val="000000"/>
              </a:solidFill>
              <a:latin typeface="Arial"/>
            </a:endParaRPr>
          </a:p>
          <a:p>
            <a:pPr algn="just">
              <a:lnSpc>
                <a:spcPct val="100000"/>
              </a:lnSpc>
            </a:pPr>
            <a:endParaRPr lang="it-IT" sz="2800" spc="-1">
              <a:solidFill>
                <a:srgbClr val="000000"/>
              </a:solidFill>
              <a:latin typeface="Arial"/>
            </a:endParaRPr>
          </a:p>
          <a:p>
            <a:pPr algn="just">
              <a:lnSpc>
                <a:spcPct val="100000"/>
              </a:lnSpc>
            </a:pPr>
            <a:endParaRPr lang="it-IT" sz="28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9"/>
                                        </p:tgtEl>
                                        <p:attrNameLst>
                                          <p:attrName>style.visibility</p:attrName>
                                        </p:attrNameLst>
                                      </p:cBhvr>
                                      <p:to>
                                        <p:strVal val="visible"/>
                                      </p:to>
                                    </p:set>
                                    <p:anim calcmode="lin" valueType="num">
                                      <p:cBhvr additive="repl">
                                        <p:cTn id="7" dur="500" fill="hold"/>
                                        <p:tgtEl>
                                          <p:spTgt spid="199"/>
                                        </p:tgtEl>
                                        <p:attrNameLst>
                                          <p:attrName>ppt_x</p:attrName>
                                        </p:attrNameLst>
                                      </p:cBhvr>
                                      <p:tavLst>
                                        <p:tav tm="0">
                                          <p:val>
                                            <p:strVal val="#ppt_x"/>
                                          </p:val>
                                        </p:tav>
                                        <p:tav tm="100000">
                                          <p:val>
                                            <p:strVal val="#ppt_x"/>
                                          </p:val>
                                        </p:tav>
                                      </p:tavLst>
                                    </p:anim>
                                    <p:anim calcmode="lin" valueType="num">
                                      <p:cBhvr additive="repl">
                                        <p:cTn id="8" dur="500" fill="hold"/>
                                        <p:tgtEl>
                                          <p:spTgt spid="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CasellaDiTesto 12"/>
          <p:cNvSpPr/>
          <p:nvPr/>
        </p:nvSpPr>
        <p:spPr>
          <a:xfrm>
            <a:off x="1043640" y="620642"/>
            <a:ext cx="8099280" cy="4030419"/>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3200" i="1" spc="-1">
                <a:solidFill>
                  <a:srgbClr val="000000"/>
                </a:solidFill>
                <a:latin typeface="Gill Sans MT"/>
                <a:ea typeface="DejaVu Sans"/>
              </a:rPr>
              <a:t>Le tue figlie hanno assimilato i messaggi più importanti che hai trasmesso loro: di avere fiducia negli altri, di essere curiose e di restare aperte al prossimo.</a:t>
            </a:r>
            <a:endParaRPr lang="it-IT" sz="3200" spc="-1">
              <a:solidFill>
                <a:srgbClr val="000000"/>
              </a:solidFill>
              <a:latin typeface="Arial"/>
            </a:endParaRPr>
          </a:p>
          <a:p>
            <a:pPr algn="just">
              <a:lnSpc>
                <a:spcPct val="100000"/>
              </a:lnSpc>
            </a:pPr>
            <a:r>
              <a:rPr lang="it-IT" sz="3200" i="1" spc="-1">
                <a:solidFill>
                  <a:srgbClr val="000000"/>
                </a:solidFill>
                <a:latin typeface="Gill Sans MT"/>
                <a:ea typeface="DejaVu Sans"/>
              </a:rPr>
              <a:t>Tutte le cose belle che hai fatto per noi ti mantengono vivo nel mondo”.</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lnSpc>
                <a:spcPct val="100000"/>
              </a:lnSpc>
            </a:pP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0"/>
                                        </p:tgtEl>
                                        <p:attrNameLst>
                                          <p:attrName>style.visibility</p:attrName>
                                        </p:attrNameLst>
                                      </p:cBhvr>
                                      <p:to>
                                        <p:strVal val="visible"/>
                                      </p:to>
                                    </p:set>
                                    <p:anim calcmode="lin" valueType="num">
                                      <p:cBhvr additive="repl">
                                        <p:cTn id="7" dur="500" fill="hold"/>
                                        <p:tgtEl>
                                          <p:spTgt spid="200"/>
                                        </p:tgtEl>
                                        <p:attrNameLst>
                                          <p:attrName>ppt_x</p:attrName>
                                        </p:attrNameLst>
                                      </p:cBhvr>
                                      <p:tavLst>
                                        <p:tav tm="0">
                                          <p:val>
                                            <p:strVal val="#ppt_x"/>
                                          </p:val>
                                        </p:tav>
                                        <p:tav tm="100000">
                                          <p:val>
                                            <p:strVal val="#ppt_x"/>
                                          </p:val>
                                        </p:tav>
                                      </p:tavLst>
                                    </p:anim>
                                    <p:anim calcmode="lin" valueType="num">
                                      <p:cBhvr additive="repl">
                                        <p:cTn id="8" dur="500" fill="hold"/>
                                        <p:tgtEl>
                                          <p:spTgt spid="2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PlaceHolder 1"/>
          <p:cNvSpPr>
            <a:spLocks noGrp="1"/>
          </p:cNvSpPr>
          <p:nvPr>
            <p:ph type="title"/>
          </p:nvPr>
        </p:nvSpPr>
        <p:spPr>
          <a:xfrm>
            <a:off x="0" y="0"/>
            <a:ext cx="9142920" cy="1416600"/>
          </a:xfrm>
          <a:prstGeom prst="rect">
            <a:avLst/>
          </a:prstGeom>
          <a:noFill/>
          <a:ln w="0">
            <a:noFill/>
          </a:ln>
        </p:spPr>
        <p:txBody>
          <a:bodyPr lIns="90000" tIns="45000" rIns="90000" bIns="45000" anchor="ctr">
            <a:normAutofit fontScale="90000"/>
          </a:bodyPr>
          <a:lstStyle/>
          <a:p>
            <a:pPr>
              <a:lnSpc>
                <a:spcPct val="100000"/>
              </a:lnSpc>
              <a:tabLst>
                <a:tab pos="0" algn="l"/>
              </a:tabLst>
            </a:pPr>
            <a:br>
              <a:rPr sz="4300"/>
            </a:br>
            <a:r>
              <a:rPr lang="it-IT" sz="4300" spc="-1">
                <a:solidFill>
                  <a:srgbClr val="572314"/>
                </a:solidFill>
                <a:latin typeface="Gill Sans MT"/>
              </a:rPr>
              <a:t>OTTAVA TAPPA</a:t>
            </a:r>
            <a:br>
              <a:rPr sz="4300"/>
            </a:br>
            <a:r>
              <a:rPr lang="it-IT" sz="4300" b="1" spc="-1">
                <a:solidFill>
                  <a:srgbClr val="FF0000"/>
                </a:solidFill>
                <a:latin typeface="Gill Sans MT"/>
              </a:rPr>
              <a:t>CELEBRAZIONE </a:t>
            </a:r>
            <a:br>
              <a:rPr sz="4300"/>
            </a:br>
            <a:r>
              <a:rPr lang="it-IT" sz="4300" b="1" spc="-1">
                <a:solidFill>
                  <a:srgbClr val="FF0000"/>
                </a:solidFill>
                <a:latin typeface="Gill Sans MT"/>
              </a:rPr>
              <a:t>DELLA FINE DEL LUTTO</a:t>
            </a:r>
            <a:endParaRPr lang="it-IT" sz="4300" spc="-1">
              <a:solidFill>
                <a:srgbClr val="000000"/>
              </a:solidFill>
              <a:latin typeface="Arial"/>
            </a:endParaRPr>
          </a:p>
        </p:txBody>
      </p:sp>
      <p:sp>
        <p:nvSpPr>
          <p:cNvPr id="202" name="CasellaDiTesto 14"/>
          <p:cNvSpPr/>
          <p:nvPr/>
        </p:nvSpPr>
        <p:spPr>
          <a:xfrm>
            <a:off x="1043640" y="1556640"/>
            <a:ext cx="8099280" cy="532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3200" i="1" spc="-1">
                <a:solidFill>
                  <a:srgbClr val="000000"/>
                </a:solidFill>
                <a:latin typeface="Gill Sans MT"/>
                <a:ea typeface="DejaVu Sans"/>
              </a:rPr>
              <a:t>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Quando possiamo pensare che il lutto sia terminato? In passato la fine del lutto era evidenziata con il cambio di colore dei vestiti o con un qualunque cerimoniale. Oggi è più difficile rendersene conto, perché non vi sono più segni esteriori o un codice sociale cui fare riferimento.</a:t>
            </a:r>
            <a:endParaRPr lang="it-IT" sz="3200" spc="-1">
              <a:solidFill>
                <a:srgbClr val="000000"/>
              </a:solidFill>
              <a:latin typeface="Arial"/>
            </a:endParaRPr>
          </a:p>
          <a:p>
            <a:pPr algn="just">
              <a:lnSpc>
                <a:spcPct val="100000"/>
              </a:lnSpc>
            </a:pPr>
            <a:endParaRPr lang="it-IT" sz="3000"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endParaRPr lang="it-IT"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anim calcmode="lin" valueType="num">
                                      <p:cBhvr additive="repl">
                                        <p:cTn id="7" dur="500" fill="hold"/>
                                        <p:tgtEl>
                                          <p:spTgt spid="201"/>
                                        </p:tgtEl>
                                        <p:attrNameLst>
                                          <p:attrName>ppt_x</p:attrName>
                                        </p:attrNameLst>
                                      </p:cBhvr>
                                      <p:tavLst>
                                        <p:tav tm="0">
                                          <p:val>
                                            <p:strVal val="#ppt_x"/>
                                          </p:val>
                                        </p:tav>
                                        <p:tav tm="100000">
                                          <p:val>
                                            <p:strVal val="#ppt_x"/>
                                          </p:val>
                                        </p:tav>
                                      </p:tavLst>
                                    </p:anim>
                                    <p:anim calcmode="lin" valueType="num">
                                      <p:cBhvr additive="repl">
                                        <p:cTn id="8" dur="500" fill="hold"/>
                                        <p:tgtEl>
                                          <p:spTgt spid="2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2">
                                            <p:txEl>
                                              <p:pRg st="3" end="3"/>
                                            </p:txEl>
                                          </p:spTgt>
                                        </p:tgtEl>
                                        <p:attrNameLst>
                                          <p:attrName>style.visibility</p:attrName>
                                        </p:attrNameLst>
                                      </p:cBhvr>
                                      <p:to>
                                        <p:strVal val="visible"/>
                                      </p:to>
                                    </p:set>
                                    <p:anim calcmode="lin" valueType="num">
                                      <p:cBhvr additive="repl">
                                        <p:cTn id="13" dur="500" fill="hold"/>
                                        <p:tgtEl>
                                          <p:spTgt spid="202">
                                            <p:txEl>
                                              <p:pRg st="3" end="3"/>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2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2">
                                            <p:txEl>
                                              <p:pRg st="4" end="4"/>
                                            </p:txEl>
                                          </p:spTgt>
                                        </p:tgtEl>
                                        <p:attrNameLst>
                                          <p:attrName>style.visibility</p:attrName>
                                        </p:attrNameLst>
                                      </p:cBhvr>
                                      <p:to>
                                        <p:strVal val="visible"/>
                                      </p:to>
                                    </p:set>
                                    <p:anim calcmode="lin" valueType="num">
                                      <p:cBhvr additive="repl">
                                        <p:cTn id="19" dur="500" fill="hold"/>
                                        <p:tgtEl>
                                          <p:spTgt spid="202">
                                            <p:txEl>
                                              <p:pRg st="4" end="4"/>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20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CasellaDiTesto 13"/>
          <p:cNvSpPr/>
          <p:nvPr/>
        </p:nvSpPr>
        <p:spPr>
          <a:xfrm>
            <a:off x="1043640" y="2"/>
            <a:ext cx="8099280" cy="581552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3200" i="1" spc="-1">
                <a:solidFill>
                  <a:srgbClr val="000000"/>
                </a:solidFill>
                <a:latin typeface="Gill Sans MT"/>
                <a:ea typeface="DejaVu Sans"/>
              </a:rPr>
              <a:t> </a:t>
            </a:r>
            <a:r>
              <a:rPr lang="it-IT" sz="3200" spc="-1">
                <a:solidFill>
                  <a:srgbClr val="000000"/>
                </a:solidFill>
                <a:latin typeface="Gill Sans MT"/>
                <a:ea typeface="DejaVu Sans"/>
              </a:rPr>
              <a:t>In alcuni «gruppi di lutto», chi li dirige rimedia a questa incertezza: dopo il rito dell'eredità annuncia pubblicamente che il lutto è terminato.</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Questo annuncio ufficiale ricolma di gioia le persone. Liberate da un gran peso, esperimentano un profondo senso di pace e di armonia interiore. Le angosce, le sofferenze e gli stati depressivi svaniscono. Succede perfino che alcuni piangano di gioia.</a:t>
            </a:r>
            <a:endParaRPr lang="it-IT" sz="3200" spc="-1">
              <a:solidFill>
                <a:srgbClr val="000000"/>
              </a:solidFill>
              <a:latin typeface="Arial"/>
            </a:endParaRPr>
          </a:p>
          <a:p>
            <a:pPr algn="just">
              <a:lnSpc>
                <a:spcPct val="100000"/>
              </a:lnSpc>
            </a:pPr>
            <a:endParaRPr lang="it-IT" sz="3000"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endParaRPr lang="it-IT"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3">
                                            <p:txEl>
                                              <p:pRg st="0" end="0"/>
                                            </p:txEl>
                                          </p:spTgt>
                                        </p:tgtEl>
                                        <p:attrNameLst>
                                          <p:attrName>style.visibility</p:attrName>
                                        </p:attrNameLst>
                                      </p:cBhvr>
                                      <p:to>
                                        <p:strVal val="visible"/>
                                      </p:to>
                                    </p:set>
                                    <p:animEffect transition="in" filter="randombar(horizontal)">
                                      <p:cBhvr additive="repl">
                                        <p:cTn id="7" dur="500"/>
                                        <p:tgtEl>
                                          <p:spTgt spid="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03">
                                            <p:txEl>
                                              <p:pRg st="1" end="1"/>
                                            </p:txEl>
                                          </p:spTgt>
                                        </p:tgtEl>
                                        <p:attrNameLst>
                                          <p:attrName>style.visibility</p:attrName>
                                        </p:attrNameLst>
                                      </p:cBhvr>
                                      <p:to>
                                        <p:strVal val="visible"/>
                                      </p:to>
                                    </p:set>
                                    <p:animEffect transition="in" filter="randombar(horizontal)">
                                      <p:cBhvr additive="repl">
                                        <p:cTn id="12" dur="500"/>
                                        <p:tgtEl>
                                          <p:spTgt spid="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03">
                                            <p:txEl>
                                              <p:pRg st="3" end="3"/>
                                            </p:txEl>
                                          </p:spTgt>
                                        </p:tgtEl>
                                        <p:attrNameLst>
                                          <p:attrName>style.visibility</p:attrName>
                                        </p:attrNameLst>
                                      </p:cBhvr>
                                      <p:to>
                                        <p:strVal val="visible"/>
                                      </p:to>
                                    </p:set>
                                    <p:animEffect transition="in" filter="randombar(horizontal)">
                                      <p:cBhvr additive="repl">
                                        <p:cTn id="17" dur="500"/>
                                        <p:tgtEl>
                                          <p:spTgt spid="2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03">
                                            <p:txEl>
                                              <p:pRg st="4" end="4"/>
                                            </p:txEl>
                                          </p:spTgt>
                                        </p:tgtEl>
                                        <p:attrNameLst>
                                          <p:attrName>style.visibility</p:attrName>
                                        </p:attrNameLst>
                                      </p:cBhvr>
                                      <p:to>
                                        <p:strVal val="visible"/>
                                      </p:to>
                                    </p:set>
                                    <p:animEffect transition="in" filter="randombar(horizontal)">
                                      <p:cBhvr additive="repl">
                                        <p:cTn id="22" dur="500"/>
                                        <p:tgtEl>
                                          <p:spTgt spid="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CasellaDiTesto 15"/>
          <p:cNvSpPr/>
          <p:nvPr/>
        </p:nvSpPr>
        <p:spPr>
          <a:xfrm>
            <a:off x="1043640" y="1052642"/>
            <a:ext cx="8099280" cy="384575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3200" spc="-1">
                <a:solidFill>
                  <a:srgbClr val="000000"/>
                </a:solidFill>
                <a:latin typeface="Gill Sans MT"/>
                <a:ea typeface="DejaVu Sans"/>
              </a:rPr>
              <a:t>È raccomandabile che questa celebrazione sia completata da congratulazioni espresse alla persona «liberata» o da una preghiera di ringraziamento e da un brindisi alla sua nuova vita.</a:t>
            </a:r>
            <a:endParaRPr lang="it-IT" sz="3200" spc="-1">
              <a:solidFill>
                <a:srgbClr val="000000"/>
              </a:solidFill>
              <a:latin typeface="Arial"/>
            </a:endParaRPr>
          </a:p>
          <a:p>
            <a:pPr algn="just">
              <a:lnSpc>
                <a:spcPct val="100000"/>
              </a:lnSpc>
            </a:pPr>
            <a:endParaRPr lang="it-IT" sz="3000"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endParaRPr lang="it-IT"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
                                        </p:tgtEl>
                                        <p:attrNameLst>
                                          <p:attrName>style.visibility</p:attrName>
                                        </p:attrNameLst>
                                      </p:cBhvr>
                                      <p:to>
                                        <p:strVal val="visible"/>
                                      </p:to>
                                    </p:set>
                                    <p:anim calcmode="lin" valueType="num">
                                      <p:cBhvr additive="repl">
                                        <p:cTn id="7" dur="500" fill="hold"/>
                                        <p:tgtEl>
                                          <p:spTgt spid="204"/>
                                        </p:tgtEl>
                                        <p:attrNameLst>
                                          <p:attrName>ppt_x</p:attrName>
                                        </p:attrNameLst>
                                      </p:cBhvr>
                                      <p:tavLst>
                                        <p:tav tm="0">
                                          <p:val>
                                            <p:strVal val="#ppt_x"/>
                                          </p:val>
                                        </p:tav>
                                        <p:tav tm="100000">
                                          <p:val>
                                            <p:strVal val="#ppt_x"/>
                                          </p:val>
                                        </p:tav>
                                      </p:tavLst>
                                    </p:anim>
                                    <p:anim calcmode="lin" valueType="num">
                                      <p:cBhvr additive="repl">
                                        <p:cTn id="8" dur="500" fill="hold"/>
                                        <p:tgtEl>
                                          <p:spTgt spid="2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asellaDiTesto 16"/>
          <p:cNvSpPr/>
          <p:nvPr/>
        </p:nvSpPr>
        <p:spPr>
          <a:xfrm>
            <a:off x="1187640" y="692642"/>
            <a:ext cx="8099280" cy="633874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3200" spc="-1">
                <a:solidFill>
                  <a:srgbClr val="000000"/>
                </a:solidFill>
                <a:latin typeface="Gill Sans MT"/>
                <a:ea typeface="DejaVu Sans"/>
              </a:rPr>
              <a:t>“Non c’è nulla che possa sostituire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l’assenza di una persona a noi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cara. Non c’è alcun tentativo da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fare: bisogna semplicemente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tener duro e sopportare.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Ciò può sembrare a prima vista molto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difficile, ma è al tempo stesso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una grande consolazione, perché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finchè il vuoto resta aperto, si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rimane legati l’uno all’altro,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per suo mezzo. </a:t>
            </a:r>
            <a:endParaRPr lang="it-IT" sz="3200" spc="-1">
              <a:solidFill>
                <a:srgbClr val="000000"/>
              </a:solidFill>
              <a:latin typeface="Arial"/>
            </a:endParaRPr>
          </a:p>
          <a:p>
            <a:pPr algn="just">
              <a:lnSpc>
                <a:spcPct val="100000"/>
              </a:lnSpc>
            </a:pPr>
            <a:endParaRPr lang="it-IT"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endParaRPr lang="it-IT"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
                                        </p:tgtEl>
                                        <p:attrNameLst>
                                          <p:attrName>style.visibility</p:attrName>
                                        </p:attrNameLst>
                                      </p:cBhvr>
                                      <p:to>
                                        <p:strVal val="visible"/>
                                      </p:to>
                                    </p:set>
                                    <p:anim calcmode="lin" valueType="num">
                                      <p:cBhvr additive="repl">
                                        <p:cTn id="7" dur="500" fill="hold"/>
                                        <p:tgtEl>
                                          <p:spTgt spid="205"/>
                                        </p:tgtEl>
                                        <p:attrNameLst>
                                          <p:attrName>ppt_x</p:attrName>
                                        </p:attrNameLst>
                                      </p:cBhvr>
                                      <p:tavLst>
                                        <p:tav tm="0">
                                          <p:val>
                                            <p:strVal val="#ppt_x"/>
                                          </p:val>
                                        </p:tav>
                                        <p:tav tm="100000">
                                          <p:val>
                                            <p:strVal val="#ppt_x"/>
                                          </p:val>
                                        </p:tav>
                                      </p:tavLst>
                                    </p:anim>
                                    <p:anim calcmode="lin" valueType="num">
                                      <p:cBhvr additive="repl">
                                        <p:cTn id="8" dur="500" fill="hold"/>
                                        <p:tgtEl>
                                          <p:spTgt spid="2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asellaDiTesto 17"/>
          <p:cNvSpPr/>
          <p:nvPr/>
        </p:nvSpPr>
        <p:spPr>
          <a:xfrm>
            <a:off x="1187640" y="692642"/>
            <a:ext cx="8099280" cy="458441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it-IT" sz="3200" spc="-1">
                <a:solidFill>
                  <a:srgbClr val="000000"/>
                </a:solidFill>
                <a:latin typeface="Gill Sans MT"/>
                <a:ea typeface="DejaVu Sans"/>
              </a:rPr>
              <a:t>E’ falso dire che Dio riempie il vuoto. </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Egli non lo riempie </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affatto ma lo tiene espressamente </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aperto, aiutandoci in tal modo </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a conservare la nostra antica </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reciproca comunione, </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sia pure nel dolore.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a:t>
            </a:r>
            <a:endParaRPr lang="it-IT" sz="3200"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endParaRPr lang="it-IT"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6"/>
                                        </p:tgtEl>
                                        <p:attrNameLst>
                                          <p:attrName>style.visibility</p:attrName>
                                        </p:attrNameLst>
                                      </p:cBhvr>
                                      <p:to>
                                        <p:strVal val="visible"/>
                                      </p:to>
                                    </p:set>
                                    <p:anim calcmode="lin" valueType="num">
                                      <p:cBhvr additive="repl">
                                        <p:cTn id="7" dur="500" fill="hold"/>
                                        <p:tgtEl>
                                          <p:spTgt spid="206"/>
                                        </p:tgtEl>
                                        <p:attrNameLst>
                                          <p:attrName>ppt_x</p:attrName>
                                        </p:attrNameLst>
                                      </p:cBhvr>
                                      <p:tavLst>
                                        <p:tav tm="0">
                                          <p:val>
                                            <p:strVal val="#ppt_x"/>
                                          </p:val>
                                        </p:tav>
                                        <p:tav tm="100000">
                                          <p:val>
                                            <p:strVal val="#ppt_x"/>
                                          </p:val>
                                        </p:tav>
                                      </p:tavLst>
                                    </p:anim>
                                    <p:anim calcmode="lin" valueType="num">
                                      <p:cBhvr additive="repl">
                                        <p:cTn id="8" dur="500" fill="hold"/>
                                        <p:tgtEl>
                                          <p:spTgt spid="2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2"/>
          <p:cNvSpPr/>
          <p:nvPr/>
        </p:nvSpPr>
        <p:spPr>
          <a:xfrm>
            <a:off x="0" y="200668"/>
            <a:ext cx="9142920" cy="6000189"/>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numCol="1" spcCol="0" anchor="ctr">
            <a:spAutoFit/>
          </a:bodyPr>
          <a:lstStyle/>
          <a:p>
            <a:pPr algn="just">
              <a:lnSpc>
                <a:spcPct val="100000"/>
              </a:lnSpc>
            </a:pPr>
            <a:r>
              <a:rPr lang="it-IT" sz="3200" spc="-1">
                <a:solidFill>
                  <a:srgbClr val="000000"/>
                </a:solidFill>
                <a:latin typeface="Gill Sans MT"/>
                <a:ea typeface="DejaVu Sans"/>
              </a:rPr>
              <a:t>Non è mai facile liberarsi e seppellire i documenti di una felicità svanita o, comunque, d’un’esperienza che ha segnato la propria vita. Ma, quando si è riusciti a farlo, ci si sente più capaci a dare il vero significato alla perdita subita. E la guarigione arriva prima.</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Queste piccole decisioni, se incoraggiate, possono aiutare a prendere, con il tempo, altre decisioni più importanti, necessarie per continuare a vivere con libertà.</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7">
                                            <p:txEl>
                                              <p:pRg st="0" end="0"/>
                                            </p:txEl>
                                          </p:spTgt>
                                        </p:tgtEl>
                                        <p:attrNameLst>
                                          <p:attrName>style.visibility</p:attrName>
                                        </p:attrNameLst>
                                      </p:cBhvr>
                                      <p:to>
                                        <p:strVal val="visible"/>
                                      </p:to>
                                    </p:set>
                                    <p:anim calcmode="lin" valueType="num">
                                      <p:cBhvr additive="repl">
                                        <p:cTn id="7" dur="500" fill="hold"/>
                                        <p:tgtEl>
                                          <p:spTgt spid="147">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7">
                                            <p:txEl>
                                              <p:pRg st="2" end="2"/>
                                            </p:txEl>
                                          </p:spTgt>
                                        </p:tgtEl>
                                        <p:attrNameLst>
                                          <p:attrName>style.visibility</p:attrName>
                                        </p:attrNameLst>
                                      </p:cBhvr>
                                      <p:to>
                                        <p:strVal val="visible"/>
                                      </p:to>
                                    </p:set>
                                    <p:anim calcmode="lin" valueType="num">
                                      <p:cBhvr additive="repl">
                                        <p:cTn id="13" dur="500" fill="hold"/>
                                        <p:tgtEl>
                                          <p:spTgt spid="147">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7">
                                            <p:txEl>
                                              <p:pRg st="3" end="3"/>
                                            </p:txEl>
                                          </p:spTgt>
                                        </p:tgtEl>
                                        <p:attrNameLst>
                                          <p:attrName>style.visibility</p:attrName>
                                        </p:attrNameLst>
                                      </p:cBhvr>
                                      <p:to>
                                        <p:strVal val="visible"/>
                                      </p:to>
                                    </p:set>
                                    <p:anim calcmode="lin" valueType="num">
                                      <p:cBhvr additive="repl">
                                        <p:cTn id="19" dur="500" fill="hold"/>
                                        <p:tgtEl>
                                          <p:spTgt spid="147">
                                            <p:txEl>
                                              <p:pRg st="3" end="3"/>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CasellaDiTesto 18"/>
          <p:cNvSpPr/>
          <p:nvPr/>
        </p:nvSpPr>
        <p:spPr>
          <a:xfrm>
            <a:off x="1187640" y="1989000"/>
            <a:ext cx="7487640" cy="359953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it-IT" sz="3200" spc="-1">
                <a:solidFill>
                  <a:srgbClr val="000000"/>
                </a:solidFill>
                <a:latin typeface="Gill Sans MT"/>
                <a:ea typeface="DejaVu Sans"/>
              </a:rPr>
              <a:t>Ma la gratitudine trasforma </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il tormento del ricordo in una gioia </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silenziosa. I bei tempi passati </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si portano in sé non come una </a:t>
            </a:r>
            <a:endParaRPr lang="it-IT" sz="3200" spc="-1">
              <a:solidFill>
                <a:srgbClr val="000000"/>
              </a:solidFill>
              <a:latin typeface="Arial"/>
            </a:endParaRPr>
          </a:p>
          <a:p>
            <a:pPr>
              <a:lnSpc>
                <a:spcPct val="100000"/>
              </a:lnSpc>
            </a:pPr>
            <a:r>
              <a:rPr lang="it-IT" sz="3200" spc="-1">
                <a:solidFill>
                  <a:srgbClr val="000000"/>
                </a:solidFill>
                <a:latin typeface="Gill Sans MT"/>
                <a:ea typeface="DejaVu Sans"/>
              </a:rPr>
              <a:t>spina ma come un dono prezioso.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a:t>
            </a:r>
            <a:endParaRPr lang="it-IT" sz="3200" spc="-1">
              <a:solidFill>
                <a:srgbClr val="000000"/>
              </a:solidFill>
              <a:latin typeface="Arial"/>
            </a:endParaRPr>
          </a:p>
          <a:p>
            <a:pPr algn="just">
              <a:lnSpc>
                <a:spcPct val="100000"/>
              </a:lnSpc>
            </a:pPr>
            <a:r>
              <a:rPr lang="it-IT" spc="-1">
                <a:solidFill>
                  <a:srgbClr val="000000"/>
                </a:solidFill>
                <a:latin typeface="Gill Sans MT"/>
                <a:ea typeface="DejaVu Sans"/>
              </a:rPr>
              <a:t> </a:t>
            </a:r>
            <a:endParaRPr lang="it-IT" spc="-1">
              <a:solidFill>
                <a:srgbClr val="000000"/>
              </a:solidFill>
              <a:latin typeface="Arial"/>
            </a:endParaRPr>
          </a:p>
          <a:p>
            <a:pPr algn="just">
              <a:lnSpc>
                <a:spcPct val="100000"/>
              </a:lnSpc>
            </a:pPr>
            <a:endParaRPr lang="it-IT"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7"/>
                                        </p:tgtEl>
                                        <p:attrNameLst>
                                          <p:attrName>style.visibility</p:attrName>
                                        </p:attrNameLst>
                                      </p:cBhvr>
                                      <p:to>
                                        <p:strVal val="visible"/>
                                      </p:to>
                                    </p:set>
                                    <p:anim calcmode="lin" valueType="num">
                                      <p:cBhvr additive="repl">
                                        <p:cTn id="7" dur="500" fill="hold"/>
                                        <p:tgtEl>
                                          <p:spTgt spid="207"/>
                                        </p:tgtEl>
                                        <p:attrNameLst>
                                          <p:attrName>ppt_x</p:attrName>
                                        </p:attrNameLst>
                                      </p:cBhvr>
                                      <p:tavLst>
                                        <p:tav tm="0">
                                          <p:val>
                                            <p:strVal val="#ppt_x"/>
                                          </p:val>
                                        </p:tav>
                                        <p:tav tm="100000">
                                          <p:val>
                                            <p:strVal val="#ppt_x"/>
                                          </p:val>
                                        </p:tav>
                                      </p:tavLst>
                                    </p:anim>
                                    <p:anim calcmode="lin" valueType="num">
                                      <p:cBhvr additive="repl">
                                        <p:cTn id="8" dur="500" fill="hold"/>
                                        <p:tgtEl>
                                          <p:spTgt spid="2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asellaDiTesto 19"/>
          <p:cNvSpPr/>
          <p:nvPr/>
        </p:nvSpPr>
        <p:spPr>
          <a:xfrm>
            <a:off x="971640" y="0"/>
            <a:ext cx="8171280" cy="790840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it-IT" sz="3200" spc="-1" dirty="0">
                <a:solidFill>
                  <a:srgbClr val="000000"/>
                </a:solidFill>
                <a:latin typeface="Gill Sans MT"/>
                <a:ea typeface="DejaVu Sans"/>
              </a:rPr>
              <a:t>Bisogna evitare di avvoltolarsi </a:t>
            </a:r>
            <a:endParaRPr lang="it-IT" sz="32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nei ricordi, di consegnarci ad </a:t>
            </a:r>
            <a:endParaRPr lang="it-IT" sz="32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essi, così come non si resta a </a:t>
            </a:r>
            <a:endParaRPr lang="it-IT" sz="32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contemplare di continuo un dono </a:t>
            </a:r>
            <a:endParaRPr lang="it-IT" sz="32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prezioso, ma lo si osserva in </a:t>
            </a:r>
            <a:endParaRPr lang="it-IT" sz="32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momenti particolari e per il resto </a:t>
            </a:r>
            <a:endParaRPr lang="it-IT" sz="32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lo si conserva come un tesoro </a:t>
            </a:r>
            <a:endParaRPr lang="it-IT" sz="32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nascosto di cui si ha la certezza. </a:t>
            </a:r>
            <a:endParaRPr lang="it-IT" sz="32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Allora sì che dal passato emanano </a:t>
            </a:r>
            <a:endParaRPr lang="it-IT" sz="32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una gioia e una forza durevoli”.</a:t>
            </a:r>
            <a:endParaRPr lang="it-IT" sz="32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 </a:t>
            </a:r>
            <a:endParaRPr lang="it-IT" sz="3200" spc="-1" dirty="0">
              <a:solidFill>
                <a:srgbClr val="000000"/>
              </a:solidFill>
              <a:latin typeface="Arial"/>
            </a:endParaRPr>
          </a:p>
          <a:p>
            <a:pPr algn="just">
              <a:lnSpc>
                <a:spcPct val="100000"/>
              </a:lnSpc>
            </a:pPr>
            <a:r>
              <a:rPr lang="it-IT" sz="3200" i="1" spc="-1" dirty="0">
                <a:solidFill>
                  <a:srgbClr val="000000"/>
                </a:solidFill>
                <a:latin typeface="Gill Sans MT"/>
                <a:ea typeface="DejaVu Sans"/>
              </a:rPr>
              <a:t>Dietrich Bonhoeffer </a:t>
            </a:r>
            <a:endParaRPr lang="it-IT" sz="3200" spc="-1" dirty="0">
              <a:solidFill>
                <a:srgbClr val="000000"/>
              </a:solidFill>
              <a:latin typeface="Arial"/>
            </a:endParaRPr>
          </a:p>
          <a:p>
            <a:pPr algn="r">
              <a:lnSpc>
                <a:spcPct val="100000"/>
              </a:lnSpc>
            </a:pPr>
            <a:r>
              <a:rPr lang="it-IT" sz="3200" spc="-1" dirty="0">
                <a:solidFill>
                  <a:srgbClr val="000000"/>
                </a:solidFill>
                <a:latin typeface="Gill Sans MT"/>
                <a:ea typeface="DejaVu Sans"/>
              </a:rPr>
              <a:t> </a:t>
            </a:r>
            <a:r>
              <a:rPr lang="it-IT" sz="2400" spc="-1" dirty="0">
                <a:solidFill>
                  <a:srgbClr val="000000"/>
                </a:solidFill>
                <a:latin typeface="Gill Sans MT"/>
                <a:ea typeface="DejaVu Sans"/>
              </a:rPr>
              <a:t>(“Lettera ad un amico, vigilia di </a:t>
            </a:r>
            <a:endParaRPr lang="it-IT" sz="2400" spc="-1" dirty="0">
              <a:solidFill>
                <a:srgbClr val="000000"/>
              </a:solidFill>
              <a:latin typeface="Arial"/>
            </a:endParaRPr>
          </a:p>
          <a:p>
            <a:pPr algn="r">
              <a:lnSpc>
                <a:spcPct val="100000"/>
              </a:lnSpc>
            </a:pPr>
            <a:r>
              <a:rPr lang="it-IT" sz="2400" spc="-1" dirty="0">
                <a:solidFill>
                  <a:srgbClr val="000000"/>
                </a:solidFill>
                <a:latin typeface="Gill Sans MT"/>
                <a:ea typeface="DejaVu Sans"/>
              </a:rPr>
              <a:t>Natale 1943” - Resistenza e Resa)</a:t>
            </a:r>
            <a:endParaRPr lang="it-IT" sz="2400" spc="-1" dirty="0">
              <a:solidFill>
                <a:srgbClr val="000000"/>
              </a:solidFill>
              <a:latin typeface="Arial"/>
            </a:endParaRPr>
          </a:p>
          <a:p>
            <a:pPr algn="just">
              <a:lnSpc>
                <a:spcPct val="100000"/>
              </a:lnSpc>
            </a:pPr>
            <a:r>
              <a:rPr lang="it-IT" sz="3200" spc="-1" dirty="0">
                <a:solidFill>
                  <a:srgbClr val="000000"/>
                </a:solidFill>
                <a:latin typeface="Gill Sans MT"/>
                <a:ea typeface="DejaVu Sans"/>
              </a:rPr>
              <a:t> </a:t>
            </a:r>
            <a:endParaRPr lang="it-IT" sz="3200" spc="-1" dirty="0">
              <a:solidFill>
                <a:srgbClr val="000000"/>
              </a:solidFill>
              <a:latin typeface="Arial"/>
            </a:endParaRPr>
          </a:p>
          <a:p>
            <a:pPr algn="just">
              <a:lnSpc>
                <a:spcPct val="100000"/>
              </a:lnSpc>
            </a:pPr>
            <a:r>
              <a:rPr lang="it-IT" spc="-1" dirty="0">
                <a:solidFill>
                  <a:srgbClr val="000000"/>
                </a:solidFill>
                <a:latin typeface="Gill Sans MT"/>
                <a:ea typeface="DejaVu Sans"/>
              </a:rPr>
              <a:t> </a:t>
            </a:r>
            <a:endParaRPr lang="it-IT" spc="-1" dirty="0">
              <a:solidFill>
                <a:srgbClr val="000000"/>
              </a:solidFill>
              <a:latin typeface="Arial"/>
            </a:endParaRPr>
          </a:p>
          <a:p>
            <a:pPr algn="just">
              <a:lnSpc>
                <a:spcPct val="100000"/>
              </a:lnSpc>
            </a:pPr>
            <a:endParaRPr lang="it-IT" spc="-1" dirty="0">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8"/>
                                        </p:tgtEl>
                                        <p:attrNameLst>
                                          <p:attrName>style.visibility</p:attrName>
                                        </p:attrNameLst>
                                      </p:cBhvr>
                                      <p:to>
                                        <p:strVal val="visible"/>
                                      </p:to>
                                    </p:set>
                                    <p:anim calcmode="lin" valueType="num">
                                      <p:cBhvr additive="repl">
                                        <p:cTn id="7" dur="500" fill="hold"/>
                                        <p:tgtEl>
                                          <p:spTgt spid="208"/>
                                        </p:tgtEl>
                                        <p:attrNameLst>
                                          <p:attrName>ppt_x</p:attrName>
                                        </p:attrNameLst>
                                      </p:cBhvr>
                                      <p:tavLst>
                                        <p:tav tm="0">
                                          <p:val>
                                            <p:strVal val="#ppt_x"/>
                                          </p:val>
                                        </p:tav>
                                        <p:tav tm="100000">
                                          <p:val>
                                            <p:strVal val="#ppt_x"/>
                                          </p:val>
                                        </p:tav>
                                      </p:tavLst>
                                    </p:anim>
                                    <p:anim calcmode="lin" valueType="num">
                                      <p:cBhvr additive="repl">
                                        <p:cTn id="8" dur="500" fill="hold"/>
                                        <p:tgtEl>
                                          <p:spTgt spid="2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egnaposto contenuto 2"/>
          <p:cNvSpPr/>
          <p:nvPr/>
        </p:nvSpPr>
        <p:spPr>
          <a:xfrm>
            <a:off x="0" y="0"/>
            <a:ext cx="9142920" cy="685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pP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spcBef>
                <a:spcPts val="601"/>
              </a:spcBef>
              <a:tabLst>
                <a:tab pos="0" algn="l"/>
              </a:tabLst>
            </a:pPr>
            <a:endParaRPr lang="it-IT" sz="3200" spc="-1">
              <a:solidFill>
                <a:srgbClr val="000000"/>
              </a:solidFill>
              <a:latin typeface="Arial"/>
            </a:endParaRPr>
          </a:p>
        </p:txBody>
      </p:sp>
      <p:sp>
        <p:nvSpPr>
          <p:cNvPr id="149" name="Rectangle 1"/>
          <p:cNvSpPr/>
          <p:nvPr/>
        </p:nvSpPr>
        <p:spPr>
          <a:xfrm>
            <a:off x="0" y="1477852"/>
            <a:ext cx="9142920" cy="3537976"/>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numCol="1" spcCol="0" anchor="ctr">
            <a:spAutoFit/>
          </a:bodyPr>
          <a:lstStyle/>
          <a:p>
            <a:pPr algn="just">
              <a:tabLst>
                <a:tab pos="0" algn="l"/>
              </a:tabLst>
            </a:pPr>
            <a:r>
              <a:rPr lang="it-IT" sz="3200" spc="-1">
                <a:solidFill>
                  <a:srgbClr val="000000"/>
                </a:solidFill>
                <a:latin typeface="Arial"/>
                <a:ea typeface="Times New Roman"/>
              </a:rPr>
              <a:t>L’irruzione della morte attraverso la scomparsa di persone significative fa vacillare la possibilità di realizzare il desiderio di rimanere su questa terra per sempre. E allora? Vi è una risposta nichilista, che porta a credere che tutto finirà con la morte. Accanto ad essa, però, ne può fiorirne una che proclama la continuità della vita</a:t>
            </a:r>
            <a:r>
              <a:rPr lang="en-US" sz="3200" spc="-1">
                <a:solidFill>
                  <a:srgbClr val="000000"/>
                </a:solidFill>
                <a:latin typeface="Arial"/>
                <a:ea typeface="Times New Roman"/>
              </a:rPr>
              <a:t>.</a:t>
            </a:r>
            <a:endParaRPr lang="it-IT" sz="3200" spc="-1">
              <a:solidFill>
                <a:srgbClr val="000000"/>
              </a:solidFill>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egnaposto contenuto 2"/>
          <p:cNvSpPr/>
          <p:nvPr/>
        </p:nvSpPr>
        <p:spPr>
          <a:xfrm>
            <a:off x="0" y="0"/>
            <a:ext cx="8998920" cy="6686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pPr>
            <a:endParaRPr lang="it-IT" sz="3200" spc="-1">
              <a:solidFill>
                <a:srgbClr val="000000"/>
              </a:solidFill>
              <a:latin typeface="Arial"/>
            </a:endParaRPr>
          </a:p>
          <a:p>
            <a:pPr algn="just">
              <a:lnSpc>
                <a:spcPct val="100000"/>
              </a:lnSpc>
            </a:pPr>
            <a:r>
              <a:rPr lang="it-IT" sz="3200" b="1" spc="-1">
                <a:solidFill>
                  <a:srgbClr val="000000"/>
                </a:solidFill>
                <a:latin typeface="Gill Sans MT"/>
                <a:ea typeface="DejaVu Sans"/>
              </a:rPr>
              <a:t>Quinta tappa: </a:t>
            </a:r>
            <a:r>
              <a:rPr lang="it-IT" sz="3200" b="1" spc="-1">
                <a:solidFill>
                  <a:srgbClr val="FF0000"/>
                </a:solidFill>
                <a:latin typeface="Gill Sans MT"/>
                <a:ea typeface="DejaVu Sans"/>
              </a:rPr>
              <a:t>scoperta del significato della perdita</a:t>
            </a:r>
            <a:endParaRPr lang="it-IT" sz="3200" spc="-1">
              <a:solidFill>
                <a:srgbClr val="000000"/>
              </a:solidFill>
              <a:latin typeface="Arial"/>
            </a:endParaRPr>
          </a:p>
          <a:p>
            <a:pPr algn="just">
              <a:lnSpc>
                <a:spcPct val="100000"/>
              </a:lnSpc>
            </a:pPr>
            <a:r>
              <a:rPr lang="it-IT" sz="3200" i="1" spc="-1">
                <a:solidFill>
                  <a:srgbClr val="000000"/>
                </a:solidFill>
                <a:latin typeface="Gill Sans MT"/>
                <a:ea typeface="DejaVu Sans"/>
              </a:rPr>
              <a:t>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Lo psichiatra Victor Frankl ha scritto che il gusto di vivere e di progredire ha le sue radici nell'esigenza di scoprire o di dare un senso alle tragedie della vita. Ogni perdita ha un significato reale, anche se non è sempre facile scoprirlo.</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Per riuscirvi, la persona in lutto, una volta passata l'ondata delle emozioni, deve prenderne una certa distanza. </a:t>
            </a:r>
            <a:r>
              <a:rPr lang="it-IT" sz="3200" i="1" spc="-1">
                <a:solidFill>
                  <a:srgbClr val="000000"/>
                </a:solidFill>
                <a:latin typeface="Gill Sans MT"/>
                <a:ea typeface="DejaVu Sans"/>
              </a:rPr>
              <a:t>In questo ha bisogno di essere aiutata</a:t>
            </a:r>
            <a:r>
              <a:rPr lang="it-IT" sz="3200" spc="-1">
                <a:solidFill>
                  <a:srgbClr val="000000"/>
                </a:solidFill>
                <a:latin typeface="Gill Sans MT"/>
                <a:ea typeface="DejaVu Sans"/>
              </a:rPr>
              <a:t>.</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spcBef>
                <a:spcPts val="601"/>
              </a:spcBef>
              <a:tabLst>
                <a:tab pos="0" algn="l"/>
              </a:tabLst>
            </a:pPr>
            <a:endParaRPr lang="it-IT" sz="3200" spc="-1">
              <a:solidFill>
                <a:srgbClr val="000000"/>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egnaposto contenuto 2"/>
          <p:cNvSpPr/>
          <p:nvPr/>
        </p:nvSpPr>
        <p:spPr>
          <a:xfrm>
            <a:off x="0" y="0"/>
            <a:ext cx="8998920" cy="6686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pPr>
            <a:r>
              <a:rPr lang="it-IT" sz="3000" spc="-1">
                <a:solidFill>
                  <a:srgbClr val="000000"/>
                </a:solidFill>
                <a:latin typeface="Gill Sans MT"/>
                <a:ea typeface="DejaVu Sans"/>
              </a:rPr>
              <a:t>Ecco qui di seguito alcune domande che si possono suggerire a questa persona, per aiutarla a scoprire il significato della perdita che ha subito:</a:t>
            </a:r>
            <a:endParaRPr lang="it-IT" sz="3000" spc="-1">
              <a:solidFill>
                <a:srgbClr val="000000"/>
              </a:solidFill>
              <a:latin typeface="Arial"/>
            </a:endParaRPr>
          </a:p>
          <a:p>
            <a:pPr algn="just">
              <a:lnSpc>
                <a:spcPct val="100000"/>
              </a:lnSpc>
            </a:pPr>
            <a:r>
              <a:rPr lang="it-IT" sz="3200" spc="-1">
                <a:solidFill>
                  <a:srgbClr val="000000"/>
                </a:solidFill>
                <a:latin typeface="Gill Sans MT"/>
                <a:ea typeface="DejaVu Sans"/>
              </a:rPr>
              <a:t> - Quale </a:t>
            </a:r>
            <a:r>
              <a:rPr lang="it-IT" sz="3200" b="1" u="sng" spc="-1">
                <a:solidFill>
                  <a:srgbClr val="FF0000"/>
                </a:solidFill>
                <a:latin typeface="Gill Sans MT"/>
                <a:ea typeface="DejaVu Sans"/>
              </a:rPr>
              <a:t>significato</a:t>
            </a:r>
            <a:r>
              <a:rPr lang="it-IT" sz="3200" spc="-1">
                <a:solidFill>
                  <a:srgbClr val="000000"/>
                </a:solidFill>
                <a:latin typeface="Gill Sans MT"/>
                <a:ea typeface="DejaVu Sans"/>
              </a:rPr>
              <a:t> può assumere questa perdita nella mia esistenza?</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In che misura mi può aiutare a </a:t>
            </a:r>
            <a:r>
              <a:rPr lang="it-IT" sz="3200" b="1" u="sng" spc="-1">
                <a:solidFill>
                  <a:srgbClr val="FF0000"/>
                </a:solidFill>
                <a:latin typeface="Gill Sans MT"/>
                <a:ea typeface="DejaVu Sans"/>
              </a:rPr>
              <a:t>conoscere</a:t>
            </a:r>
            <a:r>
              <a:rPr lang="it-IT" sz="3200" spc="-1">
                <a:solidFill>
                  <a:srgbClr val="000000"/>
                </a:solidFill>
                <a:latin typeface="Gill Sans MT"/>
                <a:ea typeface="DejaVu Sans"/>
              </a:rPr>
              <a:t> meglio </a:t>
            </a:r>
            <a:r>
              <a:rPr lang="it-IT" sz="3200" b="1" u="sng" spc="-1">
                <a:solidFill>
                  <a:srgbClr val="FF0000"/>
                </a:solidFill>
                <a:latin typeface="Gill Sans MT"/>
                <a:ea typeface="DejaVu Sans"/>
              </a:rPr>
              <a:t>me</a:t>
            </a:r>
            <a:r>
              <a:rPr lang="it-IT" sz="3200" spc="-1">
                <a:solidFill>
                  <a:srgbClr val="000000"/>
                </a:solidFill>
                <a:latin typeface="Gill Sans MT"/>
                <a:ea typeface="DejaVu Sans"/>
              </a:rPr>
              <a:t> stesso?</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Quali nuove </a:t>
            </a:r>
            <a:r>
              <a:rPr lang="it-IT" sz="3200" b="1" u="sng" spc="-1">
                <a:solidFill>
                  <a:srgbClr val="FF0000"/>
                </a:solidFill>
                <a:latin typeface="Gill Sans MT"/>
                <a:ea typeface="DejaVu Sans"/>
              </a:rPr>
              <a:t>risorse</a:t>
            </a:r>
            <a:r>
              <a:rPr lang="it-IT" sz="3200" spc="-1">
                <a:solidFill>
                  <a:srgbClr val="000000"/>
                </a:solidFill>
                <a:latin typeface="Gill Sans MT"/>
                <a:ea typeface="DejaVu Sans"/>
              </a:rPr>
              <a:t> mi ha fatto scoprire in me, quali </a:t>
            </a:r>
            <a:r>
              <a:rPr lang="it-IT" sz="3200" b="1" u="sng" spc="-1">
                <a:solidFill>
                  <a:srgbClr val="FF0000"/>
                </a:solidFill>
                <a:latin typeface="Gill Sans MT"/>
                <a:ea typeface="DejaVu Sans"/>
              </a:rPr>
              <a:t>valori</a:t>
            </a:r>
            <a:r>
              <a:rPr lang="it-IT" sz="3200" spc="-1">
                <a:solidFill>
                  <a:srgbClr val="000000"/>
                </a:solidFill>
                <a:latin typeface="Gill Sans MT"/>
                <a:ea typeface="DejaVu Sans"/>
              </a:rPr>
              <a:t>?</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Quale nuova </a:t>
            </a:r>
            <a:r>
              <a:rPr lang="it-IT" sz="3200" b="1" u="sng" spc="-1">
                <a:solidFill>
                  <a:srgbClr val="FF0000"/>
                </a:solidFill>
                <a:latin typeface="Gill Sans MT"/>
                <a:ea typeface="DejaVu Sans"/>
              </a:rPr>
              <a:t>direzione</a:t>
            </a:r>
            <a:r>
              <a:rPr lang="it-IT" sz="3200" spc="-1">
                <a:solidFill>
                  <a:srgbClr val="000000"/>
                </a:solidFill>
                <a:latin typeface="Gill Sans MT"/>
                <a:ea typeface="DejaVu Sans"/>
              </a:rPr>
              <a:t> prenderà la mia esistenza?</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In quale misura ho utilizzato la mia </a:t>
            </a:r>
            <a:r>
              <a:rPr lang="it-IT" sz="3200" b="1" u="sng" spc="-1">
                <a:solidFill>
                  <a:srgbClr val="FF0000"/>
                </a:solidFill>
                <a:latin typeface="Gill Sans MT"/>
                <a:ea typeface="DejaVu Sans"/>
              </a:rPr>
              <a:t>fede</a:t>
            </a:r>
            <a:r>
              <a:rPr lang="it-IT" sz="3200" spc="-1">
                <a:solidFill>
                  <a:srgbClr val="000000"/>
                </a:solidFill>
                <a:latin typeface="Gill Sans MT"/>
                <a:ea typeface="DejaVu Sans"/>
              </a:rPr>
              <a:t>?</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Come </a:t>
            </a:r>
            <a:r>
              <a:rPr lang="it-IT" sz="3200" b="1" u="sng" spc="-1">
                <a:solidFill>
                  <a:srgbClr val="FF0000"/>
                </a:solidFill>
                <a:latin typeface="Gill Sans MT"/>
                <a:ea typeface="DejaVu Sans"/>
              </a:rPr>
              <a:t>programmare</a:t>
            </a:r>
            <a:r>
              <a:rPr lang="it-IT" sz="3200" spc="-1">
                <a:solidFill>
                  <a:srgbClr val="000000"/>
                </a:solidFill>
                <a:latin typeface="Gill Sans MT"/>
                <a:ea typeface="DejaVu Sans"/>
              </a:rPr>
              <a:t> una mia crescita dopo un simile evento?</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spcBef>
                <a:spcPts val="601"/>
              </a:spcBef>
              <a:tabLst>
                <a:tab pos="0" algn="l"/>
              </a:tabLst>
            </a:pP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anim calcmode="lin" valueType="num">
                                      <p:cBhvr additive="repl">
                                        <p:cTn id="7" dur="500" fill="hold"/>
                                        <p:tgtEl>
                                          <p:spTgt spid="151">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1">
                                            <p:txEl>
                                              <p:pRg st="1" end="1"/>
                                            </p:txEl>
                                          </p:spTgt>
                                        </p:tgtEl>
                                        <p:attrNameLst>
                                          <p:attrName>style.visibility</p:attrName>
                                        </p:attrNameLst>
                                      </p:cBhvr>
                                      <p:to>
                                        <p:strVal val="visible"/>
                                      </p:to>
                                    </p:set>
                                    <p:anim calcmode="lin" valueType="num">
                                      <p:cBhvr additive="repl">
                                        <p:cTn id="13" dur="500" fill="hold"/>
                                        <p:tgtEl>
                                          <p:spTgt spid="151">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1">
                                            <p:txEl>
                                              <p:pRg st="2" end="2"/>
                                            </p:txEl>
                                          </p:spTgt>
                                        </p:tgtEl>
                                        <p:attrNameLst>
                                          <p:attrName>style.visibility</p:attrName>
                                        </p:attrNameLst>
                                      </p:cBhvr>
                                      <p:to>
                                        <p:strVal val="visible"/>
                                      </p:to>
                                    </p:set>
                                    <p:anim calcmode="lin" valueType="num">
                                      <p:cBhvr additive="repl">
                                        <p:cTn id="19" dur="500" fill="hold"/>
                                        <p:tgtEl>
                                          <p:spTgt spid="151">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1">
                                            <p:txEl>
                                              <p:pRg st="3" end="3"/>
                                            </p:txEl>
                                          </p:spTgt>
                                        </p:tgtEl>
                                        <p:attrNameLst>
                                          <p:attrName>style.visibility</p:attrName>
                                        </p:attrNameLst>
                                      </p:cBhvr>
                                      <p:to>
                                        <p:strVal val="visible"/>
                                      </p:to>
                                    </p:set>
                                    <p:anim calcmode="lin" valueType="num">
                                      <p:cBhvr additive="repl">
                                        <p:cTn id="25" dur="500" fill="hold"/>
                                        <p:tgtEl>
                                          <p:spTgt spid="151">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1">
                                            <p:txEl>
                                              <p:pRg st="4" end="4"/>
                                            </p:txEl>
                                          </p:spTgt>
                                        </p:tgtEl>
                                        <p:attrNameLst>
                                          <p:attrName>style.visibility</p:attrName>
                                        </p:attrNameLst>
                                      </p:cBhvr>
                                      <p:to>
                                        <p:strVal val="visible"/>
                                      </p:to>
                                    </p:set>
                                    <p:anim calcmode="lin" valueType="num">
                                      <p:cBhvr additive="repl">
                                        <p:cTn id="31" dur="500" fill="hold"/>
                                        <p:tgtEl>
                                          <p:spTgt spid="151">
                                            <p:txEl>
                                              <p:pRg st="4" end="4"/>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1">
                                            <p:txEl>
                                              <p:pRg st="5" end="5"/>
                                            </p:txEl>
                                          </p:spTgt>
                                        </p:tgtEl>
                                        <p:attrNameLst>
                                          <p:attrName>style.visibility</p:attrName>
                                        </p:attrNameLst>
                                      </p:cBhvr>
                                      <p:to>
                                        <p:strVal val="visible"/>
                                      </p:to>
                                    </p:set>
                                    <p:anim calcmode="lin" valueType="num">
                                      <p:cBhvr additive="repl">
                                        <p:cTn id="37" dur="500" fill="hold"/>
                                        <p:tgtEl>
                                          <p:spTgt spid="151">
                                            <p:txEl>
                                              <p:pRg st="5" end="5"/>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1">
                                            <p:txEl>
                                              <p:pRg st="6" end="6"/>
                                            </p:txEl>
                                          </p:spTgt>
                                        </p:tgtEl>
                                        <p:attrNameLst>
                                          <p:attrName>style.visibility</p:attrName>
                                        </p:attrNameLst>
                                      </p:cBhvr>
                                      <p:to>
                                        <p:strVal val="visible"/>
                                      </p:to>
                                    </p:set>
                                    <p:anim calcmode="lin" valueType="num">
                                      <p:cBhvr additive="repl">
                                        <p:cTn id="43" dur="500" fill="hold"/>
                                        <p:tgtEl>
                                          <p:spTgt spid="151">
                                            <p:txEl>
                                              <p:pRg st="6" end="6"/>
                                            </p:txEl>
                                          </p:spTgt>
                                        </p:tgtEl>
                                        <p:attrNameLst>
                                          <p:attrName>ppt_x</p:attrName>
                                        </p:attrNameLst>
                                      </p:cBhvr>
                                      <p:tavLst>
                                        <p:tav tm="0">
                                          <p:val>
                                            <p:strVal val="#ppt_x"/>
                                          </p:val>
                                        </p:tav>
                                        <p:tav tm="100000">
                                          <p:val>
                                            <p:strVal val="#ppt_x"/>
                                          </p:val>
                                        </p:tav>
                                      </p:tavLst>
                                    </p:anim>
                                    <p:anim calcmode="lin" valueType="num">
                                      <p:cBhvr additive="repl">
                                        <p:cTn id="44" dur="500" fill="hold"/>
                                        <p:tgtEl>
                                          <p:spTgt spid="1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51">
                                            <p:txEl>
                                              <p:pRg st="7" end="7"/>
                                            </p:txEl>
                                          </p:spTgt>
                                        </p:tgtEl>
                                        <p:attrNameLst>
                                          <p:attrName>style.visibility</p:attrName>
                                        </p:attrNameLst>
                                      </p:cBhvr>
                                      <p:to>
                                        <p:strVal val="visible"/>
                                      </p:to>
                                    </p:set>
                                    <p:anim calcmode="lin" valueType="num">
                                      <p:cBhvr additive="repl">
                                        <p:cTn id="49" dur="500" fill="hold"/>
                                        <p:tgtEl>
                                          <p:spTgt spid="151">
                                            <p:txEl>
                                              <p:pRg st="7" end="7"/>
                                            </p:txEl>
                                          </p:spTgt>
                                        </p:tgtEl>
                                        <p:attrNameLst>
                                          <p:attrName>ppt_x</p:attrName>
                                        </p:attrNameLst>
                                      </p:cBhvr>
                                      <p:tavLst>
                                        <p:tav tm="0">
                                          <p:val>
                                            <p:strVal val="#ppt_x"/>
                                          </p:val>
                                        </p:tav>
                                        <p:tav tm="100000">
                                          <p:val>
                                            <p:strVal val="#ppt_x"/>
                                          </p:val>
                                        </p:tav>
                                      </p:tavLst>
                                    </p:anim>
                                    <p:anim calcmode="lin" valueType="num">
                                      <p:cBhvr additive="repl">
                                        <p:cTn id="50" dur="500" fill="hold"/>
                                        <p:tgtEl>
                                          <p:spTgt spid="15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egnaposto contenuto 2"/>
          <p:cNvSpPr/>
          <p:nvPr/>
        </p:nvSpPr>
        <p:spPr>
          <a:xfrm>
            <a:off x="0" y="0"/>
            <a:ext cx="8998920" cy="6686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pPr>
            <a:r>
              <a:rPr lang="it-IT" sz="3200" spc="-1">
                <a:solidFill>
                  <a:srgbClr val="000000"/>
                </a:solidFill>
                <a:latin typeface="Gill Sans MT"/>
                <a:ea typeface="DejaVu Sans"/>
              </a:rPr>
              <a:t>Formulati questi interrogativi, il senso della perdita si può dire sia già identificato. Occorre accettarlo, lasciare che si sviluppi, tradurlo nel vissuto: cioè trovarne la chiave. </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Il periodo di riflessione necessario a questo lavoro interiore esige che la persona in lutto abbia fiducia nella propria saggezza. </a:t>
            </a:r>
            <a:endParaRPr lang="it-IT" sz="3200" spc="-1">
              <a:solidFill>
                <a:srgbClr val="000000"/>
              </a:solidFill>
              <a:latin typeface="Arial"/>
            </a:endParaRPr>
          </a:p>
          <a:p>
            <a:pPr marL="216000" indent="-216000" algn="just">
              <a:buClr>
                <a:srgbClr val="000000"/>
              </a:buClr>
              <a:buFont typeface="StarSymbol"/>
              <a:buChar char="-"/>
            </a:pPr>
            <a:r>
              <a:rPr lang="it-IT" sz="3200" spc="-1">
                <a:solidFill>
                  <a:srgbClr val="000000"/>
                </a:solidFill>
                <a:latin typeface="Gill Sans MT"/>
                <a:ea typeface="DejaVu Sans"/>
              </a:rPr>
              <a:t>Talvolta la risposta si trova immediatamente</a:t>
            </a:r>
            <a:endParaRPr lang="it-IT" sz="3200" spc="-1">
              <a:solidFill>
                <a:srgbClr val="000000"/>
              </a:solidFill>
              <a:latin typeface="Arial"/>
            </a:endParaRPr>
          </a:p>
          <a:p>
            <a:pPr marL="216000" indent="-216000" algn="just">
              <a:buClr>
                <a:srgbClr val="000000"/>
              </a:buClr>
              <a:buFont typeface="StarSymbol"/>
              <a:buChar char="-"/>
            </a:pPr>
            <a:r>
              <a:rPr lang="it-IT" sz="3200" spc="-1">
                <a:solidFill>
                  <a:srgbClr val="000000"/>
                </a:solidFill>
                <a:latin typeface="Gill Sans MT"/>
                <a:ea typeface="DejaVu Sans"/>
              </a:rPr>
              <a:t> tal altra, invece, i vari elementi che compongono il significato ricercato, dapprima dispersi, si organizzano a poco a poco finché la risposta si esprime chiaramente</a:t>
            </a:r>
            <a:endParaRPr lang="it-IT" sz="3200" spc="-1">
              <a:solidFill>
                <a:srgbClr val="000000"/>
              </a:solidFill>
              <a:latin typeface="Arial"/>
            </a:endParaRPr>
          </a:p>
          <a:p>
            <a:pPr marL="216000" indent="-216000" algn="just">
              <a:buClr>
                <a:srgbClr val="000000"/>
              </a:buClr>
              <a:buFont typeface="StarSymbol"/>
              <a:buChar char="-"/>
            </a:pPr>
            <a:r>
              <a:rPr lang="it-IT" sz="3200" spc="-1">
                <a:solidFill>
                  <a:srgbClr val="000000"/>
                </a:solidFill>
                <a:latin typeface="Gill Sans MT"/>
                <a:ea typeface="DejaVu Sans"/>
              </a:rPr>
              <a:t> Infine, è anche possibile che ci si sorprenda a vivere questa risposta senza neppure essersene accorti.</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spcBef>
                <a:spcPts val="601"/>
              </a:spcBef>
              <a:tabLst>
                <a:tab pos="0" algn="l"/>
              </a:tabLst>
            </a:pP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2">
                                            <p:txEl>
                                              <p:pRg st="0" end="0"/>
                                            </p:txEl>
                                          </p:spTgt>
                                        </p:tgtEl>
                                        <p:attrNameLst>
                                          <p:attrName>style.visibility</p:attrName>
                                        </p:attrNameLst>
                                      </p:cBhvr>
                                      <p:to>
                                        <p:strVal val="visible"/>
                                      </p:to>
                                    </p:set>
                                    <p:anim calcmode="lin" valueType="num">
                                      <p:cBhvr additive="repl">
                                        <p:cTn id="7" dur="500" fill="hold"/>
                                        <p:tgtEl>
                                          <p:spTgt spid="152">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2">
                                            <p:txEl>
                                              <p:pRg st="1" end="1"/>
                                            </p:txEl>
                                          </p:spTgt>
                                        </p:tgtEl>
                                        <p:attrNameLst>
                                          <p:attrName>style.visibility</p:attrName>
                                        </p:attrNameLst>
                                      </p:cBhvr>
                                      <p:to>
                                        <p:strVal val="visible"/>
                                      </p:to>
                                    </p:set>
                                    <p:anim calcmode="lin" valueType="num">
                                      <p:cBhvr additive="repl">
                                        <p:cTn id="13" dur="500" fill="hold"/>
                                        <p:tgtEl>
                                          <p:spTgt spid="152">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5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2">
                                            <p:txEl>
                                              <p:pRg st="2" end="2"/>
                                            </p:txEl>
                                          </p:spTgt>
                                        </p:tgtEl>
                                        <p:attrNameLst>
                                          <p:attrName>style.visibility</p:attrName>
                                        </p:attrNameLst>
                                      </p:cBhvr>
                                      <p:to>
                                        <p:strVal val="visible"/>
                                      </p:to>
                                    </p:set>
                                    <p:anim calcmode="lin" valueType="num">
                                      <p:cBhvr additive="repl">
                                        <p:cTn id="19" dur="500" fill="hold"/>
                                        <p:tgtEl>
                                          <p:spTgt spid="152">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5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2">
                                            <p:txEl>
                                              <p:pRg st="3" end="3"/>
                                            </p:txEl>
                                          </p:spTgt>
                                        </p:tgtEl>
                                        <p:attrNameLst>
                                          <p:attrName>style.visibility</p:attrName>
                                        </p:attrNameLst>
                                      </p:cBhvr>
                                      <p:to>
                                        <p:strVal val="visible"/>
                                      </p:to>
                                    </p:set>
                                    <p:anim calcmode="lin" valueType="num">
                                      <p:cBhvr additive="repl">
                                        <p:cTn id="25" dur="500" fill="hold"/>
                                        <p:tgtEl>
                                          <p:spTgt spid="152">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5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2">
                                            <p:txEl>
                                              <p:pRg st="4" end="4"/>
                                            </p:txEl>
                                          </p:spTgt>
                                        </p:tgtEl>
                                        <p:attrNameLst>
                                          <p:attrName>style.visibility</p:attrName>
                                        </p:attrNameLst>
                                      </p:cBhvr>
                                      <p:to>
                                        <p:strVal val="visible"/>
                                      </p:to>
                                    </p:set>
                                    <p:anim calcmode="lin" valueType="num">
                                      <p:cBhvr additive="repl">
                                        <p:cTn id="31" dur="500" fill="hold"/>
                                        <p:tgtEl>
                                          <p:spTgt spid="152">
                                            <p:txEl>
                                              <p:pRg st="4" end="4"/>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5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2">
                                            <p:txEl>
                                              <p:pRg st="5" end="5"/>
                                            </p:txEl>
                                          </p:spTgt>
                                        </p:tgtEl>
                                        <p:attrNameLst>
                                          <p:attrName>style.visibility</p:attrName>
                                        </p:attrNameLst>
                                      </p:cBhvr>
                                      <p:to>
                                        <p:strVal val="visible"/>
                                      </p:to>
                                    </p:set>
                                    <p:anim calcmode="lin" valueType="num">
                                      <p:cBhvr additive="repl">
                                        <p:cTn id="37" dur="500" fill="hold"/>
                                        <p:tgtEl>
                                          <p:spTgt spid="152">
                                            <p:txEl>
                                              <p:pRg st="5" end="5"/>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5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egnaposto contenuto 2"/>
          <p:cNvSpPr/>
          <p:nvPr/>
        </p:nvSpPr>
        <p:spPr>
          <a:xfrm>
            <a:off x="0" y="0"/>
            <a:ext cx="9142920" cy="6686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pPr>
            <a:r>
              <a:rPr lang="it-IT" sz="3200" spc="-1">
                <a:solidFill>
                  <a:srgbClr val="000000"/>
                </a:solidFill>
                <a:latin typeface="Gill Sans MT"/>
                <a:ea typeface="DejaVu Sans"/>
              </a:rPr>
              <a:t>Ecco alcune testimonianze che permetteranno di valutare l'importanza di questa quinta tappa.</a:t>
            </a: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lnSpc>
                <a:spcPct val="100000"/>
              </a:lnSpc>
            </a:pPr>
            <a:r>
              <a:rPr lang="it-IT" sz="3200" spc="-1">
                <a:solidFill>
                  <a:srgbClr val="000000"/>
                </a:solidFill>
                <a:latin typeface="Gill Sans MT"/>
                <a:ea typeface="DejaVu Sans"/>
              </a:rPr>
              <a:t>*Una madre che ha perso il bambino appena nato racconta: «Non ho perso invano il mio bambino: l'ho affidato alla mia migliore amica che, con grande pena, era morta senza aver avuto un figlio. Ora in cielo il mio piccolo ha una mamma, e la mia amica può prendersi cura del "suo bambino"».	 </a:t>
            </a:r>
            <a:endParaRPr lang="it-IT" sz="3200" spc="-1">
              <a:solidFill>
                <a:srgbClr val="000000"/>
              </a:solidFill>
              <a:latin typeface="Arial"/>
            </a:endParaRPr>
          </a:p>
          <a:p>
            <a:pPr algn="just">
              <a:lnSpc>
                <a:spcPct val="100000"/>
              </a:lnSpc>
            </a:pPr>
            <a:endParaRPr lang="it-IT" sz="3200" spc="-1">
              <a:solidFill>
                <a:srgbClr val="000000"/>
              </a:solidFill>
              <a:latin typeface="Arial"/>
            </a:endParaRPr>
          </a:p>
          <a:p>
            <a:pPr algn="just">
              <a:spcBef>
                <a:spcPts val="601"/>
              </a:spcBef>
              <a:tabLst>
                <a:tab pos="0" algn="l"/>
              </a:tabLst>
            </a:pPr>
            <a:endParaRPr lang="it-IT" sz="3200" spc="-1">
              <a:solidFill>
                <a:srgbClr val="000000"/>
              </a:solid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
                                            <p:txEl>
                                              <p:pRg st="0" end="0"/>
                                            </p:txEl>
                                          </p:spTgt>
                                        </p:tgtEl>
                                        <p:attrNameLst>
                                          <p:attrName>style.visibility</p:attrName>
                                        </p:attrNameLst>
                                      </p:cBhvr>
                                      <p:to>
                                        <p:strVal val="visible"/>
                                      </p:to>
                                    </p:set>
                                    <p:anim calcmode="lin" valueType="num">
                                      <p:cBhvr additive="repl">
                                        <p:cTn id="7" dur="500" fill="hold"/>
                                        <p:tgtEl>
                                          <p:spTgt spid="153">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
                                            <p:txEl>
                                              <p:pRg st="1" end="1"/>
                                            </p:txEl>
                                          </p:spTgt>
                                        </p:tgtEl>
                                        <p:attrNameLst>
                                          <p:attrName>style.visibility</p:attrName>
                                        </p:attrNameLst>
                                      </p:cBhvr>
                                      <p:to>
                                        <p:strVal val="visible"/>
                                      </p:to>
                                    </p:set>
                                    <p:anim calcmode="lin" valueType="num">
                                      <p:cBhvr additive="repl">
                                        <p:cTn id="13" dur="500" fill="hold"/>
                                        <p:tgtEl>
                                          <p:spTgt spid="153">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
                                            <p:txEl>
                                              <p:pRg st="3" end="3"/>
                                            </p:txEl>
                                          </p:spTgt>
                                        </p:tgtEl>
                                        <p:attrNameLst>
                                          <p:attrName>style.visibility</p:attrName>
                                        </p:attrNameLst>
                                      </p:cBhvr>
                                      <p:to>
                                        <p:strVal val="visible"/>
                                      </p:to>
                                    </p:set>
                                    <p:anim calcmode="lin" valueType="num">
                                      <p:cBhvr additive="repl">
                                        <p:cTn id="19" dur="500" fill="hold"/>
                                        <p:tgtEl>
                                          <p:spTgt spid="153">
                                            <p:txEl>
                                              <p:pRg st="3" end="3"/>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5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olstizio">
  <a:themeElements>
    <a:clrScheme name="Solstizio">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497</TotalTime>
  <Words>2964</Words>
  <Application>Microsoft Office PowerPoint</Application>
  <PresentationFormat>Presentazione su schermo (4:3)</PresentationFormat>
  <Paragraphs>221</Paragraphs>
  <Slides>41</Slides>
  <Notes>0</Notes>
  <HiddenSlides>0</HiddenSlides>
  <MMClips>0</MMClips>
  <ScaleCrop>false</ScaleCrop>
  <HeadingPairs>
    <vt:vector size="6" baseType="variant">
      <vt:variant>
        <vt:lpstr>Caratteri utilizzati</vt:lpstr>
      </vt:variant>
      <vt:variant>
        <vt:i4>8</vt:i4>
      </vt:variant>
      <vt:variant>
        <vt:lpstr>Tema</vt:lpstr>
      </vt:variant>
      <vt:variant>
        <vt:i4>3</vt:i4>
      </vt:variant>
      <vt:variant>
        <vt:lpstr>Titoli diapositive</vt:lpstr>
      </vt:variant>
      <vt:variant>
        <vt:i4>41</vt:i4>
      </vt:variant>
    </vt:vector>
  </HeadingPairs>
  <TitlesOfParts>
    <vt:vector size="52" baseType="lpstr">
      <vt:lpstr>Albertus Extra Bold</vt:lpstr>
      <vt:lpstr>Arial</vt:lpstr>
      <vt:lpstr>Gill Sans MT</vt:lpstr>
      <vt:lpstr>StarSymbol</vt:lpstr>
      <vt:lpstr>Symbol</vt:lpstr>
      <vt:lpstr>Times New Roman</vt:lpstr>
      <vt:lpstr>Wingdings</vt:lpstr>
      <vt:lpstr>Wingdings 2</vt:lpstr>
      <vt:lpstr>Solstizio</vt: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SESTA TAPPA IL PERDONO RECIPROCO</vt:lpstr>
      <vt:lpstr>IL PERDONO RECIPROCO</vt:lpstr>
      <vt:lpstr>IL PERDONO RECIPROCO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SETTIMA TAPPA L’EREDITA’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OTTAVA TAPPA CELEBRAZIONE  DELLA FINE DEL LUTTO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Pierpaolo</dc:creator>
  <dc:description/>
  <cp:lastModifiedBy>malaika</cp:lastModifiedBy>
  <cp:revision>51</cp:revision>
  <dcterms:created xsi:type="dcterms:W3CDTF">2014-02-11T14:37:45Z</dcterms:created>
  <dcterms:modified xsi:type="dcterms:W3CDTF">2023-03-15T19:04:20Z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Presentazione su schermo (4:3)</vt:lpwstr>
  </property>
  <property fmtid="{D5CDD505-2E9C-101B-9397-08002B2CF9AE}" pid="3" name="Slides">
    <vt:i4>19</vt:i4>
  </property>
</Properties>
</file>