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355" r:id="rId2"/>
    <p:sldId id="257" r:id="rId3"/>
    <p:sldId id="260" r:id="rId4"/>
    <p:sldId id="373" r:id="rId5"/>
    <p:sldId id="261" r:id="rId6"/>
    <p:sldId id="266" r:id="rId7"/>
    <p:sldId id="374" r:id="rId8"/>
    <p:sldId id="375" r:id="rId9"/>
    <p:sldId id="269" r:id="rId10"/>
    <p:sldId id="267" r:id="rId11"/>
    <p:sldId id="270" r:id="rId12"/>
    <p:sldId id="271" r:id="rId13"/>
    <p:sldId id="273" r:id="rId14"/>
    <p:sldId id="275" r:id="rId15"/>
    <p:sldId id="277" r:id="rId16"/>
    <p:sldId id="278" r:id="rId17"/>
    <p:sldId id="279" r:id="rId18"/>
    <p:sldId id="280" r:id="rId19"/>
    <p:sldId id="281" r:id="rId20"/>
    <p:sldId id="283" r:id="rId21"/>
    <p:sldId id="28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06" r:id="rId59"/>
    <p:sldId id="414" r:id="rId60"/>
    <p:sldId id="415" r:id="rId61"/>
    <p:sldId id="417" r:id="rId62"/>
    <p:sldId id="418" r:id="rId63"/>
    <p:sldId id="419" r:id="rId64"/>
    <p:sldId id="356" r:id="rId6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4" autoAdjust="0"/>
    <p:restoredTop sz="86364" autoAdjust="0"/>
  </p:normalViewPr>
  <p:slideViewPr>
    <p:cSldViewPr>
      <p:cViewPr>
        <p:scale>
          <a:sx n="90" d="100"/>
          <a:sy n="90" d="100"/>
        </p:scale>
        <p:origin x="-1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5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8717E-F188-47DA-8E16-C32E0F8590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5EECFFA-418F-440B-81D4-0A3B2D1D9A3A}">
      <dgm:prSet phldrT="[Testo]" custT="1"/>
      <dgm:spPr/>
      <dgm:t>
        <a:bodyPr/>
        <a:lstStyle/>
        <a:p>
          <a:r>
            <a:rPr lang="it-IT" sz="3600" dirty="0" smtClean="0"/>
            <a:t>TRUST</a:t>
          </a:r>
          <a:endParaRPr lang="it-IT" sz="3600" dirty="0"/>
        </a:p>
      </dgm:t>
    </dgm:pt>
    <dgm:pt modelId="{4C0B5FFF-88A7-4877-8999-4B33EDD39F2C}" type="parTrans" cxnId="{4DF80042-4213-48E1-A32C-A1188A92A976}">
      <dgm:prSet/>
      <dgm:spPr/>
      <dgm:t>
        <a:bodyPr/>
        <a:lstStyle/>
        <a:p>
          <a:endParaRPr lang="it-IT"/>
        </a:p>
      </dgm:t>
    </dgm:pt>
    <dgm:pt modelId="{F0C4FC0C-1224-4BDB-BFB7-5D579FD067D8}" type="sibTrans" cxnId="{4DF80042-4213-48E1-A32C-A1188A92A976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60D59FFC-CB25-4CED-BB13-258BCB7A84D6}">
      <dgm:prSet phldrT="[Testo]" custT="1"/>
      <dgm:spPr/>
      <dgm:t>
        <a:bodyPr/>
        <a:lstStyle/>
        <a:p>
          <a:r>
            <a:rPr lang="it-IT" sz="3600" dirty="0" smtClean="0"/>
            <a:t>HOPE</a:t>
          </a:r>
          <a:endParaRPr lang="it-IT" sz="3600" dirty="0"/>
        </a:p>
      </dgm:t>
    </dgm:pt>
    <dgm:pt modelId="{98FB472F-983B-4BD4-9BA3-C073D3AF6603}" type="parTrans" cxnId="{4A7FDADC-9C20-49C7-81E3-F261C3B809FF}">
      <dgm:prSet/>
      <dgm:spPr/>
      <dgm:t>
        <a:bodyPr/>
        <a:lstStyle/>
        <a:p>
          <a:endParaRPr lang="it-IT"/>
        </a:p>
      </dgm:t>
    </dgm:pt>
    <dgm:pt modelId="{E401C8F4-2ACE-4E2B-9F8A-B4F5F094A077}" type="sibTrans" cxnId="{4A7FDADC-9C20-49C7-81E3-F261C3B809FF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E741FE7C-26E5-428C-B954-CBC184EEB0BC}">
      <dgm:prSet phldrT="[Testo]" custT="1"/>
      <dgm:spPr/>
      <dgm:t>
        <a:bodyPr/>
        <a:lstStyle/>
        <a:p>
          <a:r>
            <a:rPr lang="it-IT" sz="3600" dirty="0" smtClean="0"/>
            <a:t>TAKE CARE</a:t>
          </a:r>
          <a:endParaRPr lang="it-IT" sz="3600" dirty="0"/>
        </a:p>
      </dgm:t>
    </dgm:pt>
    <dgm:pt modelId="{50F8B613-9845-422D-BBBF-11E5D33B94FC}" type="parTrans" cxnId="{327226E1-E244-44A5-8315-14DF6BA243C6}">
      <dgm:prSet/>
      <dgm:spPr/>
      <dgm:t>
        <a:bodyPr/>
        <a:lstStyle/>
        <a:p>
          <a:endParaRPr lang="it-IT"/>
        </a:p>
      </dgm:t>
    </dgm:pt>
    <dgm:pt modelId="{A2D2A397-AA16-4E9D-8EB1-3F8988E16C26}" type="sibTrans" cxnId="{327226E1-E244-44A5-8315-14DF6BA243C6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C33CDD5A-F4E8-409E-9E71-C07C46704BC0}" type="pres">
      <dgm:prSet presAssocID="{0338717E-F188-47DA-8E16-C32E0F8590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BC88FFD-A339-44FF-BD0D-EA9DA602E069}" type="pres">
      <dgm:prSet presAssocID="{05EECFFA-418F-440B-81D4-0A3B2D1D9A3A}" presName="dummy" presStyleCnt="0"/>
      <dgm:spPr/>
    </dgm:pt>
    <dgm:pt modelId="{11DD34B5-C90D-4A6F-B835-949D148974D6}" type="pres">
      <dgm:prSet presAssocID="{05EECFFA-418F-440B-81D4-0A3B2D1D9A3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F5F6B3-20F0-4B3C-AF44-0F631FEF7BB8}" type="pres">
      <dgm:prSet presAssocID="{F0C4FC0C-1224-4BDB-BFB7-5D579FD067D8}" presName="sibTrans" presStyleLbl="node1" presStyleIdx="0" presStyleCnt="3"/>
      <dgm:spPr/>
      <dgm:t>
        <a:bodyPr/>
        <a:lstStyle/>
        <a:p>
          <a:endParaRPr lang="it-IT"/>
        </a:p>
      </dgm:t>
    </dgm:pt>
    <dgm:pt modelId="{8A43B089-5DD9-41B4-A795-275C4D73C2D0}" type="pres">
      <dgm:prSet presAssocID="{60D59FFC-CB25-4CED-BB13-258BCB7A84D6}" presName="dummy" presStyleCnt="0"/>
      <dgm:spPr/>
    </dgm:pt>
    <dgm:pt modelId="{6B3128F8-6BBF-4A4C-8C28-F77091958C0B}" type="pres">
      <dgm:prSet presAssocID="{60D59FFC-CB25-4CED-BB13-258BCB7A84D6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155162-DE7F-4016-9A9A-F0968DF0A8FE}" type="pres">
      <dgm:prSet presAssocID="{E401C8F4-2ACE-4E2B-9F8A-B4F5F094A077}" presName="sibTrans" presStyleLbl="node1" presStyleIdx="1" presStyleCnt="3"/>
      <dgm:spPr/>
      <dgm:t>
        <a:bodyPr/>
        <a:lstStyle/>
        <a:p>
          <a:endParaRPr lang="it-IT"/>
        </a:p>
      </dgm:t>
    </dgm:pt>
    <dgm:pt modelId="{C0611371-7E72-46A6-84EC-F2964707A8C8}" type="pres">
      <dgm:prSet presAssocID="{E741FE7C-26E5-428C-B954-CBC184EEB0BC}" presName="dummy" presStyleCnt="0"/>
      <dgm:spPr/>
    </dgm:pt>
    <dgm:pt modelId="{399ED6D3-4F01-48BC-B647-28D4FC6356B0}" type="pres">
      <dgm:prSet presAssocID="{E741FE7C-26E5-428C-B954-CBC184EEB0BC}" presName="node" presStyleLbl="revTx" presStyleIdx="2" presStyleCnt="3" custScaleY="563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121DA8-C9B8-4A8A-B9CE-3CD9EB683D39}" type="pres">
      <dgm:prSet presAssocID="{A2D2A397-AA16-4E9D-8EB1-3F8988E16C26}" presName="sibTrans" presStyleLbl="node1" presStyleIdx="2" presStyleCnt="3" custAng="870670" custLinFactNeighborX="-1243" custLinFactNeighborY="1874"/>
      <dgm:spPr/>
      <dgm:t>
        <a:bodyPr/>
        <a:lstStyle/>
        <a:p>
          <a:endParaRPr lang="it-IT"/>
        </a:p>
      </dgm:t>
    </dgm:pt>
  </dgm:ptLst>
  <dgm:cxnLst>
    <dgm:cxn modelId="{327226E1-E244-44A5-8315-14DF6BA243C6}" srcId="{0338717E-F188-47DA-8E16-C32E0F8590D8}" destId="{E741FE7C-26E5-428C-B954-CBC184EEB0BC}" srcOrd="2" destOrd="0" parTransId="{50F8B613-9845-422D-BBBF-11E5D33B94FC}" sibTransId="{A2D2A397-AA16-4E9D-8EB1-3F8988E16C26}"/>
    <dgm:cxn modelId="{4BE1431D-27FD-424F-A32F-B9DF724E832E}" type="presOf" srcId="{05EECFFA-418F-440B-81D4-0A3B2D1D9A3A}" destId="{11DD34B5-C90D-4A6F-B835-949D148974D6}" srcOrd="0" destOrd="0" presId="urn:microsoft.com/office/officeart/2005/8/layout/cycle1"/>
    <dgm:cxn modelId="{298135DD-98A0-4BAB-81E3-76DFB1E7F0B3}" type="presOf" srcId="{E401C8F4-2ACE-4E2B-9F8A-B4F5F094A077}" destId="{CA155162-DE7F-4016-9A9A-F0968DF0A8FE}" srcOrd="0" destOrd="0" presId="urn:microsoft.com/office/officeart/2005/8/layout/cycle1"/>
    <dgm:cxn modelId="{08010D6E-DD4A-4715-8641-44F1086D8FC1}" type="presOf" srcId="{A2D2A397-AA16-4E9D-8EB1-3F8988E16C26}" destId="{B8121DA8-C9B8-4A8A-B9CE-3CD9EB683D39}" srcOrd="0" destOrd="0" presId="urn:microsoft.com/office/officeart/2005/8/layout/cycle1"/>
    <dgm:cxn modelId="{4DF80042-4213-48E1-A32C-A1188A92A976}" srcId="{0338717E-F188-47DA-8E16-C32E0F8590D8}" destId="{05EECFFA-418F-440B-81D4-0A3B2D1D9A3A}" srcOrd="0" destOrd="0" parTransId="{4C0B5FFF-88A7-4877-8999-4B33EDD39F2C}" sibTransId="{F0C4FC0C-1224-4BDB-BFB7-5D579FD067D8}"/>
    <dgm:cxn modelId="{30D6EE7B-1CAE-408E-BA7D-0EE9387F90B4}" type="presOf" srcId="{E741FE7C-26E5-428C-B954-CBC184EEB0BC}" destId="{399ED6D3-4F01-48BC-B647-28D4FC6356B0}" srcOrd="0" destOrd="0" presId="urn:microsoft.com/office/officeart/2005/8/layout/cycle1"/>
    <dgm:cxn modelId="{4A7FDADC-9C20-49C7-81E3-F261C3B809FF}" srcId="{0338717E-F188-47DA-8E16-C32E0F8590D8}" destId="{60D59FFC-CB25-4CED-BB13-258BCB7A84D6}" srcOrd="1" destOrd="0" parTransId="{98FB472F-983B-4BD4-9BA3-C073D3AF6603}" sibTransId="{E401C8F4-2ACE-4E2B-9F8A-B4F5F094A077}"/>
    <dgm:cxn modelId="{A6DD6D30-5577-4742-AC71-07591E5DFD09}" type="presOf" srcId="{F0C4FC0C-1224-4BDB-BFB7-5D579FD067D8}" destId="{34F5F6B3-20F0-4B3C-AF44-0F631FEF7BB8}" srcOrd="0" destOrd="0" presId="urn:microsoft.com/office/officeart/2005/8/layout/cycle1"/>
    <dgm:cxn modelId="{114E1847-DD88-43B9-BF8C-5A1B7667529F}" type="presOf" srcId="{0338717E-F188-47DA-8E16-C32E0F8590D8}" destId="{C33CDD5A-F4E8-409E-9E71-C07C46704BC0}" srcOrd="0" destOrd="0" presId="urn:microsoft.com/office/officeart/2005/8/layout/cycle1"/>
    <dgm:cxn modelId="{AE2203E6-E029-4FDE-B8F7-90C2EFA0FAB7}" type="presOf" srcId="{60D59FFC-CB25-4CED-BB13-258BCB7A84D6}" destId="{6B3128F8-6BBF-4A4C-8C28-F77091958C0B}" srcOrd="0" destOrd="0" presId="urn:microsoft.com/office/officeart/2005/8/layout/cycle1"/>
    <dgm:cxn modelId="{0EE84717-2570-450E-9DF5-96D0567BB936}" type="presParOf" srcId="{C33CDD5A-F4E8-409E-9E71-C07C46704BC0}" destId="{8BC88FFD-A339-44FF-BD0D-EA9DA602E069}" srcOrd="0" destOrd="0" presId="urn:microsoft.com/office/officeart/2005/8/layout/cycle1"/>
    <dgm:cxn modelId="{CE8007E2-69C9-490B-8536-229F0F94B822}" type="presParOf" srcId="{C33CDD5A-F4E8-409E-9E71-C07C46704BC0}" destId="{11DD34B5-C90D-4A6F-B835-949D148974D6}" srcOrd="1" destOrd="0" presId="urn:microsoft.com/office/officeart/2005/8/layout/cycle1"/>
    <dgm:cxn modelId="{442051D8-BFAB-43CC-A0A6-6459DA0BBC37}" type="presParOf" srcId="{C33CDD5A-F4E8-409E-9E71-C07C46704BC0}" destId="{34F5F6B3-20F0-4B3C-AF44-0F631FEF7BB8}" srcOrd="2" destOrd="0" presId="urn:microsoft.com/office/officeart/2005/8/layout/cycle1"/>
    <dgm:cxn modelId="{2A572695-18FB-43F3-ABCF-3F36DDC60DD4}" type="presParOf" srcId="{C33CDD5A-F4E8-409E-9E71-C07C46704BC0}" destId="{8A43B089-5DD9-41B4-A795-275C4D73C2D0}" srcOrd="3" destOrd="0" presId="urn:microsoft.com/office/officeart/2005/8/layout/cycle1"/>
    <dgm:cxn modelId="{80117B22-089F-4E97-AC18-EAE011A30635}" type="presParOf" srcId="{C33CDD5A-F4E8-409E-9E71-C07C46704BC0}" destId="{6B3128F8-6BBF-4A4C-8C28-F77091958C0B}" srcOrd="4" destOrd="0" presId="urn:microsoft.com/office/officeart/2005/8/layout/cycle1"/>
    <dgm:cxn modelId="{0E641664-7549-4134-939C-F13DB0004B37}" type="presParOf" srcId="{C33CDD5A-F4E8-409E-9E71-C07C46704BC0}" destId="{CA155162-DE7F-4016-9A9A-F0968DF0A8FE}" srcOrd="5" destOrd="0" presId="urn:microsoft.com/office/officeart/2005/8/layout/cycle1"/>
    <dgm:cxn modelId="{140B9C55-E4DF-4AFE-B0B5-12264DA05FFE}" type="presParOf" srcId="{C33CDD5A-F4E8-409E-9E71-C07C46704BC0}" destId="{C0611371-7E72-46A6-84EC-F2964707A8C8}" srcOrd="6" destOrd="0" presId="urn:microsoft.com/office/officeart/2005/8/layout/cycle1"/>
    <dgm:cxn modelId="{C5B2AF19-01EC-42BE-83B7-479BE78DE3F2}" type="presParOf" srcId="{C33CDD5A-F4E8-409E-9E71-C07C46704BC0}" destId="{399ED6D3-4F01-48BC-B647-28D4FC6356B0}" srcOrd="7" destOrd="0" presId="urn:microsoft.com/office/officeart/2005/8/layout/cycle1"/>
    <dgm:cxn modelId="{BF624530-F3F5-4F89-87CF-26E791E6E846}" type="presParOf" srcId="{C33CDD5A-F4E8-409E-9E71-C07C46704BC0}" destId="{B8121DA8-C9B8-4A8A-B9CE-3CD9EB683D3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DD34B5-C90D-4A6F-B835-949D148974D6}">
      <dsp:nvSpPr>
        <dsp:cNvPr id="0" name=""/>
        <dsp:cNvSpPr/>
      </dsp:nvSpPr>
      <dsp:spPr>
        <a:xfrm>
          <a:off x="3721185" y="386143"/>
          <a:ext cx="1970484" cy="1970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TRUST</a:t>
          </a:r>
          <a:endParaRPr lang="it-IT" sz="3600" kern="1200" dirty="0"/>
        </a:p>
      </dsp:txBody>
      <dsp:txXfrm>
        <a:off x="3721185" y="386143"/>
        <a:ext cx="1970484" cy="1970484"/>
      </dsp:txXfrm>
    </dsp:sp>
    <dsp:sp modelId="{34F5F6B3-20F0-4B3C-AF44-0F631FEF7BB8}">
      <dsp:nvSpPr>
        <dsp:cNvPr id="0" name=""/>
        <dsp:cNvSpPr/>
      </dsp:nvSpPr>
      <dsp:spPr>
        <a:xfrm>
          <a:off x="716747" y="-2372"/>
          <a:ext cx="4662505" cy="4662505"/>
        </a:xfrm>
        <a:prstGeom prst="circularArrow">
          <a:avLst>
            <a:gd name="adj1" fmla="val 8241"/>
            <a:gd name="adj2" fmla="val 575495"/>
            <a:gd name="adj3" fmla="val 2966703"/>
            <a:gd name="adj4" fmla="val 49815"/>
            <a:gd name="adj5" fmla="val 9615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128F8-6BBF-4A4C-8C28-F77091958C0B}">
      <dsp:nvSpPr>
        <dsp:cNvPr id="0" name=""/>
        <dsp:cNvSpPr/>
      </dsp:nvSpPr>
      <dsp:spPr>
        <a:xfrm>
          <a:off x="2062757" y="3258625"/>
          <a:ext cx="1970484" cy="1970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HOPE</a:t>
          </a:r>
          <a:endParaRPr lang="it-IT" sz="3600" kern="1200" dirty="0"/>
        </a:p>
      </dsp:txBody>
      <dsp:txXfrm>
        <a:off x="2062757" y="3258625"/>
        <a:ext cx="1970484" cy="1970484"/>
      </dsp:txXfrm>
    </dsp:sp>
    <dsp:sp modelId="{CA155162-DE7F-4016-9A9A-F0968DF0A8FE}">
      <dsp:nvSpPr>
        <dsp:cNvPr id="0" name=""/>
        <dsp:cNvSpPr/>
      </dsp:nvSpPr>
      <dsp:spPr>
        <a:xfrm>
          <a:off x="716747" y="-2372"/>
          <a:ext cx="4662505" cy="4662505"/>
        </a:xfrm>
        <a:prstGeom prst="circularArrow">
          <a:avLst>
            <a:gd name="adj1" fmla="val 8241"/>
            <a:gd name="adj2" fmla="val 575495"/>
            <a:gd name="adj3" fmla="val 10952705"/>
            <a:gd name="adj4" fmla="val 7257803"/>
            <a:gd name="adj5" fmla="val 9615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ED6D3-4F01-48BC-B647-28D4FC6356B0}">
      <dsp:nvSpPr>
        <dsp:cNvPr id="0" name=""/>
        <dsp:cNvSpPr/>
      </dsp:nvSpPr>
      <dsp:spPr>
        <a:xfrm>
          <a:off x="404329" y="816507"/>
          <a:ext cx="1970484" cy="110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TAKE CARE</a:t>
          </a:r>
          <a:endParaRPr lang="it-IT" sz="3600" kern="1200" dirty="0"/>
        </a:p>
      </dsp:txBody>
      <dsp:txXfrm>
        <a:off x="404329" y="816507"/>
        <a:ext cx="1970484" cy="1109757"/>
      </dsp:txXfrm>
    </dsp:sp>
    <dsp:sp modelId="{B8121DA8-C9B8-4A8A-B9CE-3CD9EB683D39}">
      <dsp:nvSpPr>
        <dsp:cNvPr id="0" name=""/>
        <dsp:cNvSpPr/>
      </dsp:nvSpPr>
      <dsp:spPr>
        <a:xfrm rot="870670">
          <a:off x="658792" y="85002"/>
          <a:ext cx="4662505" cy="4662505"/>
        </a:xfrm>
        <a:prstGeom prst="circularArrow">
          <a:avLst>
            <a:gd name="adj1" fmla="val 8241"/>
            <a:gd name="adj2" fmla="val 575495"/>
            <a:gd name="adj3" fmla="val 16859380"/>
            <a:gd name="adj4" fmla="val 13929761"/>
            <a:gd name="adj5" fmla="val 9615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6404A-D6D7-4651-B136-AAA49407003F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5CE0-9575-4128-9AB9-C95A87439EA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258FE-55F4-4F4E-A810-C2BA53FC0D5D}" type="slidenum">
              <a:rPr lang="it-IT" smtClean="0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C486-0EEF-4668-AFF4-2AF796B98F82}" type="datetimeFigureOut">
              <a:rPr lang="it-IT" smtClean="0"/>
              <a:pPr/>
              <a:t>09/12/2015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6C81-812B-4B7D-B31F-15D477E068F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mobile.nytimes.com/2015/06/02/upshot/to-be-sued-less-doctors-should-talk-to-patients-more.html?referrer=&amp;_r=0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Logo INTranet Aziend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019800"/>
            <a:ext cx="190341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2123728" y="643916"/>
            <a:ext cx="4896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latin typeface="Calisto MT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Corso di formazione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“La cura della dimensione interiore: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una risorsa nei casi più difficili</a:t>
            </a:r>
            <a:r>
              <a:rPr lang="it-IT" sz="1600" b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FF0000"/>
              </a:solidFill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Cremona, 10 dicembre</a:t>
            </a:r>
            <a:r>
              <a:rPr kumimoji="0" lang="it-IT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 2015</a:t>
            </a:r>
            <a:endParaRPr kumimoji="0" lang="it-IT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2195736" y="2747974"/>
            <a:ext cx="446348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L’accompagnamento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spirituale: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solidFill>
                  <a:srgbClr val="FF0000"/>
                </a:solidFill>
                <a:latin typeface="Calisto MT" pitchFamily="18" charset="0"/>
                <a:ea typeface="Calibri" pitchFamily="34" charset="0"/>
                <a:cs typeface="Times New Roman" pitchFamily="18" charset="0"/>
              </a:rPr>
              <a:t>momento cruciale nella cura dei malati oncologici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Don Tullio </a:t>
            </a:r>
            <a:r>
              <a:rPr kumimoji="0" lang="it-I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Proserpio</a:t>
            </a:r>
            <a:endParaRPr kumimoji="0" lang="it-IT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i="1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appellano all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ea typeface="Calibri" pitchFamily="34" charset="0"/>
                <a:cs typeface="Times New Roman" pitchFamily="18" charset="0"/>
              </a:rPr>
              <a:t>Istituto Nazionale dei Tumori di Milano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it-IT" dirty="0" smtClean="0"/>
          </a:p>
          <a:p>
            <a:pPr algn="ctr">
              <a:lnSpc>
                <a:spcPct val="80000"/>
              </a:lnSpc>
              <a:buNone/>
            </a:pPr>
            <a:endParaRPr lang="it-IT" dirty="0" smtClean="0"/>
          </a:p>
          <a:p>
            <a:pPr algn="ctr">
              <a:lnSpc>
                <a:spcPct val="120000"/>
              </a:lnSpc>
              <a:buNone/>
            </a:pPr>
            <a:r>
              <a:rPr lang="it-IT" dirty="0" smtClean="0"/>
              <a:t>- </a:t>
            </a:r>
            <a:r>
              <a:rPr lang="it-IT" sz="3900" dirty="0" smtClean="0"/>
              <a:t>Molti pazienti sono religiosi o spirituali e vorrebbero dialogare su questo nella cura della loro </a:t>
            </a:r>
            <a:r>
              <a:rPr lang="it-IT" sz="3900" dirty="0" smtClean="0"/>
              <a:t>salute</a:t>
            </a:r>
            <a:endParaRPr lang="it-IT" sz="3900" dirty="0" smtClean="0"/>
          </a:p>
          <a:p>
            <a:pPr algn="ctr">
              <a:lnSpc>
                <a:spcPct val="80000"/>
              </a:lnSpc>
              <a:buNone/>
            </a:pPr>
            <a:endParaRPr lang="it-IT" sz="2600" dirty="0" smtClean="0"/>
          </a:p>
          <a:p>
            <a:pPr algn="ctr">
              <a:lnSpc>
                <a:spcPct val="80000"/>
              </a:lnSpc>
              <a:buNone/>
            </a:pPr>
            <a:endParaRPr lang="it-IT" sz="2600" dirty="0" smtClean="0"/>
          </a:p>
          <a:p>
            <a:pPr algn="ctr">
              <a:lnSpc>
                <a:spcPct val="120000"/>
              </a:lnSpc>
              <a:buNone/>
            </a:pPr>
            <a:r>
              <a:rPr lang="it-IT" sz="3900" dirty="0" smtClean="0"/>
              <a:t>	- La religione influenza la capacità di sostenere la </a:t>
            </a:r>
            <a:r>
              <a:rPr lang="it-IT" sz="3900" dirty="0" smtClean="0"/>
              <a:t>malattia</a:t>
            </a:r>
            <a:endParaRPr lang="it-IT" sz="3900" dirty="0" smtClean="0"/>
          </a:p>
          <a:p>
            <a:pPr algn="ctr">
              <a:lnSpc>
                <a:spcPct val="80000"/>
              </a:lnSpc>
              <a:buNone/>
            </a:pPr>
            <a:endParaRPr lang="it-IT" sz="1800" dirty="0" smtClean="0"/>
          </a:p>
          <a:p>
            <a:pPr algn="ctr">
              <a:lnSpc>
                <a:spcPct val="80000"/>
              </a:lnSpc>
              <a:buNone/>
            </a:pPr>
            <a:endParaRPr lang="it-IT" sz="2600" dirty="0" smtClean="0"/>
          </a:p>
          <a:p>
            <a:pPr algn="ctr">
              <a:lnSpc>
                <a:spcPct val="120000"/>
              </a:lnSpc>
              <a:buNone/>
            </a:pPr>
            <a:r>
              <a:rPr lang="it-IT" sz="3700" dirty="0" smtClean="0"/>
              <a:t>	- Il proprio credo religioso influisce sulle decisioni e può generare conflitto rispetto ai trattamenti </a:t>
            </a:r>
            <a:r>
              <a:rPr lang="it-IT" sz="3700" dirty="0" smtClean="0"/>
              <a:t>medici </a:t>
            </a:r>
            <a:endParaRPr lang="it-IT" sz="3700" dirty="0" smtClean="0"/>
          </a:p>
          <a:p>
            <a:pPr algn="ctr">
              <a:lnSpc>
                <a:spcPct val="80000"/>
              </a:lnSpc>
            </a:pPr>
            <a:endParaRPr lang="it-IT" dirty="0" smtClean="0"/>
          </a:p>
          <a:p>
            <a:pPr>
              <a:lnSpc>
                <a:spcPct val="80000"/>
              </a:lnSpc>
            </a:pPr>
            <a:endParaRPr lang="it-IT" dirty="0" smtClean="0"/>
          </a:p>
          <a:p>
            <a:pPr>
              <a:lnSpc>
                <a:spcPct val="80000"/>
              </a:lnSpc>
            </a:pPr>
            <a:endParaRPr lang="it-IT" dirty="0" smtClean="0"/>
          </a:p>
          <a:p>
            <a:pPr>
              <a:lnSpc>
                <a:spcPct val="80000"/>
              </a:lnSpc>
            </a:pPr>
            <a:endParaRPr lang="it-IT" dirty="0" smtClean="0"/>
          </a:p>
          <a:p>
            <a:pPr algn="ctr">
              <a:lnSpc>
                <a:spcPct val="120000"/>
              </a:lnSpc>
              <a:buNone/>
            </a:pPr>
            <a:r>
              <a:rPr lang="it-IT" sz="2400" dirty="0" smtClean="0"/>
              <a:t>	Cfr. KOENIG H. G., </a:t>
            </a:r>
            <a:r>
              <a:rPr lang="it-IT" sz="2400" i="1" dirty="0" err="1" smtClean="0"/>
              <a:t>Spirituality</a:t>
            </a:r>
            <a:r>
              <a:rPr lang="it-IT" sz="2400" i="1" dirty="0" smtClean="0"/>
              <a:t> in </a:t>
            </a:r>
            <a:r>
              <a:rPr lang="it-IT" sz="2400" i="1" dirty="0" err="1" smtClean="0"/>
              <a:t>patient</a:t>
            </a:r>
            <a:r>
              <a:rPr lang="it-IT" sz="2400" i="1" dirty="0" smtClean="0"/>
              <a:t> care. </a:t>
            </a:r>
            <a:r>
              <a:rPr lang="en-GB" sz="2400" i="1" dirty="0" smtClean="0"/>
              <a:t>Why, How, When and What,</a:t>
            </a:r>
            <a:r>
              <a:rPr lang="en-GB" sz="2400" dirty="0" smtClean="0"/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GB" sz="2400" dirty="0" smtClean="0"/>
              <a:t>Templeton Foundation, Philadelphia &amp; London 2007</a:t>
            </a:r>
            <a:r>
              <a:rPr lang="it-IT" sz="2400" dirty="0" smtClean="0"/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3500" dirty="0" smtClean="0"/>
              <a:t>Dati crescenti mostrano che il benessere spirituale: </a:t>
            </a:r>
            <a:endParaRPr lang="it-IT" sz="2100" dirty="0" smtClean="0"/>
          </a:p>
          <a:p>
            <a:pPr algn="ctr">
              <a:buNone/>
            </a:pPr>
            <a:endParaRPr lang="it-IT" sz="2100" dirty="0" smtClean="0"/>
          </a:p>
          <a:p>
            <a:pPr algn="ctr">
              <a:buNone/>
            </a:pPr>
            <a:endParaRPr lang="it-IT" sz="2100" dirty="0" smtClean="0"/>
          </a:p>
          <a:p>
            <a:pPr algn="ctr">
              <a:buFontTx/>
              <a:buChar char="-"/>
            </a:pPr>
            <a:r>
              <a:rPr lang="it-IT" sz="3500" dirty="0" smtClean="0"/>
              <a:t>offre un sostegno dal punto di vista psicologico </a:t>
            </a:r>
          </a:p>
          <a:p>
            <a:pPr algn="ctr">
              <a:buNone/>
            </a:pPr>
            <a:r>
              <a:rPr lang="it-IT" sz="2100" dirty="0" smtClean="0"/>
              <a:t> </a:t>
            </a:r>
          </a:p>
          <a:p>
            <a:pPr algn="ctr">
              <a:buFontTx/>
              <a:buChar char="-"/>
            </a:pPr>
            <a:r>
              <a:rPr lang="it-IT" sz="3500" dirty="0" smtClean="0"/>
              <a:t>si accompagna a un miglior adattamento alla </a:t>
            </a:r>
            <a:r>
              <a:rPr lang="it-IT" sz="3500" dirty="0" smtClean="0"/>
              <a:t>malattia </a:t>
            </a:r>
            <a:endParaRPr lang="it-IT" sz="3500" dirty="0" smtClean="0"/>
          </a:p>
          <a:p>
            <a:pPr>
              <a:buNone/>
            </a:pPr>
            <a:endParaRPr lang="it-IT" dirty="0" smtClean="0"/>
          </a:p>
          <a:p>
            <a:pPr algn="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en-GB" sz="1900" dirty="0" err="1" smtClean="0"/>
              <a:t>Cfr</a:t>
            </a:r>
            <a:r>
              <a:rPr lang="en-GB" sz="1900" dirty="0" smtClean="0"/>
              <a:t>. BREITBART W., ROSENFE</a:t>
            </a:r>
            <a:r>
              <a:rPr lang="en-US" sz="1900" dirty="0" smtClean="0"/>
              <a:t>LD B., PESSIN H., </a:t>
            </a:r>
            <a:r>
              <a:rPr lang="en-US" sz="1900" i="1" dirty="0" smtClean="0"/>
              <a:t>Depression, hopelessness, and desire for hastened death in terminally ill patients with cancer</a:t>
            </a:r>
            <a:r>
              <a:rPr lang="en-US" sz="1900" dirty="0" smtClean="0"/>
              <a:t>, in “Journal of American Medical Association” 13;284 (2000), pp. </a:t>
            </a:r>
            <a:r>
              <a:rPr lang="en-GB" sz="1900" dirty="0" smtClean="0"/>
              <a:t>2907-2911</a:t>
            </a:r>
            <a:endParaRPr lang="it-IT" sz="19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3800" dirty="0" smtClean="0"/>
          </a:p>
          <a:p>
            <a:pPr algn="ctr">
              <a:buNone/>
            </a:pPr>
            <a:r>
              <a:rPr lang="it-IT" sz="3800" dirty="0" smtClean="0"/>
              <a:t>“La spiritualità” deve essere sempre più tenuta in considerazione nei contesti di cura medica di malattie gravi quali </a:t>
            </a:r>
            <a:r>
              <a:rPr lang="it-IT" sz="3800" dirty="0" smtClean="0"/>
              <a:t>l’oncologia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 algn="r">
              <a:buNone/>
            </a:pPr>
            <a:r>
              <a:rPr lang="it-IT" sz="1800" dirty="0" smtClean="0"/>
              <a:t>	</a:t>
            </a:r>
            <a:r>
              <a:rPr lang="en-GB" sz="1800" dirty="0" smtClean="0"/>
              <a:t>SURBONE A., BAIDER L., </a:t>
            </a:r>
            <a:r>
              <a:rPr lang="en-GB" sz="1800" i="1" dirty="0" smtClean="0"/>
              <a:t>The spiritual dimension of cancer care, </a:t>
            </a:r>
            <a:r>
              <a:rPr lang="en-GB" sz="1800" dirty="0" smtClean="0"/>
              <a:t>in “Critical Review Oncology </a:t>
            </a:r>
            <a:r>
              <a:rPr lang="en-GB" sz="1800" dirty="0" err="1" smtClean="0"/>
              <a:t>Hematolgy</a:t>
            </a:r>
            <a:r>
              <a:rPr lang="en-GB" sz="1800" dirty="0" smtClean="0"/>
              <a:t>”, 73,3 (2010), pp. 228-235</a:t>
            </a:r>
            <a:endParaRPr lang="it-IT" sz="18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Organizzazioni sanitarie come </a:t>
            </a:r>
            <a:endParaRPr lang="it-IT" sz="1900" dirty="0" smtClean="0"/>
          </a:p>
          <a:p>
            <a:pPr algn="ctr">
              <a:buNone/>
            </a:pPr>
            <a:endParaRPr lang="it-IT" sz="1900" dirty="0" smtClean="0"/>
          </a:p>
          <a:p>
            <a:pPr algn="ctr">
              <a:buNone/>
            </a:pPr>
            <a:r>
              <a:rPr lang="it-IT" sz="5500" dirty="0" smtClean="0"/>
              <a:t>Joint </a:t>
            </a:r>
            <a:r>
              <a:rPr lang="it-IT" sz="5500" dirty="0" err="1" smtClean="0"/>
              <a:t>Commission</a:t>
            </a:r>
            <a:r>
              <a:rPr lang="it-IT" sz="5500" dirty="0" smtClean="0"/>
              <a:t> on </a:t>
            </a:r>
            <a:r>
              <a:rPr lang="it-IT" sz="5500" dirty="0" err="1" smtClean="0"/>
              <a:t>Accreditation</a:t>
            </a:r>
            <a:r>
              <a:rPr lang="it-IT" sz="5500" dirty="0" smtClean="0"/>
              <a:t> of </a:t>
            </a:r>
            <a:r>
              <a:rPr lang="it-IT" sz="5500" dirty="0" err="1" smtClean="0"/>
              <a:t>Healthcare</a:t>
            </a:r>
            <a:r>
              <a:rPr lang="it-IT" sz="5500" dirty="0" smtClean="0"/>
              <a:t> </a:t>
            </a:r>
            <a:r>
              <a:rPr lang="it-IT" sz="5500" dirty="0" err="1" smtClean="0"/>
              <a:t>Organizations</a:t>
            </a:r>
            <a:r>
              <a:rPr lang="it-IT" sz="5500" dirty="0" smtClean="0"/>
              <a:t> </a:t>
            </a:r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r>
              <a:rPr lang="it-IT" sz="5500" dirty="0" smtClean="0"/>
              <a:t>Evidenzia </a:t>
            </a:r>
            <a:r>
              <a:rPr lang="it-IT" sz="5500" b="1" i="1" u="sng" dirty="0" smtClean="0"/>
              <a:t>necessità </a:t>
            </a:r>
            <a:r>
              <a:rPr lang="it-IT" sz="5500" dirty="0" smtClean="0"/>
              <a:t>di considerare gli aspetti spirituali all’interno delle cure mediche </a:t>
            </a:r>
            <a:r>
              <a:rPr lang="it-IT" sz="5500" dirty="0" smtClean="0"/>
              <a:t>ospedaliere </a:t>
            </a:r>
            <a:endParaRPr lang="it-IT" sz="55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r>
              <a:rPr lang="it-IT" sz="5500" dirty="0" smtClean="0"/>
              <a:t>Dal 2005 </a:t>
            </a:r>
            <a:r>
              <a:rPr lang="it-IT" sz="5500" b="1" i="1" u="sng" dirty="0" smtClean="0"/>
              <a:t>necessità</a:t>
            </a:r>
            <a:r>
              <a:rPr lang="it-IT" sz="5500" dirty="0" smtClean="0"/>
              <a:t> per una struttura ospedaliera, di rilevare per ogni paziente, la sua </a:t>
            </a:r>
          </a:p>
          <a:p>
            <a:pPr algn="ctr">
              <a:buNone/>
            </a:pPr>
            <a:r>
              <a:rPr lang="it-IT" sz="5500" dirty="0" smtClean="0"/>
              <a:t>“Spiritual </a:t>
            </a:r>
            <a:r>
              <a:rPr lang="it-IT" sz="5500" dirty="0" err="1" smtClean="0"/>
              <a:t>History</a:t>
            </a:r>
            <a:r>
              <a:rPr lang="it-IT" sz="5500" dirty="0" smtClean="0"/>
              <a:t>”</a:t>
            </a:r>
            <a:endParaRPr lang="it-IT" sz="5500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r">
              <a:buNone/>
            </a:pPr>
            <a:endParaRPr lang="it-IT" sz="1800" dirty="0" smtClean="0"/>
          </a:p>
          <a:p>
            <a:pPr algn="r">
              <a:buNone/>
            </a:pPr>
            <a:r>
              <a:rPr lang="it-IT" sz="2500" dirty="0" smtClean="0"/>
              <a:t>(JCAHO, Clark 2003) </a:t>
            </a:r>
            <a:endParaRPr lang="it-IT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Ricerca condotta su persone sane</a:t>
            </a:r>
            <a:r>
              <a:rPr lang="it-IT" sz="2800" dirty="0" smtClean="0"/>
              <a:t>:</a:t>
            </a:r>
          </a:p>
          <a:p>
            <a:pPr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b="1" dirty="0" smtClean="0"/>
              <a:t>78%</a:t>
            </a:r>
            <a:r>
              <a:rPr lang="it-IT" dirty="0" smtClean="0"/>
              <a:t>	la fede può favorire il recupero da una </a:t>
            </a:r>
            <a:r>
              <a:rPr lang="it-IT" dirty="0" smtClean="0"/>
              <a:t>malattia</a:t>
            </a:r>
            <a:endParaRPr lang="it-IT" dirty="0" smtClean="0"/>
          </a:p>
          <a:p>
            <a:pPr>
              <a:lnSpc>
                <a:spcPct val="90000"/>
              </a:lnSpc>
              <a:buNone/>
            </a:pPr>
            <a:endParaRPr lang="it-IT" sz="900" dirty="0" smtClean="0"/>
          </a:p>
          <a:p>
            <a:pPr algn="ctr">
              <a:lnSpc>
                <a:spcPct val="90000"/>
              </a:lnSpc>
              <a:buNone/>
            </a:pPr>
            <a:r>
              <a:rPr lang="it-IT" b="1" dirty="0" smtClean="0"/>
              <a:t>63%</a:t>
            </a:r>
            <a:r>
              <a:rPr lang="it-IT" dirty="0" smtClean="0"/>
              <a:t>	il medico dovrebbe creare le condizioni per permettere alla persona 	ammalata di poter dialogare anche su 	argomenti inerenti la </a:t>
            </a:r>
            <a:r>
              <a:rPr lang="it-IT" dirty="0" smtClean="0"/>
              <a:t>spiritualità/religiosità</a:t>
            </a:r>
            <a:endParaRPr lang="it-IT" sz="800" dirty="0" smtClean="0"/>
          </a:p>
          <a:p>
            <a:pPr>
              <a:lnSpc>
                <a:spcPct val="90000"/>
              </a:lnSpc>
            </a:pPr>
            <a:endParaRPr lang="en-GB" sz="1400" dirty="0" smtClean="0"/>
          </a:p>
          <a:p>
            <a:pPr>
              <a:lnSpc>
                <a:spcPct val="90000"/>
              </a:lnSpc>
            </a:pPr>
            <a:endParaRPr lang="en-GB" sz="1400" dirty="0" smtClean="0"/>
          </a:p>
          <a:p>
            <a:pPr>
              <a:lnSpc>
                <a:spcPct val="90000"/>
              </a:lnSpc>
              <a:buNone/>
            </a:pPr>
            <a:endParaRPr lang="en-GB" sz="1400" dirty="0" smtClean="0"/>
          </a:p>
          <a:p>
            <a:pPr>
              <a:lnSpc>
                <a:spcPct val="90000"/>
              </a:lnSpc>
              <a:buNone/>
            </a:pPr>
            <a:endParaRPr lang="en-GB" sz="1400" dirty="0" smtClean="0"/>
          </a:p>
          <a:p>
            <a:pPr algn="r">
              <a:lnSpc>
                <a:spcPct val="90000"/>
              </a:lnSpc>
              <a:buNone/>
            </a:pPr>
            <a:r>
              <a:rPr lang="en-GB" sz="1400" dirty="0" err="1" smtClean="0"/>
              <a:t>McNICHOL</a:t>
            </a:r>
            <a:r>
              <a:rPr lang="en-GB" sz="1400" dirty="0" smtClean="0"/>
              <a:t> T., </a:t>
            </a:r>
            <a:r>
              <a:rPr lang="en-GB" sz="1400" i="1" dirty="0" smtClean="0"/>
              <a:t>The new faith in medicine</a:t>
            </a:r>
            <a:r>
              <a:rPr lang="en-GB" sz="1400" dirty="0" smtClean="0"/>
              <a:t>, USA Today, April 6, 1996</a:t>
            </a:r>
            <a:endParaRPr lang="it-IT" sz="1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it-IT" sz="5500" dirty="0" smtClean="0"/>
          </a:p>
          <a:p>
            <a:pPr algn="ctr">
              <a:buNone/>
            </a:pPr>
            <a:r>
              <a:rPr lang="it-IT" sz="5500" dirty="0" smtClean="0"/>
              <a:t>Indagine condotta tra pazienti ricoverati in ospedale</a:t>
            </a:r>
          </a:p>
          <a:p>
            <a:pPr algn="ctr">
              <a:buNone/>
            </a:pPr>
            <a:endParaRPr lang="it-IT" sz="2500" b="1" dirty="0" smtClean="0"/>
          </a:p>
          <a:p>
            <a:pPr algn="ctr">
              <a:buNone/>
            </a:pPr>
            <a:endParaRPr lang="it-IT" sz="2500" b="1" dirty="0" smtClean="0"/>
          </a:p>
          <a:p>
            <a:pPr algn="ctr">
              <a:buNone/>
            </a:pPr>
            <a:endParaRPr lang="it-IT" sz="2500" b="1" dirty="0" smtClean="0"/>
          </a:p>
          <a:p>
            <a:pPr algn="ctr">
              <a:buNone/>
            </a:pPr>
            <a:r>
              <a:rPr lang="it-IT" sz="5100" b="1" dirty="0" smtClean="0"/>
              <a:t>77%</a:t>
            </a:r>
            <a:r>
              <a:rPr lang="it-IT" sz="5100" dirty="0" smtClean="0"/>
              <a:t> raccomandava ai medici che considerassero i loro bisogni spirituali come </a:t>
            </a:r>
            <a:r>
              <a:rPr lang="it-IT" sz="5100" dirty="0" smtClean="0"/>
              <a:t>importanti </a:t>
            </a:r>
            <a:endParaRPr lang="en-GB" sz="5100" dirty="0" smtClean="0"/>
          </a:p>
          <a:p>
            <a:pPr algn="r">
              <a:buNone/>
            </a:pPr>
            <a:endParaRPr lang="en-GB" sz="2500" dirty="0" smtClean="0"/>
          </a:p>
          <a:p>
            <a:pPr algn="r">
              <a:buNone/>
            </a:pPr>
            <a:endParaRPr lang="en-GB" sz="2500" dirty="0" smtClean="0"/>
          </a:p>
          <a:p>
            <a:pPr algn="r">
              <a:buNone/>
            </a:pPr>
            <a:endParaRPr lang="en-GB" sz="2500" dirty="0" smtClean="0"/>
          </a:p>
          <a:p>
            <a:pPr algn="r">
              <a:buNone/>
            </a:pPr>
            <a:endParaRPr lang="en-GB" sz="4400" dirty="0" smtClean="0"/>
          </a:p>
          <a:p>
            <a:pPr algn="r">
              <a:buNone/>
            </a:pPr>
            <a:endParaRPr lang="en-GB" sz="4400" dirty="0" smtClean="0"/>
          </a:p>
          <a:p>
            <a:pPr algn="r">
              <a:buNone/>
            </a:pPr>
            <a:endParaRPr lang="en-GB" sz="4400" dirty="0" smtClean="0"/>
          </a:p>
          <a:p>
            <a:pPr algn="r">
              <a:buNone/>
            </a:pPr>
            <a:endParaRPr lang="en-GB" sz="4400" dirty="0" smtClean="0"/>
          </a:p>
          <a:p>
            <a:pPr algn="r">
              <a:buNone/>
            </a:pPr>
            <a:endParaRPr lang="en-GB" sz="4400" dirty="0" smtClean="0"/>
          </a:p>
          <a:p>
            <a:pPr algn="r">
              <a:buNone/>
            </a:pPr>
            <a:r>
              <a:rPr lang="en-GB" sz="2200" dirty="0" smtClean="0">
                <a:latin typeface="+mj-lt"/>
              </a:rPr>
              <a:t>KING D. E. - BUSHWICH B., </a:t>
            </a:r>
            <a:r>
              <a:rPr lang="en-GB" sz="2200" i="1" dirty="0" smtClean="0">
                <a:latin typeface="+mj-lt"/>
              </a:rPr>
              <a:t>Beliefs and attitudes of hospital inpatients about faith, healing and prayer</a:t>
            </a:r>
            <a:r>
              <a:rPr lang="en-GB" sz="2200" dirty="0" smtClean="0">
                <a:latin typeface="+mj-lt"/>
              </a:rPr>
              <a:t>, </a:t>
            </a:r>
          </a:p>
          <a:p>
            <a:pPr algn="r">
              <a:buNone/>
            </a:pPr>
            <a:r>
              <a:rPr lang="en-GB" sz="2200" dirty="0" smtClean="0">
                <a:latin typeface="+mj-lt"/>
              </a:rPr>
              <a:t>“The Journal of family practice”, 39 (1994)</a:t>
            </a:r>
            <a:endParaRPr lang="it-IT" sz="2200" dirty="0" smtClean="0">
              <a:latin typeface="+mj-lt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it-IT" sz="3500" dirty="0" smtClean="0"/>
          </a:p>
          <a:p>
            <a:pPr algn="ctr">
              <a:lnSpc>
                <a:spcPct val="80000"/>
              </a:lnSpc>
              <a:buNone/>
            </a:pPr>
            <a:r>
              <a:rPr lang="it-IT" sz="4100" dirty="0" smtClean="0"/>
              <a:t>I pazienti e i loro familiari hanno indicato:</a:t>
            </a:r>
          </a:p>
          <a:p>
            <a:pPr algn="ctr">
              <a:lnSpc>
                <a:spcPct val="80000"/>
              </a:lnSpc>
              <a:buNone/>
            </a:pPr>
            <a:endParaRPr lang="it-IT" sz="1700" dirty="0" smtClean="0"/>
          </a:p>
          <a:p>
            <a:pPr algn="ctr">
              <a:lnSpc>
                <a:spcPct val="80000"/>
              </a:lnSpc>
              <a:buNone/>
            </a:pPr>
            <a:endParaRPr lang="it-IT" sz="4100" dirty="0" smtClean="0"/>
          </a:p>
          <a:p>
            <a:pPr algn="ctr">
              <a:lnSpc>
                <a:spcPct val="120000"/>
              </a:lnSpc>
              <a:buNone/>
            </a:pPr>
            <a:r>
              <a:rPr lang="it-IT" sz="4500" b="1" dirty="0" smtClean="0"/>
              <a:t>Attenzione ai loro bisogni di ordine spirituale in un contesto di malattia seria e in </a:t>
            </a:r>
            <a:r>
              <a:rPr lang="it-IT" sz="4500" b="1" dirty="0" smtClean="0"/>
              <a:t>ospedale</a:t>
            </a:r>
            <a:endParaRPr lang="it-IT" sz="4100" b="1" dirty="0" smtClean="0"/>
          </a:p>
          <a:p>
            <a:pPr algn="ctr">
              <a:lnSpc>
                <a:spcPct val="80000"/>
              </a:lnSpc>
              <a:buNone/>
            </a:pPr>
            <a:endParaRPr lang="it-IT" sz="3500" dirty="0" smtClean="0"/>
          </a:p>
          <a:p>
            <a:pPr algn="ctr">
              <a:lnSpc>
                <a:spcPct val="80000"/>
              </a:lnSpc>
              <a:buNone/>
            </a:pPr>
            <a:endParaRPr lang="it-IT" sz="3500" dirty="0" smtClean="0"/>
          </a:p>
          <a:p>
            <a:pPr algn="ctr">
              <a:lnSpc>
                <a:spcPct val="120000"/>
              </a:lnSpc>
              <a:buNone/>
            </a:pPr>
            <a:r>
              <a:rPr lang="it-IT" sz="4500" b="1" dirty="0" smtClean="0"/>
              <a:t>Tali bisogni spesso non vengono soddisfatti dal sistema </a:t>
            </a:r>
            <a:r>
              <a:rPr lang="it-IT" sz="4500" b="1" dirty="0" smtClean="0"/>
              <a:t>sanitario</a:t>
            </a:r>
            <a:r>
              <a:rPr lang="it-IT" sz="4100" b="1" dirty="0" smtClean="0"/>
              <a:t> </a:t>
            </a:r>
            <a:endParaRPr lang="it-IT" sz="1500" b="1" dirty="0" smtClean="0"/>
          </a:p>
          <a:p>
            <a:pPr algn="r">
              <a:lnSpc>
                <a:spcPct val="80000"/>
              </a:lnSpc>
              <a:buNone/>
            </a:pPr>
            <a:endParaRPr lang="it-IT" sz="1500" dirty="0" smtClean="0"/>
          </a:p>
          <a:p>
            <a:pPr algn="r">
              <a:lnSpc>
                <a:spcPct val="80000"/>
              </a:lnSpc>
              <a:buNone/>
            </a:pPr>
            <a:endParaRPr lang="it-IT" sz="1500" dirty="0" smtClean="0"/>
          </a:p>
          <a:p>
            <a:pPr algn="r">
              <a:lnSpc>
                <a:spcPct val="80000"/>
              </a:lnSpc>
              <a:buNone/>
            </a:pPr>
            <a:r>
              <a:rPr lang="it-IT" sz="1500" dirty="0" smtClean="0"/>
              <a:t/>
            </a:r>
            <a:br>
              <a:rPr lang="it-IT" sz="1500" dirty="0" smtClean="0"/>
            </a:br>
            <a:endParaRPr lang="it-IT" sz="1500" dirty="0" smtClean="0"/>
          </a:p>
          <a:p>
            <a:pPr algn="r">
              <a:lnSpc>
                <a:spcPct val="80000"/>
              </a:lnSpc>
              <a:buNone/>
            </a:pPr>
            <a:endParaRPr lang="it-IT" sz="1500" dirty="0" smtClean="0"/>
          </a:p>
          <a:p>
            <a:pPr algn="r">
              <a:lnSpc>
                <a:spcPct val="80000"/>
              </a:lnSpc>
              <a:buNone/>
            </a:pPr>
            <a:endParaRPr lang="en-GB" sz="1500" dirty="0" smtClean="0"/>
          </a:p>
          <a:p>
            <a:pPr algn="r">
              <a:lnSpc>
                <a:spcPct val="80000"/>
              </a:lnSpc>
              <a:buNone/>
            </a:pPr>
            <a:endParaRPr lang="en-GB" sz="2000" dirty="0" smtClean="0"/>
          </a:p>
          <a:p>
            <a:pPr algn="r">
              <a:lnSpc>
                <a:spcPct val="80000"/>
              </a:lnSpc>
              <a:buNone/>
            </a:pPr>
            <a:endParaRPr lang="en-GB" sz="2000" dirty="0" smtClean="0"/>
          </a:p>
          <a:p>
            <a:pPr algn="r">
              <a:lnSpc>
                <a:spcPct val="80000"/>
              </a:lnSpc>
              <a:buNone/>
            </a:pPr>
            <a:endParaRPr lang="en-GB" sz="2000" dirty="0" smtClean="0"/>
          </a:p>
          <a:p>
            <a:pPr algn="r">
              <a:lnSpc>
                <a:spcPct val="80000"/>
              </a:lnSpc>
              <a:buNone/>
            </a:pPr>
            <a:endParaRPr lang="en-GB" sz="2000" dirty="0" smtClean="0"/>
          </a:p>
          <a:p>
            <a:pPr algn="r">
              <a:lnSpc>
                <a:spcPct val="80000"/>
              </a:lnSpc>
              <a:buNone/>
            </a:pPr>
            <a:r>
              <a:rPr lang="en-GB" sz="2000" dirty="0" smtClean="0"/>
              <a:t>(</a:t>
            </a:r>
            <a:r>
              <a:rPr lang="en-GB" sz="2000" dirty="0" smtClean="0"/>
              <a:t>BALBONI </a:t>
            </a:r>
            <a:r>
              <a:rPr lang="en-US" sz="2000" dirty="0" smtClean="0"/>
              <a:t>T.A., </a:t>
            </a:r>
            <a:r>
              <a:rPr lang="en-GB" sz="2000" dirty="0" smtClean="0"/>
              <a:t>VANDERWERKER L.C., BLOCK S.D., PAULK M.E., LATHAN C.S., PETEET J.R., PRIGERSON H.G., </a:t>
            </a:r>
            <a:endParaRPr lang="en-GB" sz="1300" dirty="0" smtClean="0"/>
          </a:p>
          <a:p>
            <a:pPr algn="r">
              <a:lnSpc>
                <a:spcPct val="80000"/>
              </a:lnSpc>
              <a:buNone/>
            </a:pPr>
            <a:endParaRPr lang="en-GB" sz="1300" i="1" dirty="0" smtClean="0"/>
          </a:p>
          <a:p>
            <a:pPr algn="r">
              <a:lnSpc>
                <a:spcPct val="80000"/>
              </a:lnSpc>
              <a:buNone/>
            </a:pPr>
            <a:r>
              <a:rPr lang="en-US" sz="2000" i="1" dirty="0" smtClean="0"/>
              <a:t>Religiousness and Spiritual Support Among Advanced Cancer Patients and Associations With End-of-Life Treatment</a:t>
            </a:r>
            <a:endParaRPr lang="en-US" sz="1300" i="1" dirty="0" smtClean="0"/>
          </a:p>
          <a:p>
            <a:pPr algn="r">
              <a:lnSpc>
                <a:spcPct val="80000"/>
              </a:lnSpc>
              <a:buNone/>
            </a:pPr>
            <a:endParaRPr lang="en-US" sz="1300" i="1" dirty="0" smtClean="0"/>
          </a:p>
          <a:p>
            <a:pPr algn="r">
              <a:lnSpc>
                <a:spcPct val="80000"/>
              </a:lnSpc>
              <a:buNone/>
            </a:pPr>
            <a:r>
              <a:rPr lang="en-US" sz="2000" i="1" dirty="0" smtClean="0"/>
              <a:t> Preferences and Quality of Life</a:t>
            </a:r>
            <a:r>
              <a:rPr lang="en-US" sz="2000" dirty="0" smtClean="0"/>
              <a:t>, in “Journal of Clinical Oncology”, 25 (2007), pp. 555-560</a:t>
            </a:r>
            <a:r>
              <a:rPr lang="en-US" sz="2000" dirty="0" smtClean="0"/>
              <a:t>)</a:t>
            </a:r>
            <a:endParaRPr lang="it-IT" sz="20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500" b="1" i="1" dirty="0" smtClean="0"/>
              <a:t>Pazienti </a:t>
            </a:r>
            <a:r>
              <a:rPr lang="it-IT" sz="3500" dirty="0" smtClean="0"/>
              <a:t>con tumore in fase avanzata :</a:t>
            </a:r>
            <a:endParaRPr lang="it-IT" sz="1900" dirty="0" smtClean="0"/>
          </a:p>
          <a:p>
            <a:pPr>
              <a:buNone/>
            </a:pPr>
            <a:endParaRPr lang="it-IT" sz="1900" dirty="0" smtClean="0"/>
          </a:p>
          <a:p>
            <a:pPr algn="ctr">
              <a:buNone/>
            </a:pPr>
            <a:r>
              <a:rPr lang="it-IT" sz="3500" b="1" i="1" dirty="0" smtClean="0"/>
              <a:t>72% </a:t>
            </a:r>
            <a:r>
              <a:rPr lang="it-IT" sz="3500" dirty="0" smtClean="0"/>
              <a:t>sentiva che </a:t>
            </a:r>
            <a:r>
              <a:rPr lang="it-IT" sz="3500" dirty="0" smtClean="0"/>
              <a:t>i propri bisogni spirituali non erano riconosciuti (o lo erano minimamente) dal </a:t>
            </a:r>
            <a:r>
              <a:rPr lang="it-IT" sz="3500" dirty="0" smtClean="0"/>
              <a:t>S</a:t>
            </a:r>
            <a:r>
              <a:rPr lang="it-IT" sz="3500" dirty="0" smtClean="0"/>
              <a:t>istema Sanitario</a:t>
            </a:r>
            <a:endParaRPr lang="it-IT" sz="900" dirty="0" smtClean="0"/>
          </a:p>
          <a:p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 algn="r">
              <a:buNone/>
            </a:pPr>
            <a:r>
              <a:rPr lang="en-GB" sz="1500" dirty="0" smtClean="0"/>
              <a:t>(BALBONI </a:t>
            </a:r>
            <a:r>
              <a:rPr lang="en-US" sz="1500" dirty="0" smtClean="0"/>
              <a:t>T.A., </a:t>
            </a:r>
            <a:r>
              <a:rPr lang="en-GB" sz="1500" dirty="0" smtClean="0"/>
              <a:t>VANDERWERKER L.C., BLOCK S.D., PAULK M.E., LATHAN C.S., PETEET J.R., PRIGERSON H.G., </a:t>
            </a:r>
            <a:r>
              <a:rPr lang="en-US" sz="1500" i="1" dirty="0" smtClean="0"/>
              <a:t>Religiousness and Spiritual Support Among Advanced Cancer Patients and Associations With End-of-Life Treatment Preferences and Quality of Life</a:t>
            </a:r>
            <a:r>
              <a:rPr lang="en-US" sz="1500" dirty="0" smtClean="0"/>
              <a:t>, in “Journal of Clinical Oncology”, 25 (2007), pp. 555-560</a:t>
            </a:r>
            <a:r>
              <a:rPr lang="en-US" sz="1500" dirty="0" smtClean="0"/>
              <a:t>)</a:t>
            </a:r>
            <a:endParaRPr lang="it-IT" sz="1500" dirty="0" smtClean="0"/>
          </a:p>
          <a:p>
            <a:pPr algn="r"/>
            <a:endParaRPr lang="it-IT" sz="14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Il proprio credo religioso influenza il diverso trattamento e le decisioni da prendere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it-IT" sz="3500" dirty="0" smtClean="0"/>
          </a:p>
          <a:p>
            <a:pPr>
              <a:lnSpc>
                <a:spcPct val="120000"/>
              </a:lnSpc>
              <a:buNone/>
            </a:pPr>
            <a:r>
              <a:rPr lang="it-IT" sz="5500" dirty="0" smtClean="0"/>
              <a:t>Studio su 100 pazienti con tumore in fase avanzata, i loro curanti e 257 medici oncologi presenti all’incontro annuale dell’ASCO:</a:t>
            </a:r>
          </a:p>
          <a:p>
            <a:pPr>
              <a:lnSpc>
                <a:spcPct val="80000"/>
              </a:lnSpc>
            </a:pPr>
            <a:endParaRPr lang="it-IT" sz="2300" dirty="0" smtClean="0"/>
          </a:p>
          <a:p>
            <a:pPr>
              <a:lnSpc>
                <a:spcPct val="80000"/>
              </a:lnSpc>
              <a:buNone/>
            </a:pPr>
            <a:r>
              <a:rPr lang="it-IT" sz="2300" dirty="0" smtClean="0"/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it-IT" sz="5500" dirty="0" smtClean="0"/>
              <a:t>Quali ritengono essere i fattori che maggiormente influenzano le decisioni in merito ai diversi trattamenti e se accettare o meno la chemioterapia:</a:t>
            </a:r>
          </a:p>
          <a:p>
            <a:pPr>
              <a:lnSpc>
                <a:spcPct val="80000"/>
              </a:lnSpc>
              <a:buNone/>
            </a:pPr>
            <a:endParaRPr lang="it-IT" sz="2300" dirty="0" smtClean="0"/>
          </a:p>
          <a:p>
            <a:pPr>
              <a:lnSpc>
                <a:spcPct val="80000"/>
              </a:lnSpc>
              <a:buNone/>
            </a:pPr>
            <a:endParaRPr lang="it-IT" sz="2300" dirty="0" smtClean="0"/>
          </a:p>
          <a:p>
            <a:pPr>
              <a:lnSpc>
                <a:spcPct val="80000"/>
              </a:lnSpc>
              <a:buNone/>
            </a:pPr>
            <a:endParaRPr lang="it-IT" sz="2300" dirty="0" smtClean="0"/>
          </a:p>
          <a:p>
            <a:pPr>
              <a:lnSpc>
                <a:spcPct val="120000"/>
              </a:lnSpc>
              <a:buNone/>
            </a:pPr>
            <a:r>
              <a:rPr lang="it-IT" dirty="0" smtClean="0"/>
              <a:t>		</a:t>
            </a:r>
            <a:r>
              <a:rPr lang="it-IT" sz="7400" dirty="0" smtClean="0"/>
              <a:t>- raccomandazioni degli </a:t>
            </a:r>
            <a:r>
              <a:rPr lang="it-IT" sz="7400" dirty="0" smtClean="0"/>
              <a:t>oncologi</a:t>
            </a:r>
            <a:endParaRPr lang="it-IT" sz="7400" dirty="0" smtClean="0"/>
          </a:p>
          <a:p>
            <a:pPr>
              <a:lnSpc>
                <a:spcPct val="120000"/>
              </a:lnSpc>
              <a:buNone/>
            </a:pPr>
            <a:r>
              <a:rPr lang="it-IT" sz="7400" dirty="0" smtClean="0"/>
              <a:t>		- la fede in </a:t>
            </a:r>
            <a:r>
              <a:rPr lang="it-IT" sz="7400" dirty="0" smtClean="0"/>
              <a:t>Dio </a:t>
            </a:r>
            <a:endParaRPr lang="it-IT" sz="7400" dirty="0" smtClean="0"/>
          </a:p>
          <a:p>
            <a:pPr>
              <a:lnSpc>
                <a:spcPct val="120000"/>
              </a:lnSpc>
              <a:buNone/>
            </a:pPr>
            <a:r>
              <a:rPr lang="it-IT" sz="7400" dirty="0" smtClean="0"/>
              <a:t>		- risultati del trattamento per curare la </a:t>
            </a:r>
            <a:r>
              <a:rPr lang="it-IT" sz="7400" dirty="0" smtClean="0"/>
              <a:t>malattia</a:t>
            </a:r>
            <a:endParaRPr lang="it-IT" sz="7400" dirty="0" smtClean="0"/>
          </a:p>
          <a:p>
            <a:pPr>
              <a:lnSpc>
                <a:spcPct val="120000"/>
              </a:lnSpc>
              <a:buNone/>
            </a:pPr>
            <a:r>
              <a:rPr lang="it-IT" sz="7400" dirty="0" smtClean="0"/>
              <a:t>		- gli effetti della </a:t>
            </a:r>
            <a:r>
              <a:rPr lang="it-IT" sz="7400" dirty="0" smtClean="0"/>
              <a:t>chemioterapia </a:t>
            </a:r>
            <a:endParaRPr lang="it-IT" sz="7400" dirty="0" smtClean="0"/>
          </a:p>
          <a:p>
            <a:pPr>
              <a:lnSpc>
                <a:spcPct val="120000"/>
              </a:lnSpc>
              <a:buNone/>
            </a:pPr>
            <a:r>
              <a:rPr lang="it-IT" sz="7400" dirty="0" smtClean="0"/>
              <a:t>		- raccomandazioni dei dottori ai </a:t>
            </a:r>
            <a:r>
              <a:rPr lang="it-IT" sz="7400" dirty="0" smtClean="0"/>
              <a:t>familiari </a:t>
            </a:r>
            <a:endParaRPr lang="it-IT" sz="7400" dirty="0" smtClean="0"/>
          </a:p>
          <a:p>
            <a:pPr>
              <a:lnSpc>
                <a:spcPct val="120000"/>
              </a:lnSpc>
              <a:buNone/>
            </a:pPr>
            <a:r>
              <a:rPr lang="it-IT" sz="7400" dirty="0" smtClean="0"/>
              <a:t>		- raccomandazioni della moglie, raccomandazioni dei </a:t>
            </a:r>
            <a:r>
              <a:rPr lang="it-IT" sz="7400" dirty="0" smtClean="0"/>
              <a:t>figli</a:t>
            </a:r>
            <a:endParaRPr lang="it-IT" sz="7400" dirty="0" smtClean="0"/>
          </a:p>
          <a:p>
            <a:pPr>
              <a:lnSpc>
                <a:spcPct val="80000"/>
              </a:lnSpc>
            </a:pPr>
            <a:endParaRPr lang="it-IT" sz="2400" dirty="0" smtClean="0"/>
          </a:p>
          <a:p>
            <a:pPr algn="r">
              <a:lnSpc>
                <a:spcPct val="80000"/>
              </a:lnSpc>
              <a:buNone/>
            </a:pPr>
            <a:endParaRPr lang="it-IT" sz="2300" dirty="0" smtClean="0"/>
          </a:p>
          <a:p>
            <a:pPr algn="r">
              <a:lnSpc>
                <a:spcPct val="80000"/>
              </a:lnSpc>
              <a:buNone/>
            </a:pPr>
            <a:endParaRPr lang="it-IT" sz="2300" dirty="0" smtClean="0"/>
          </a:p>
          <a:p>
            <a:pPr algn="r">
              <a:lnSpc>
                <a:spcPct val="80000"/>
              </a:lnSpc>
              <a:buNone/>
            </a:pPr>
            <a:endParaRPr lang="it-IT" sz="2300" dirty="0" smtClean="0"/>
          </a:p>
          <a:p>
            <a:pPr algn="r">
              <a:lnSpc>
                <a:spcPct val="80000"/>
              </a:lnSpc>
              <a:buNone/>
            </a:pPr>
            <a:r>
              <a:rPr lang="it-IT" sz="2300" dirty="0" smtClean="0"/>
              <a:t>	</a:t>
            </a:r>
          </a:p>
          <a:p>
            <a:pPr algn="r">
              <a:lnSpc>
                <a:spcPct val="80000"/>
              </a:lnSpc>
              <a:buNone/>
            </a:pPr>
            <a:endParaRPr lang="en-US" sz="2300" dirty="0" smtClean="0"/>
          </a:p>
          <a:p>
            <a:pPr algn="r">
              <a:lnSpc>
                <a:spcPct val="80000"/>
              </a:lnSpc>
              <a:buNone/>
            </a:pPr>
            <a:r>
              <a:rPr lang="en-US" sz="3700" dirty="0" err="1" smtClean="0"/>
              <a:t>Cfr</a:t>
            </a:r>
            <a:r>
              <a:rPr lang="en-US" sz="3700" dirty="0" smtClean="0"/>
              <a:t>. SILVESTRI G. A. et Al., </a:t>
            </a:r>
            <a:r>
              <a:rPr lang="en-US" sz="3700" i="1" dirty="0" smtClean="0"/>
              <a:t>Importance of Faith on Medical Decisions Regarding Cancer Care,</a:t>
            </a:r>
            <a:r>
              <a:rPr lang="en-US" sz="3700" dirty="0" smtClean="0"/>
              <a:t> 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3700" dirty="0" smtClean="0"/>
              <a:t>“Journal of Clinical Oncology” 21 (2003), pp. </a:t>
            </a:r>
            <a:r>
              <a:rPr lang="en-US" sz="3700" dirty="0" smtClean="0"/>
              <a:t>1379-1382 </a:t>
            </a:r>
            <a:endParaRPr lang="it-IT" sz="37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Il proprio credo religioso influenza il diverso trattamento e le decisioni da prendere 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600" dirty="0" smtClean="0"/>
              <a:t>Formulata una scala di importanza: </a:t>
            </a:r>
          </a:p>
          <a:p>
            <a:pPr>
              <a:lnSpc>
                <a:spcPct val="80000"/>
              </a:lnSpc>
              <a:buNone/>
            </a:pPr>
            <a:r>
              <a:rPr lang="it-IT" sz="2600" dirty="0" smtClean="0"/>
              <a:t>	da 1 (molto importante) </a:t>
            </a:r>
          </a:p>
          <a:p>
            <a:pPr>
              <a:lnSpc>
                <a:spcPct val="80000"/>
              </a:lnSpc>
              <a:buNone/>
            </a:pPr>
            <a:r>
              <a:rPr lang="it-IT" sz="2600" dirty="0" smtClean="0"/>
              <a:t>	a   7 (poco importante</a:t>
            </a:r>
            <a:r>
              <a:rPr lang="it-IT" sz="2600" dirty="0" smtClean="0"/>
              <a:t>) </a:t>
            </a:r>
            <a:endParaRPr lang="it-IT" sz="1800" dirty="0" smtClean="0"/>
          </a:p>
          <a:p>
            <a:pPr>
              <a:lnSpc>
                <a:spcPct val="80000"/>
              </a:lnSpc>
              <a:buNone/>
            </a:pPr>
            <a:endParaRPr lang="it-IT" sz="1800" dirty="0" smtClean="0"/>
          </a:p>
          <a:p>
            <a:pPr>
              <a:buNone/>
            </a:pPr>
            <a:r>
              <a:rPr lang="it-IT" dirty="0" smtClean="0"/>
              <a:t>	</a:t>
            </a:r>
            <a:r>
              <a:rPr lang="it-IT" sz="2600" dirty="0" smtClean="0"/>
              <a:t>- Pazienti e i loro familiari mettono la </a:t>
            </a:r>
            <a:r>
              <a:rPr lang="it-IT" sz="2600" b="1" dirty="0" smtClean="0"/>
              <a:t>“fede in Dio”</a:t>
            </a:r>
            <a:r>
              <a:rPr lang="it-IT" sz="2600" dirty="0" smtClean="0"/>
              <a:t> al </a:t>
            </a:r>
            <a:r>
              <a:rPr lang="it-IT" sz="2600" b="1" dirty="0" smtClean="0"/>
              <a:t>punto 2</a:t>
            </a:r>
            <a:r>
              <a:rPr lang="it-IT" sz="2600" dirty="0" smtClean="0"/>
              <a:t> (a un grado più alto solo le raccomandazioni degli oncologi</a:t>
            </a:r>
            <a:r>
              <a:rPr lang="it-IT" sz="2600" dirty="0" smtClean="0"/>
              <a:t>)</a:t>
            </a:r>
            <a:endParaRPr lang="it-IT" sz="1600" dirty="0" smtClean="0"/>
          </a:p>
          <a:p>
            <a:pPr>
              <a:lnSpc>
                <a:spcPct val="80000"/>
              </a:lnSpc>
              <a:buNone/>
            </a:pPr>
            <a:endParaRPr lang="it-IT" sz="1600" dirty="0" smtClean="0"/>
          </a:p>
          <a:p>
            <a:pPr>
              <a:lnSpc>
                <a:spcPct val="110000"/>
              </a:lnSpc>
              <a:buNone/>
            </a:pPr>
            <a:r>
              <a:rPr lang="it-IT" sz="2600" dirty="0" smtClean="0"/>
              <a:t>	- Medici oncologi mettono la </a:t>
            </a:r>
            <a:r>
              <a:rPr lang="it-IT" sz="2600" b="1" dirty="0" smtClean="0"/>
              <a:t>“fede in Dio”</a:t>
            </a:r>
            <a:r>
              <a:rPr lang="it-IT" sz="2600" dirty="0" smtClean="0"/>
              <a:t> al </a:t>
            </a:r>
            <a:r>
              <a:rPr lang="it-IT" sz="2600" b="1" dirty="0" smtClean="0"/>
              <a:t>punto 7</a:t>
            </a:r>
            <a:r>
              <a:rPr lang="it-IT" sz="2600" dirty="0" smtClean="0"/>
              <a:t> (ultimo grado</a:t>
            </a:r>
            <a:r>
              <a:rPr lang="it-IT" sz="2600" dirty="0" smtClean="0"/>
              <a:t>)</a:t>
            </a:r>
            <a:endParaRPr lang="it-IT" sz="1600" dirty="0" smtClean="0"/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 algn="r">
              <a:lnSpc>
                <a:spcPct val="80000"/>
              </a:lnSpc>
              <a:buNone/>
            </a:pPr>
            <a:r>
              <a:rPr lang="en-US" sz="1400" dirty="0" err="1" smtClean="0"/>
              <a:t>Cfr</a:t>
            </a:r>
            <a:r>
              <a:rPr lang="en-US" sz="1400" dirty="0" smtClean="0"/>
              <a:t>. SILVESTRI G. A. et Al., </a:t>
            </a:r>
            <a:r>
              <a:rPr lang="en-US" sz="1400" i="1" dirty="0" smtClean="0"/>
              <a:t>Importance of Faith on Medical Decisions Regarding Cancer Care,</a:t>
            </a:r>
            <a:r>
              <a:rPr lang="en-US" sz="1400" dirty="0" smtClean="0"/>
              <a:t> </a:t>
            </a:r>
            <a:endParaRPr lang="en-US" sz="1400" dirty="0" smtClean="0"/>
          </a:p>
          <a:p>
            <a:pPr algn="r">
              <a:lnSpc>
                <a:spcPct val="80000"/>
              </a:lnSpc>
              <a:buNone/>
            </a:pPr>
            <a:r>
              <a:rPr lang="en-US" sz="1400" dirty="0" smtClean="0"/>
              <a:t>“</a:t>
            </a:r>
            <a:r>
              <a:rPr lang="en-US" sz="1400" dirty="0" smtClean="0"/>
              <a:t>Journal of Clinical Oncology” 21 (2003), pp. </a:t>
            </a:r>
            <a:r>
              <a:rPr lang="en-US" sz="1400" dirty="0" smtClean="0"/>
              <a:t>1379-1382 </a:t>
            </a:r>
            <a:endParaRPr lang="it-IT" sz="1400" dirty="0" smtClean="0"/>
          </a:p>
          <a:p>
            <a:pPr>
              <a:lnSpc>
                <a:spcPct val="80000"/>
              </a:lnSpc>
              <a:buNone/>
            </a:pP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che raccogliamo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parlare di spiritualità in Ospedale?</a:t>
            </a:r>
          </a:p>
          <a:p>
            <a:r>
              <a:rPr lang="it-IT" dirty="0" smtClean="0"/>
              <a:t>Non è l’ennesima invenzione dei preti?</a:t>
            </a:r>
          </a:p>
          <a:p>
            <a:r>
              <a:rPr lang="it-IT" dirty="0" smtClean="0"/>
              <a:t>Se </a:t>
            </a:r>
            <a:r>
              <a:rPr lang="it-IT" dirty="0" smtClean="0"/>
              <a:t>serve, </a:t>
            </a:r>
            <a:r>
              <a:rPr lang="it-IT" dirty="0" smtClean="0"/>
              <a:t>a </a:t>
            </a:r>
            <a:r>
              <a:rPr lang="it-IT" dirty="0" smtClean="0"/>
              <a:t>cosa </a:t>
            </a:r>
            <a:r>
              <a:rPr lang="it-IT" dirty="0" smtClean="0"/>
              <a:t>e a chi, serve?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err="1" smtClean="0"/>
              <a:t>Storicamente</a:t>
            </a:r>
            <a:r>
              <a:rPr lang="en-US" b="1" dirty="0" smtClean="0"/>
              <a:t> </a:t>
            </a:r>
            <a:r>
              <a:rPr lang="en-US" b="1" dirty="0" smtClean="0"/>
              <a:t>la </a:t>
            </a:r>
            <a:r>
              <a:rPr lang="en-US" b="1" i="1" u="sng" dirty="0" err="1" smtClean="0"/>
              <a:t>cura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spirituale</a:t>
            </a:r>
            <a:r>
              <a:rPr lang="en-US" b="1" i="1" u="sng" dirty="0" smtClean="0"/>
              <a:t> </a:t>
            </a:r>
            <a:r>
              <a:rPr lang="en-US" b="1" dirty="0" smtClean="0"/>
              <a:t>è </a:t>
            </a:r>
            <a:r>
              <a:rPr lang="en-US" b="1" dirty="0" err="1" smtClean="0"/>
              <a:t>stata</a:t>
            </a:r>
            <a:r>
              <a:rPr lang="en-US" b="1" dirty="0" smtClean="0"/>
              <a:t> </a:t>
            </a:r>
            <a:r>
              <a:rPr lang="en-US" b="1" dirty="0" err="1" smtClean="0"/>
              <a:t>prevalentemente</a:t>
            </a:r>
            <a:r>
              <a:rPr lang="en-US" b="1" dirty="0" smtClean="0"/>
              <a:t> </a:t>
            </a:r>
            <a:r>
              <a:rPr lang="en-US" b="1" dirty="0" err="1" smtClean="0"/>
              <a:t>integrata</a:t>
            </a:r>
            <a:r>
              <a:rPr lang="en-US" b="1" dirty="0" smtClean="0"/>
              <a:t> </a:t>
            </a:r>
            <a:r>
              <a:rPr lang="en-US" b="1" dirty="0" err="1" smtClean="0"/>
              <a:t>all’interno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 smtClean="0"/>
              <a:t> cure palliative e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pazienti</a:t>
            </a:r>
            <a:r>
              <a:rPr lang="en-US" b="1" dirty="0" smtClean="0"/>
              <a:t> </a:t>
            </a:r>
            <a:r>
              <a:rPr lang="en-US" b="1" dirty="0" err="1" smtClean="0"/>
              <a:t>oncologici</a:t>
            </a:r>
            <a:r>
              <a:rPr lang="en-US" b="1" dirty="0" smtClean="0"/>
              <a:t>, </a:t>
            </a:r>
            <a:endParaRPr lang="en-US" sz="900" b="1" dirty="0" smtClean="0"/>
          </a:p>
          <a:p>
            <a:pPr algn="ctr">
              <a:buNone/>
            </a:pPr>
            <a:endParaRPr lang="en-US" sz="900" b="1" dirty="0" smtClean="0"/>
          </a:p>
          <a:p>
            <a:pPr algn="ctr">
              <a:buNone/>
            </a:pPr>
            <a:endParaRPr lang="en-US" sz="900" b="1" dirty="0" smtClean="0"/>
          </a:p>
          <a:p>
            <a:pPr algn="ctr">
              <a:buNone/>
            </a:pPr>
            <a:endParaRPr lang="en-US" sz="900" b="1" dirty="0" smtClean="0"/>
          </a:p>
          <a:p>
            <a:pPr algn="ctr">
              <a:buNone/>
            </a:pPr>
            <a:endParaRPr lang="en-US" sz="900" b="1" dirty="0" smtClean="0"/>
          </a:p>
          <a:p>
            <a:pPr algn="ctr">
              <a:buNone/>
            </a:pPr>
            <a:r>
              <a:rPr lang="en-US" b="1" dirty="0" err="1" smtClean="0"/>
              <a:t>ricercatori</a:t>
            </a:r>
            <a:r>
              <a:rPr lang="en-US" b="1" dirty="0" smtClean="0"/>
              <a:t> </a:t>
            </a:r>
            <a:r>
              <a:rPr lang="en-US" b="1" dirty="0" err="1" smtClean="0"/>
              <a:t>stanno</a:t>
            </a:r>
            <a:r>
              <a:rPr lang="en-US" b="1" dirty="0" smtClean="0"/>
              <a:t> </a:t>
            </a:r>
            <a:r>
              <a:rPr lang="en-US" b="1" dirty="0" err="1" smtClean="0"/>
              <a:t>sviluppando</a:t>
            </a:r>
            <a:r>
              <a:rPr lang="en-US" b="1" dirty="0" smtClean="0"/>
              <a:t> </a:t>
            </a:r>
            <a:r>
              <a:rPr lang="en-US" b="1" dirty="0" smtClean="0"/>
              <a:t>e </a:t>
            </a:r>
            <a:r>
              <a:rPr lang="en-US" b="1" dirty="0" err="1" smtClean="0"/>
              <a:t>testando</a:t>
            </a:r>
            <a:r>
              <a:rPr lang="en-US" b="1" dirty="0" smtClean="0"/>
              <a:t> </a:t>
            </a:r>
            <a:r>
              <a:rPr lang="en-US" b="1" dirty="0" err="1" smtClean="0"/>
              <a:t>strumenti</a:t>
            </a:r>
            <a:r>
              <a:rPr lang="en-US" b="1" dirty="0" smtClean="0"/>
              <a:t> per la </a:t>
            </a:r>
            <a:r>
              <a:rPr lang="en-US" b="1" i="1" u="sng" dirty="0" err="1" smtClean="0"/>
              <a:t>valutazione</a:t>
            </a:r>
            <a:r>
              <a:rPr lang="en-US" b="1" i="1" u="sng" dirty="0" smtClean="0"/>
              <a:t> della </a:t>
            </a:r>
            <a:r>
              <a:rPr lang="en-US" b="1" i="1" u="sng" dirty="0" err="1" smtClean="0"/>
              <a:t>cura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spirituale</a:t>
            </a:r>
            <a:r>
              <a:rPr lang="en-US" b="1" dirty="0" smtClean="0"/>
              <a:t>, </a:t>
            </a:r>
            <a:r>
              <a:rPr lang="en-US" b="1" dirty="0" err="1" smtClean="0"/>
              <a:t>anche</a:t>
            </a:r>
            <a:r>
              <a:rPr lang="en-US" b="1" dirty="0" smtClean="0"/>
              <a:t> in </a:t>
            </a:r>
            <a:r>
              <a:rPr lang="en-US" b="1" dirty="0" err="1" smtClean="0"/>
              <a:t>altri</a:t>
            </a:r>
            <a:r>
              <a:rPr lang="en-US" b="1" dirty="0" smtClean="0"/>
              <a:t> </a:t>
            </a:r>
            <a:r>
              <a:rPr lang="en-US" b="1" dirty="0" err="1" smtClean="0"/>
              <a:t>settori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medicina</a:t>
            </a:r>
            <a:endParaRPr lang="en-US" sz="1000" b="1" dirty="0" smtClean="0"/>
          </a:p>
          <a:p>
            <a:pPr algn="ctr">
              <a:buNone/>
            </a:pPr>
            <a:r>
              <a:rPr lang="en-US" sz="1000" b="1" spc="300" dirty="0" smtClean="0"/>
              <a:t>  </a:t>
            </a:r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r">
              <a:buNone/>
            </a:pPr>
            <a:r>
              <a:rPr lang="en-US" sz="1800" dirty="0" err="1" smtClean="0"/>
              <a:t>Kalish</a:t>
            </a:r>
            <a:r>
              <a:rPr lang="en-US" sz="1800" dirty="0" smtClean="0"/>
              <a:t> N., </a:t>
            </a:r>
            <a:r>
              <a:rPr lang="en-US" sz="1800" i="1" dirty="0" smtClean="0"/>
              <a:t>Evidence-based spiritual care: a literature review</a:t>
            </a:r>
            <a:r>
              <a:rPr lang="en-US" sz="1800" dirty="0" smtClean="0"/>
              <a:t>, </a:t>
            </a:r>
          </a:p>
          <a:p>
            <a:pPr algn="r">
              <a:buNone/>
            </a:pPr>
            <a:r>
              <a:rPr lang="en-US" sz="1800" dirty="0" err="1" smtClean="0"/>
              <a:t>Curr</a:t>
            </a:r>
            <a:r>
              <a:rPr lang="en-US" sz="1800" dirty="0" smtClean="0"/>
              <a:t> </a:t>
            </a:r>
            <a:r>
              <a:rPr lang="en-US" sz="1800" dirty="0" err="1" smtClean="0"/>
              <a:t>Opin</a:t>
            </a:r>
            <a:r>
              <a:rPr lang="en-US" sz="1800" dirty="0" smtClean="0"/>
              <a:t> Support </a:t>
            </a:r>
            <a:r>
              <a:rPr lang="en-US" sz="1800" dirty="0" err="1" smtClean="0"/>
              <a:t>Palliat</a:t>
            </a:r>
            <a:r>
              <a:rPr lang="en-US" sz="1800" dirty="0" smtClean="0"/>
              <a:t> Care, 2012, 6(2), </a:t>
            </a:r>
            <a:r>
              <a:rPr lang="en-US" sz="1800" dirty="0" err="1" smtClean="0"/>
              <a:t>pagg</a:t>
            </a:r>
            <a:r>
              <a:rPr lang="en-US" sz="1800" dirty="0" smtClean="0"/>
              <a:t>. </a:t>
            </a:r>
            <a:r>
              <a:rPr lang="en-US" sz="1800" dirty="0" smtClean="0"/>
              <a:t>242-246 </a:t>
            </a:r>
            <a:endParaRPr lang="en-US" sz="18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7930"/>
            <a:ext cx="8219256" cy="57935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3500" dirty="0" smtClean="0"/>
              <a:t>S</a:t>
            </a:r>
            <a:r>
              <a:rPr lang="it-IT" sz="3500" dirty="0" smtClean="0"/>
              <a:t>pecialisti </a:t>
            </a:r>
            <a:r>
              <a:rPr lang="it-IT" sz="3500" dirty="0" smtClean="0"/>
              <a:t>della cura spirituale, i cappellani, dovrebbero essere </a:t>
            </a:r>
            <a:endParaRPr lang="it-IT" sz="3500" dirty="0" smtClean="0"/>
          </a:p>
          <a:p>
            <a:pPr algn="ctr">
              <a:buNone/>
            </a:pPr>
            <a:r>
              <a:rPr lang="it-IT" sz="3500" b="1" dirty="0" smtClean="0"/>
              <a:t>parte </a:t>
            </a:r>
            <a:r>
              <a:rPr lang="it-IT" sz="3500" b="1" dirty="0" smtClean="0"/>
              <a:t>integrante dell’equipe multidisciplinare di cura</a:t>
            </a:r>
            <a:r>
              <a:rPr lang="it-IT" sz="3500" dirty="0" smtClean="0"/>
              <a:t>, </a:t>
            </a:r>
            <a:endParaRPr lang="it-IT" sz="3500" dirty="0" smtClean="0"/>
          </a:p>
          <a:p>
            <a:pPr algn="ctr">
              <a:buNone/>
            </a:pPr>
            <a:r>
              <a:rPr lang="it-IT" sz="3500" dirty="0" smtClean="0"/>
              <a:t>partecipando </a:t>
            </a:r>
            <a:r>
              <a:rPr lang="it-IT" sz="3500" dirty="0" smtClean="0"/>
              <a:t>a tutte le fasi delle cure e </a:t>
            </a:r>
            <a:r>
              <a:rPr lang="it-IT" sz="3500" b="1" dirty="0" smtClean="0"/>
              <a:t>collaborando strettamente con gli altri operatori</a:t>
            </a:r>
            <a:r>
              <a:rPr lang="it-IT" sz="3500" dirty="0" smtClean="0"/>
              <a:t>, </a:t>
            </a:r>
            <a:endParaRPr lang="it-IT" sz="3500" dirty="0" smtClean="0"/>
          </a:p>
          <a:p>
            <a:pPr algn="ctr">
              <a:buNone/>
            </a:pPr>
            <a:r>
              <a:rPr lang="it-IT" sz="3500" dirty="0" smtClean="0"/>
              <a:t>componente </a:t>
            </a:r>
            <a:r>
              <a:rPr lang="it-IT" sz="3500" dirty="0" smtClean="0"/>
              <a:t>dell’equipe, </a:t>
            </a:r>
            <a:endParaRPr lang="it-IT" sz="3500" dirty="0" smtClean="0"/>
          </a:p>
          <a:p>
            <a:pPr algn="ctr">
              <a:buNone/>
            </a:pPr>
            <a:r>
              <a:rPr lang="it-IT" sz="3500" dirty="0" smtClean="0"/>
              <a:t>in </a:t>
            </a:r>
            <a:r>
              <a:rPr lang="it-IT" sz="3500" dirty="0" smtClean="0"/>
              <a:t>un progetto di presa in carico dei </a:t>
            </a:r>
            <a:r>
              <a:rPr lang="it-IT" sz="3500" b="1" i="1" u="sng" dirty="0" smtClean="0"/>
              <a:t>bisogni </a:t>
            </a:r>
            <a:r>
              <a:rPr lang="it-IT" sz="3500" dirty="0" smtClean="0"/>
              <a:t>articolati delle persone </a:t>
            </a:r>
            <a:r>
              <a:rPr lang="it-IT" sz="3500" dirty="0" smtClean="0"/>
              <a:t>sofferenti 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 algn="r">
              <a:buNone/>
            </a:pPr>
            <a:r>
              <a:rPr lang="en-US" sz="2100" dirty="0" smtClean="0"/>
              <a:t>Koenig HG., </a:t>
            </a:r>
            <a:r>
              <a:rPr lang="en-US" sz="2100" i="1" dirty="0" smtClean="0"/>
              <a:t>Role of the chaplain on the medical-surgical team</a:t>
            </a:r>
            <a:r>
              <a:rPr lang="en-US" sz="2100" dirty="0" smtClean="0"/>
              <a:t>, </a:t>
            </a:r>
          </a:p>
          <a:p>
            <a:pPr algn="r">
              <a:buNone/>
            </a:pPr>
            <a:r>
              <a:rPr lang="en-US" sz="2100" dirty="0" smtClean="0"/>
              <a:t>AORN J., 2012 Sep,96(3), </a:t>
            </a:r>
            <a:r>
              <a:rPr lang="en-US" sz="2100" dirty="0" err="1" smtClean="0"/>
              <a:t>pagg</a:t>
            </a:r>
            <a:r>
              <a:rPr lang="en-US" sz="2100" dirty="0" smtClean="0"/>
              <a:t>. </a:t>
            </a:r>
            <a:r>
              <a:rPr lang="en-US" sz="2100" dirty="0" smtClean="0"/>
              <a:t>330-332</a:t>
            </a:r>
            <a:endParaRPr lang="it-IT" sz="21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Bisogni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969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L’uomo</a:t>
            </a:r>
            <a:br>
              <a:rPr lang="it-IT" dirty="0" smtClean="0"/>
            </a:br>
            <a:r>
              <a:rPr lang="it-IT" dirty="0" smtClean="0"/>
              <a:t> in quanto tale </a:t>
            </a:r>
            <a:br>
              <a:rPr lang="it-IT" dirty="0" smtClean="0"/>
            </a:br>
            <a:r>
              <a:rPr lang="it-IT" dirty="0" smtClean="0"/>
              <a:t>è </a:t>
            </a:r>
            <a:br>
              <a:rPr lang="it-IT" dirty="0" smtClean="0"/>
            </a:br>
            <a:r>
              <a:rPr lang="it-IT" dirty="0" smtClean="0"/>
              <a:t>colui che ha bisogno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Il più grande e insopprimibile bisogno dell’uomo e’ quello di sentirsi amato, accolto, voluto bene per quello che </a:t>
            </a:r>
            <a:r>
              <a:rPr lang="it-IT" dirty="0" smtClean="0"/>
              <a:t>è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/>
              <a:t>BISOGNO </a:t>
            </a:r>
            <a:r>
              <a:rPr lang="it-IT" sz="4000" b="1" i="1" dirty="0" err="1" smtClean="0"/>
              <a:t>DI</a:t>
            </a:r>
            <a:r>
              <a:rPr lang="it-IT" sz="4000" b="1" i="1" dirty="0" smtClean="0"/>
              <a:t> ESSERE ASCOLTATI</a:t>
            </a:r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Ascoltando la sofferenza profonda di una persona restituiamo il volto, la sua visibilità, la sua soggettività, restituiamo la sua </a:t>
            </a:r>
            <a:r>
              <a:rPr lang="it-IT" dirty="0" smtClean="0"/>
              <a:t>umanità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1800" dirty="0" smtClean="0"/>
              <a:t>                                                                  </a:t>
            </a:r>
            <a:r>
              <a:rPr lang="it-IT" sz="1800" dirty="0" smtClean="0"/>
              <a:t>                                                       </a:t>
            </a:r>
            <a:r>
              <a:rPr lang="it-IT" sz="1800" dirty="0" smtClean="0"/>
              <a:t>(L. </a:t>
            </a:r>
            <a:r>
              <a:rPr lang="it-IT" sz="1800" dirty="0" err="1" smtClean="0"/>
              <a:t>Manicardi</a:t>
            </a:r>
            <a:r>
              <a:rPr lang="it-IT" sz="1800" dirty="0" smtClean="0"/>
              <a:t>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Ascolto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it-IT" b="1" i="1" dirty="0" smtClean="0"/>
              <a:t>PERCHÈ  QUESTA SOFFERENZA?</a:t>
            </a:r>
          </a:p>
          <a:p>
            <a:pPr algn="ctr">
              <a:buFontTx/>
              <a:buNone/>
            </a:pPr>
            <a:endParaRPr lang="it-IT" b="1" i="1" dirty="0" smtClean="0"/>
          </a:p>
          <a:p>
            <a:pPr algn="ctr">
              <a:buFontTx/>
              <a:buNone/>
            </a:pPr>
            <a:r>
              <a:rPr lang="it-IT" b="1" i="1" dirty="0" smtClean="0"/>
              <a:t> PERCHÈ  QUESTA MALATTIA?</a:t>
            </a:r>
          </a:p>
          <a:p>
            <a:pPr algn="ctr">
              <a:buFontTx/>
              <a:buNone/>
            </a:pPr>
            <a:endParaRPr lang="it-IT" b="1" i="1" dirty="0" smtClean="0"/>
          </a:p>
          <a:p>
            <a:pPr algn="ctr">
              <a:buFontTx/>
              <a:buNone/>
            </a:pPr>
            <a:r>
              <a:rPr lang="it-IT" b="1" i="1" dirty="0" smtClean="0"/>
              <a:t>   PERCHÈ  A ME?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Ascolto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Il rischio  che anche nelle relazioni con i pazienti cerchiamo di ottenere comunque sempre qualcosa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it-IT" dirty="0" smtClean="0"/>
              <a:t>Costruire fiducia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Prendere tempo con la persona ammalata: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può aiutare a esprimere i suoi bisogni più profondi;</a:t>
            </a:r>
          </a:p>
          <a:p>
            <a:pPr>
              <a:buFont typeface="Wingdings 2" pitchFamily="18" charset="2"/>
              <a:buNone/>
            </a:pPr>
            <a:r>
              <a:rPr lang="it-IT" sz="4400" dirty="0" smtClean="0"/>
              <a:t>	</a:t>
            </a:r>
            <a:r>
              <a:rPr lang="it-IT" dirty="0" smtClean="0"/>
              <a:t>Esempio: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Chiedere se c’è qualcosa che lo/a spaventa, di cui ha paura e prendere tempo per ascoltare dimostra interesse autentico</a:t>
            </a:r>
            <a:endParaRPr lang="en-GB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/>
              <a:t>Creare occasioni per parlare di spiritualità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dirty="0" smtClean="0"/>
              <a:t>	</a:t>
            </a:r>
          </a:p>
          <a:p>
            <a:pPr algn="ctr">
              <a:buFont typeface="Wingdings 2" pitchFamily="18" charset="2"/>
              <a:buNone/>
            </a:pPr>
            <a:r>
              <a:rPr lang="it-IT" dirty="0" smtClean="0"/>
              <a:t>	</a:t>
            </a:r>
            <a:r>
              <a:rPr lang="it-IT" dirty="0" smtClean="0"/>
              <a:t>Importante: </a:t>
            </a:r>
          </a:p>
          <a:p>
            <a:pPr algn="ctr">
              <a:buFont typeface="Wingdings 2" pitchFamily="18" charset="2"/>
              <a:buNone/>
            </a:pPr>
            <a:endParaRPr lang="it-IT" dirty="0" smtClean="0"/>
          </a:p>
          <a:p>
            <a:pPr algn="ctr">
              <a:buFont typeface="Wingdings 2" pitchFamily="18" charset="2"/>
              <a:buNone/>
            </a:pPr>
            <a:r>
              <a:rPr lang="it-IT" dirty="0" smtClean="0"/>
              <a:t>chiederci </a:t>
            </a:r>
            <a:r>
              <a:rPr lang="it-IT" dirty="0" smtClean="0"/>
              <a:t>come noi viviamo e percepiamo la spiritualità; </a:t>
            </a:r>
            <a:endParaRPr lang="it-IT" sz="900" dirty="0" smtClean="0"/>
          </a:p>
          <a:p>
            <a:pPr algn="ctr">
              <a:buFont typeface="Wingdings 2" pitchFamily="18" charset="2"/>
              <a:buNone/>
            </a:pPr>
            <a:endParaRPr lang="it-IT" sz="900" dirty="0" smtClean="0"/>
          </a:p>
          <a:p>
            <a:pPr algn="ctr">
              <a:buFont typeface="Wingdings 2" pitchFamily="18" charset="2"/>
              <a:buNone/>
            </a:pPr>
            <a:endParaRPr lang="it-IT" sz="900" dirty="0" smtClean="0"/>
          </a:p>
          <a:p>
            <a:pPr algn="ctr">
              <a:buFont typeface="Wingdings 2" pitchFamily="18" charset="2"/>
              <a:buNone/>
            </a:pPr>
            <a:r>
              <a:rPr lang="it-IT" dirty="0" smtClean="0"/>
              <a:t>ci </a:t>
            </a:r>
            <a:r>
              <a:rPr lang="it-IT" dirty="0" smtClean="0"/>
              <a:t>aiuta a superare il pregiudizio, il timore di invadere un campo strettamente </a:t>
            </a:r>
            <a:r>
              <a:rPr lang="it-IT" dirty="0" smtClean="0"/>
              <a:t>personale</a:t>
            </a:r>
            <a:endParaRPr lang="en-GB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Creare occasioni per parlare di spiritualità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it-IT" dirty="0" smtClean="0"/>
              <a:t>Se </a:t>
            </a:r>
            <a:r>
              <a:rPr lang="it-IT" dirty="0" smtClean="0"/>
              <a:t>vediamo la spiritualità come </a:t>
            </a:r>
            <a:endParaRPr lang="it-IT" dirty="0" smtClean="0"/>
          </a:p>
          <a:p>
            <a:pPr>
              <a:buFont typeface="Wingdings 2" pitchFamily="18" charset="2"/>
              <a:buNone/>
            </a:pPr>
            <a:endParaRPr lang="it-IT" dirty="0" smtClean="0"/>
          </a:p>
          <a:p>
            <a:pPr>
              <a:buFont typeface="Wingdings 2" pitchFamily="18" charset="2"/>
              <a:buNone/>
            </a:pPr>
            <a:r>
              <a:rPr lang="it-IT" dirty="0" smtClean="0"/>
              <a:t>	</a:t>
            </a:r>
            <a:r>
              <a:rPr lang="it-IT" dirty="0" smtClean="0"/>
              <a:t>l</a:t>
            </a:r>
            <a:r>
              <a:rPr lang="it-IT" dirty="0" smtClean="0"/>
              <a:t>’”essenza” di qualcuno, </a:t>
            </a:r>
            <a:endParaRPr lang="it-IT" sz="1200" dirty="0" smtClean="0"/>
          </a:p>
          <a:p>
            <a:pPr>
              <a:buFont typeface="Wingdings 2" pitchFamily="18" charset="2"/>
              <a:buNone/>
            </a:pPr>
            <a:endParaRPr lang="it-IT" sz="1200" dirty="0" smtClean="0"/>
          </a:p>
          <a:p>
            <a:pPr>
              <a:buFont typeface="Wingdings 2" pitchFamily="18" charset="2"/>
              <a:buNone/>
            </a:pPr>
            <a:r>
              <a:rPr lang="it-IT" dirty="0" smtClean="0"/>
              <a:t>	</a:t>
            </a:r>
            <a:r>
              <a:rPr lang="it-IT" dirty="0" smtClean="0"/>
              <a:t>i </a:t>
            </a:r>
            <a:r>
              <a:rPr lang="it-IT" dirty="0" smtClean="0"/>
              <a:t>suoi valori, </a:t>
            </a:r>
            <a:endParaRPr lang="it-IT" sz="1100" dirty="0" smtClean="0"/>
          </a:p>
          <a:p>
            <a:pPr>
              <a:buFont typeface="Wingdings 2" pitchFamily="18" charset="2"/>
              <a:buNone/>
            </a:pPr>
            <a:endParaRPr lang="it-IT" sz="1100" dirty="0" smtClean="0"/>
          </a:p>
          <a:p>
            <a:pPr>
              <a:buFont typeface="Wingdings 2" pitchFamily="18" charset="2"/>
              <a:buNone/>
            </a:pPr>
            <a:r>
              <a:rPr lang="it-IT" dirty="0" smtClean="0"/>
              <a:t>	</a:t>
            </a:r>
            <a:r>
              <a:rPr lang="it-IT" dirty="0" smtClean="0"/>
              <a:t>il </a:t>
            </a:r>
            <a:r>
              <a:rPr lang="it-IT" dirty="0" smtClean="0"/>
              <a:t>senso di sé, </a:t>
            </a:r>
            <a:endParaRPr lang="it-IT" sz="1000" dirty="0" smtClean="0"/>
          </a:p>
          <a:p>
            <a:pPr>
              <a:buFont typeface="Wingdings 2" pitchFamily="18" charset="2"/>
              <a:buNone/>
            </a:pPr>
            <a:endParaRPr lang="it-IT" sz="1000" dirty="0" smtClean="0"/>
          </a:p>
          <a:p>
            <a:pPr>
              <a:buFont typeface="Wingdings 2" pitchFamily="18" charset="2"/>
              <a:buNone/>
            </a:pPr>
            <a:r>
              <a:rPr lang="it-IT" dirty="0" smtClean="0"/>
              <a:t>	</a:t>
            </a:r>
            <a:r>
              <a:rPr lang="it-IT" dirty="0" smtClean="0"/>
              <a:t>della </a:t>
            </a:r>
            <a:r>
              <a:rPr lang="it-IT" dirty="0" smtClean="0"/>
              <a:t>sua dignità personale, </a:t>
            </a:r>
            <a:endParaRPr lang="it-IT" sz="1000" dirty="0" smtClean="0"/>
          </a:p>
          <a:p>
            <a:pPr>
              <a:buFont typeface="Wingdings 2" pitchFamily="18" charset="2"/>
              <a:buNone/>
            </a:pPr>
            <a:endParaRPr lang="it-IT" sz="1000" dirty="0" smtClean="0"/>
          </a:p>
          <a:p>
            <a:pPr>
              <a:buFont typeface="Wingdings 2" pitchFamily="18" charset="2"/>
              <a:buNone/>
            </a:pPr>
            <a:r>
              <a:rPr lang="it-IT" dirty="0" smtClean="0"/>
              <a:t>	</a:t>
            </a:r>
            <a:r>
              <a:rPr lang="it-IT" sz="3500" b="1" i="1" dirty="0" smtClean="0"/>
              <a:t>allora </a:t>
            </a:r>
            <a:r>
              <a:rPr lang="it-IT" sz="3500" b="1" i="1" dirty="0" smtClean="0"/>
              <a:t>iniziamo a </a:t>
            </a:r>
            <a:r>
              <a:rPr lang="it-IT" sz="3500" b="1" i="1" u="sng" dirty="0" smtClean="0"/>
              <a:t>conoscere</a:t>
            </a:r>
            <a:r>
              <a:rPr lang="it-IT" sz="3500" b="1" i="1" dirty="0" smtClean="0"/>
              <a:t> la </a:t>
            </a:r>
            <a:r>
              <a:rPr lang="it-IT" sz="3500" b="1" i="1" dirty="0" smtClean="0"/>
              <a:t>persona</a:t>
            </a:r>
            <a:endParaRPr lang="en-GB" sz="3500" b="1" i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Possibili domande: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it-IT" sz="1800" dirty="0" smtClean="0"/>
          </a:p>
          <a:p>
            <a:pPr>
              <a:buFont typeface="Wingdings 2" pitchFamily="18" charset="2"/>
              <a:buNone/>
            </a:pPr>
            <a:r>
              <a:rPr lang="it-IT" sz="2800" dirty="0" smtClean="0"/>
              <a:t>	</a:t>
            </a:r>
            <a:r>
              <a:rPr lang="it-IT" dirty="0" smtClean="0"/>
              <a:t>- Desidera parlare un po’ di sé?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- Come si sente oggi?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- Come la malattia ha colpito lei e la sua famiglia?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- A cosa pensa di particolare in questo momento?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- C’è qualcosa o qualcuno che l’aiuta nei momenti difficili?</a:t>
            </a:r>
          </a:p>
          <a:p>
            <a:pPr>
              <a:buFont typeface="Wingdings 2" pitchFamily="18" charset="2"/>
              <a:buNone/>
            </a:pPr>
            <a:r>
              <a:rPr lang="it-IT" dirty="0" smtClean="0"/>
              <a:t>	- C’è qualcosa che fa più fatica a sopportare (dolore, insonnia, ecc.), in questo momento?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it-IT" dirty="0" smtClean="0"/>
              <a:t>Ospedale </a:t>
            </a:r>
            <a:r>
              <a:rPr lang="it-IT" dirty="0" smtClean="0"/>
              <a:t>moderno; realtà </a:t>
            </a:r>
            <a:r>
              <a:rPr lang="it-IT" dirty="0" smtClean="0"/>
              <a:t>in continua evoluzione:</a:t>
            </a:r>
          </a:p>
          <a:p>
            <a:pPr lvl="1">
              <a:buNone/>
            </a:pPr>
            <a:r>
              <a:rPr lang="it-IT" dirty="0" smtClean="0"/>
              <a:t>-	avanzamenti delle tecnologie, vincoli di budget e   trasformazioni </a:t>
            </a:r>
            <a:r>
              <a:rPr lang="it-IT" dirty="0" smtClean="0"/>
              <a:t>sociali</a:t>
            </a:r>
            <a:endParaRPr lang="it-IT" dirty="0" smtClean="0"/>
          </a:p>
          <a:p>
            <a:pPr lvl="1">
              <a:buNone/>
            </a:pPr>
            <a:r>
              <a:rPr lang="it-IT" dirty="0" smtClean="0"/>
              <a:t>-	l’incontro con persone di diversa etnia e cultura pone sfide d’integrazione nella cura e </a:t>
            </a:r>
            <a:r>
              <a:rPr lang="it-IT" dirty="0" smtClean="0"/>
              <a:t>l’accoglienza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Chiedere alla persona ammalata, ai familiari se hanno un particolare credo </a:t>
            </a:r>
            <a:r>
              <a:rPr lang="it-IT" dirty="0" smtClean="0"/>
              <a:t>religioso</a:t>
            </a:r>
            <a:endParaRPr lang="it-IT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2000" dirty="0" smtClean="0"/>
              <a:t>	(è il modo più ovvio per scoprire se vi sono bisogni spirituali e religiosi specifici che il cappellano potrebbe soddisfare)</a:t>
            </a:r>
          </a:p>
          <a:p>
            <a:pPr>
              <a:lnSpc>
                <a:spcPct val="90000"/>
              </a:lnSpc>
            </a:pPr>
            <a:endParaRPr lang="it-IT" sz="2000" dirty="0" smtClean="0"/>
          </a:p>
          <a:p>
            <a:pPr>
              <a:lnSpc>
                <a:spcPct val="90000"/>
              </a:lnSpc>
              <a:buNone/>
            </a:pPr>
            <a:endParaRPr lang="it-IT" sz="2000" dirty="0" smtClean="0"/>
          </a:p>
          <a:p>
            <a:pPr>
              <a:lnSpc>
                <a:spcPct val="90000"/>
              </a:lnSpc>
            </a:pPr>
            <a:r>
              <a:rPr lang="it-IT" dirty="0" smtClean="0"/>
              <a:t>Certe persone potrebbero avere abbandonato la pratica della fede oppure a motivo della malattia aver “litigato” con </a:t>
            </a:r>
            <a:r>
              <a:rPr lang="it-IT" dirty="0" smtClean="0"/>
              <a:t>Dio</a:t>
            </a:r>
            <a:endParaRPr lang="it-IT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dirty="0" smtClean="0"/>
              <a:t>	Fare “pace” con Dio potrebbe aiutare a superare la sofferenza di ordine </a:t>
            </a:r>
            <a:r>
              <a:rPr lang="it-IT" dirty="0" smtClean="0"/>
              <a:t>spirituale</a:t>
            </a:r>
            <a:endParaRPr lang="en-GB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 smtClean="0"/>
              <a:t>BISOGNO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</a:t>
            </a:r>
            <a:r>
              <a:rPr lang="it-IT" sz="5400" b="1" i="1" dirty="0" smtClean="0"/>
              <a:t>SPERANZA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Accrescere </a:t>
            </a:r>
            <a:r>
              <a:rPr lang="it-IT" b="1" dirty="0" smtClean="0"/>
              <a:t>la speranza mentre ci sforziamo di diminuire il soffrire</a:t>
            </a:r>
          </a:p>
          <a:p>
            <a:endParaRPr lang="it-IT" b="1" dirty="0" smtClean="0"/>
          </a:p>
          <a:p>
            <a:pPr algn="r">
              <a:buNone/>
            </a:pPr>
            <a:endParaRPr lang="it-IT" sz="1600" b="1" dirty="0" smtClean="0"/>
          </a:p>
          <a:p>
            <a:pPr algn="r">
              <a:buNone/>
            </a:pPr>
            <a:endParaRPr lang="it-IT" sz="1600" b="1" dirty="0" smtClean="0"/>
          </a:p>
          <a:p>
            <a:pPr algn="r">
              <a:buNone/>
            </a:pPr>
            <a:endParaRPr lang="it-IT" sz="1600" b="1" dirty="0" smtClean="0"/>
          </a:p>
          <a:p>
            <a:pPr algn="r">
              <a:buNone/>
            </a:pPr>
            <a:endParaRPr lang="it-IT" sz="1600" b="1" dirty="0" smtClean="0"/>
          </a:p>
          <a:p>
            <a:pPr algn="r">
              <a:buNone/>
            </a:pPr>
            <a:r>
              <a:rPr lang="it-IT" sz="1600" b="1" dirty="0" smtClean="0"/>
              <a:t>(Carlo Maria Martini)</a:t>
            </a:r>
            <a:endParaRPr lang="it-IT" sz="1600" dirty="0" smtClean="0"/>
          </a:p>
          <a:p>
            <a:pPr algn="ctr">
              <a:buFontTx/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Le informazioni riguardanti prognosi gravi o infauste o tali ad poter procurare preoccupazione e sofferenza alla persona, devono essere </a:t>
            </a:r>
            <a:r>
              <a:rPr lang="it-IT" b="1" dirty="0" smtClean="0"/>
              <a:t>fornite con prudenza</a:t>
            </a:r>
            <a:r>
              <a:rPr lang="it-IT" dirty="0" smtClean="0"/>
              <a:t>, usando terminologie non </a:t>
            </a:r>
            <a:r>
              <a:rPr lang="it-IT" dirty="0" smtClean="0"/>
              <a:t>traumatizzanti</a:t>
            </a:r>
          </a:p>
          <a:p>
            <a:pPr algn="ctr">
              <a:buNone/>
            </a:pPr>
            <a:r>
              <a:rPr lang="it-IT" dirty="0" smtClean="0"/>
              <a:t> </a:t>
            </a:r>
          </a:p>
          <a:p>
            <a:pPr algn="ctr">
              <a:buNone/>
            </a:pPr>
            <a:r>
              <a:rPr lang="it-IT" b="1" i="1" dirty="0" smtClean="0"/>
              <a:t>senza </a:t>
            </a:r>
            <a:r>
              <a:rPr lang="it-IT" b="1" i="1" dirty="0" smtClean="0"/>
              <a:t>escludere </a:t>
            </a:r>
            <a:r>
              <a:rPr lang="it-IT" b="1" i="1" u="sng" dirty="0" smtClean="0"/>
              <a:t>elementi di </a:t>
            </a:r>
            <a:r>
              <a:rPr lang="it-IT" b="1" i="1" u="sng" dirty="0" smtClean="0"/>
              <a:t>speranza</a:t>
            </a:r>
            <a:endParaRPr lang="it-IT" b="1" i="1" u="sng" dirty="0" smtClean="0"/>
          </a:p>
          <a:p>
            <a:pPr algn="r">
              <a:buNone/>
            </a:pPr>
            <a:endParaRPr lang="it-IT" sz="2000" dirty="0" smtClean="0"/>
          </a:p>
          <a:p>
            <a:pPr algn="r">
              <a:buNone/>
            </a:pPr>
            <a:endParaRPr lang="it-IT" sz="2000" dirty="0" smtClean="0"/>
          </a:p>
          <a:p>
            <a:pPr algn="r">
              <a:buNone/>
            </a:pPr>
            <a:r>
              <a:rPr lang="it-IT" sz="1800" dirty="0" smtClean="0"/>
              <a:t>(Codice di Deontologia Medica Italiana, art. 33)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000" b="1" i="1" u="sng" dirty="0" smtClean="0"/>
              <a:t>Cosa</a:t>
            </a:r>
            <a:r>
              <a:rPr lang="it-IT" dirty="0" smtClean="0"/>
              <a:t> e </a:t>
            </a:r>
            <a:r>
              <a:rPr lang="it-IT" sz="4000" b="1" i="1" u="sng" dirty="0" smtClean="0"/>
              <a:t>come</a:t>
            </a:r>
            <a:r>
              <a:rPr lang="it-IT" sz="4000" dirty="0" smtClean="0"/>
              <a:t> </a:t>
            </a:r>
            <a:endParaRPr lang="it-IT" sz="4000" dirty="0" smtClean="0"/>
          </a:p>
          <a:p>
            <a:pPr algn="ctr">
              <a:buNone/>
            </a:pPr>
            <a:r>
              <a:rPr lang="it-IT" dirty="0" smtClean="0"/>
              <a:t>sperano </a:t>
            </a:r>
            <a:r>
              <a:rPr lang="it-IT" dirty="0" smtClean="0"/>
              <a:t>le persone ammalate?</a:t>
            </a:r>
          </a:p>
          <a:p>
            <a:pPr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LAVORARE INSIEME SI PUÒ: </a:t>
            </a:r>
            <a:br>
              <a:rPr lang="it-IT" b="1" dirty="0" smtClean="0"/>
            </a:br>
            <a:r>
              <a:rPr lang="it-IT" b="1" dirty="0" smtClean="0"/>
              <a:t>UN ESEMPIO CONCRETO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b="1" dirty="0" smtClean="0"/>
              <a:t>Valutazione della speranza, nelle sue dimensioni spirituali e/o religiose, </a:t>
            </a:r>
            <a:br>
              <a:rPr lang="it-IT" b="1" dirty="0" smtClean="0"/>
            </a:br>
            <a:r>
              <a:rPr lang="it-IT" b="1" dirty="0" smtClean="0"/>
              <a:t>attraverso un questionario autosomministrato.</a:t>
            </a:r>
            <a:endParaRPr lang="it-IT" dirty="0" smtClean="0"/>
          </a:p>
          <a:p>
            <a:pPr algn="ctr">
              <a:buNone/>
            </a:pPr>
            <a:r>
              <a:rPr lang="it-IT" sz="2800" b="1" dirty="0" smtClean="0"/>
              <a:t> </a:t>
            </a:r>
          </a:p>
          <a:p>
            <a:pPr algn="ctr">
              <a:buNone/>
            </a:pPr>
            <a:r>
              <a:rPr lang="it-IT" sz="2800" dirty="0" smtClean="0"/>
              <a:t>Studio </a:t>
            </a:r>
            <a:r>
              <a:rPr lang="it-IT" sz="2800" dirty="0" err="1" smtClean="0"/>
              <a:t>osservazionale</a:t>
            </a:r>
            <a:r>
              <a:rPr lang="it-IT" sz="2800" dirty="0" smtClean="0"/>
              <a:t> </a:t>
            </a:r>
            <a:r>
              <a:rPr lang="it-IT" sz="2800" dirty="0" smtClean="0"/>
              <a:t>approvato </a:t>
            </a:r>
          </a:p>
          <a:p>
            <a:pPr algn="ctr">
              <a:buNone/>
            </a:pPr>
            <a:r>
              <a:rPr lang="it-IT" sz="2800" dirty="0" smtClean="0"/>
              <a:t>dal Consiglio </a:t>
            </a:r>
            <a:r>
              <a:rPr lang="it-IT" sz="2800" dirty="0" smtClean="0"/>
              <a:t>della Direzione Scientifica </a:t>
            </a:r>
            <a:r>
              <a:rPr lang="it-IT" sz="2800" dirty="0" smtClean="0"/>
              <a:t> </a:t>
            </a:r>
          </a:p>
          <a:p>
            <a:pPr algn="ctr">
              <a:buNone/>
            </a:pPr>
            <a:r>
              <a:rPr lang="it-IT" sz="2800" dirty="0" smtClean="0"/>
              <a:t>dal </a:t>
            </a:r>
            <a:r>
              <a:rPr lang="it-IT" sz="2800" dirty="0" smtClean="0"/>
              <a:t>Comitato Etico Indipendente 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1800" b="1" dirty="0" smtClean="0"/>
              <a:t>Fondazione IRCCS Istituto Nazionale dei Tumori di Milano</a:t>
            </a:r>
            <a:endParaRPr lang="it-IT" sz="18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it-IT" sz="3600" b="1" dirty="0" smtClean="0"/>
              <a:t>COMITATO SCIENTIFICO DELLO STUDIO</a:t>
            </a:r>
            <a:endParaRPr lang="it-IT" sz="36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	Coordinatore: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Tullio Proserpio		Cappellano, Fondazione IRCCS dell’Istituto Nazionale dei Tumori 			di Milano.</a:t>
            </a:r>
          </a:p>
          <a:p>
            <a:pPr>
              <a:buNone/>
            </a:pPr>
            <a:r>
              <a:rPr lang="it-IT" b="1" dirty="0" smtClean="0"/>
              <a:t>	Collaboratori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	Carlo Bresciani		Docente di Psicologia e Teologia Morale, Studio Teologico 				Paolo </a:t>
            </a:r>
            <a:r>
              <a:rPr lang="it-IT" dirty="0" err="1" smtClean="0"/>
              <a:t>VI</a:t>
            </a:r>
            <a:r>
              <a:rPr lang="it-IT" dirty="0" smtClean="0"/>
              <a:t>  del Seminario di Brescia, affiliato alla Facoltà 				Teologica dell'Italia Settentrionale.</a:t>
            </a:r>
          </a:p>
          <a:p>
            <a:pPr>
              <a:buNone/>
            </a:pPr>
            <a:r>
              <a:rPr lang="it-IT" dirty="0" smtClean="0"/>
              <a:t>	Paolo Casali		Struttura Semplice Dipartimentale Oncologia Medica dei 				Tumori </a:t>
            </a:r>
            <a:r>
              <a:rPr lang="it-IT" dirty="0" err="1" smtClean="0"/>
              <a:t>esenchimali</a:t>
            </a:r>
            <a:r>
              <a:rPr lang="it-IT" dirty="0" smtClean="0"/>
              <a:t> dell'Adulto, Fondazione IRCCS 				dell’Istituto Nazionale dei Tumori di Milano.</a:t>
            </a:r>
          </a:p>
          <a:p>
            <a:pPr>
              <a:buNone/>
            </a:pPr>
            <a:r>
              <a:rPr lang="it-IT" dirty="0" smtClean="0"/>
              <a:t>	Carlo Alfredo Clerici	Sezione di Psicologia, Dipartimento di Scienze e Tecnologie 				</a:t>
            </a:r>
            <a:r>
              <a:rPr lang="it-IT" dirty="0" err="1" smtClean="0"/>
              <a:t>Biomediche</a:t>
            </a:r>
            <a:r>
              <a:rPr lang="it-IT" dirty="0" smtClean="0"/>
              <a:t>, Facoltà di Medicina, Università degli studi di 				Milano.</a:t>
            </a:r>
          </a:p>
          <a:p>
            <a:pPr>
              <a:buNone/>
            </a:pPr>
            <a:r>
              <a:rPr lang="it-IT" dirty="0" smtClean="0"/>
              <a:t>	Paolo Corradini		Direttore del Dipartimento di Medicina e Direttore della 				Struttura Complessa Ematologia, Fondazione IRCCS 				dell’Istituto Nazionale dei Tumori di Milano.</a:t>
            </a:r>
          </a:p>
          <a:p>
            <a:pPr>
              <a:buNone/>
            </a:pPr>
            <a:r>
              <a:rPr lang="it-IT" dirty="0" smtClean="0"/>
              <a:t>	Mauro Ferrari		Presidente e Amministratore delegato del </a:t>
            </a:r>
            <a:r>
              <a:rPr lang="it-IT" dirty="0" err="1" smtClean="0"/>
              <a:t>Methodist</a:t>
            </a:r>
            <a:r>
              <a:rPr lang="it-IT" dirty="0" smtClean="0"/>
              <a:t> Hospital 			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, Houston, Texas.</a:t>
            </a:r>
          </a:p>
          <a:p>
            <a:pPr>
              <a:buNone/>
            </a:pPr>
            <a:r>
              <a:rPr lang="it-IT" dirty="0" smtClean="0"/>
              <a:t>	Gustavo Galmozzi		Direttore Medico, Fondazione IRCCS dell’Istituto Nazionale 				dei Tumori di Milano.</a:t>
            </a:r>
          </a:p>
          <a:p>
            <a:pPr>
              <a:buNone/>
            </a:pPr>
            <a:r>
              <a:rPr lang="it-IT" dirty="0" smtClean="0"/>
              <a:t>	Lisa Licitra		Struttura Semplice Dipartimentale Oncologia Medica Tumori 			Testa – Collo, Fondazione IRCCS dell’Istituto Nazionale dei 				Tumori di Milano.</a:t>
            </a:r>
          </a:p>
          <a:p>
            <a:pPr>
              <a:buNone/>
            </a:pPr>
            <a:r>
              <a:rPr lang="it-IT" dirty="0" smtClean="0"/>
              <a:t>	Luigi Mariani		S.C. Statistica e Biometria, Fondazione IRCCS dell’Istituto 				Nazionale dei Tumori di Milano. </a:t>
            </a:r>
          </a:p>
          <a:p>
            <a:pPr>
              <a:buNone/>
            </a:pPr>
            <a:r>
              <a:rPr lang="it-IT" dirty="0" smtClean="0"/>
              <a:t>	Maura Massimino		Direttore struttura Complessa di Pediatria, Fondazione 				IRCCS dell’Istituto Nazionale dei Tumori di Milano. </a:t>
            </a:r>
          </a:p>
          <a:p>
            <a:pPr>
              <a:buNone/>
            </a:pPr>
            <a:r>
              <a:rPr lang="it-IT" dirty="0" smtClean="0"/>
              <a:t>	Andrea </a:t>
            </a:r>
            <a:r>
              <a:rPr lang="it-IT" dirty="0" err="1" smtClean="0"/>
              <a:t>Pierantozzi</a:t>
            </a:r>
            <a:r>
              <a:rPr lang="it-IT" dirty="0" smtClean="0"/>
              <a:t>		Docente di sociologia e statistica presso l’Istituto Internazionale			di Teologia Pastorale Sanitaria Camillianum, Roma.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273" y="116632"/>
            <a:ext cx="4831215" cy="66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004048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251520" y="2636912"/>
            <a:ext cx="3816424" cy="3456384"/>
          </a:xfrm>
          <a:solidFill>
            <a:srgbClr val="F3F3F3"/>
          </a:solidFill>
        </p:spPr>
        <p:txBody>
          <a:bodyPr>
            <a:normAutofit/>
          </a:bodyPr>
          <a:lstStyle/>
          <a:p>
            <a:pPr marL="265113" indent="-265113">
              <a:buNone/>
            </a:pPr>
            <a:r>
              <a:rPr lang="en-GB" sz="1100" dirty="0" err="1" smtClean="0"/>
              <a:t>Raccolti</a:t>
            </a:r>
            <a:r>
              <a:rPr lang="en-GB" sz="1100" dirty="0" smtClean="0"/>
              <a:t> in </a:t>
            </a:r>
            <a:r>
              <a:rPr lang="en-GB" sz="1100" dirty="0" err="1" smtClean="0"/>
              <a:t>una</a:t>
            </a:r>
            <a:r>
              <a:rPr lang="en-GB" sz="1100" dirty="0" smtClean="0"/>
              <a:t> sola </a:t>
            </a:r>
            <a:r>
              <a:rPr lang="en-GB" sz="1100" dirty="0" err="1" smtClean="0"/>
              <a:t>giornata</a:t>
            </a:r>
            <a:r>
              <a:rPr lang="en-GB" sz="1100" dirty="0" smtClean="0"/>
              <a:t>, </a:t>
            </a:r>
          </a:p>
          <a:p>
            <a:pPr marL="265113" indent="-265113">
              <a:buNone/>
            </a:pPr>
            <a:r>
              <a:rPr lang="en-GB" sz="1100" dirty="0" smtClean="0"/>
              <a:t>N° </a:t>
            </a:r>
            <a:r>
              <a:rPr lang="en-GB" sz="1100" b="1" dirty="0" smtClean="0"/>
              <a:t>320</a:t>
            </a:r>
            <a:r>
              <a:rPr lang="en-GB" sz="1100" dirty="0" smtClean="0"/>
              <a:t> </a:t>
            </a:r>
            <a:r>
              <a:rPr lang="en-GB" sz="1100" dirty="0" err="1" smtClean="0"/>
              <a:t>questionari</a:t>
            </a:r>
            <a:r>
              <a:rPr lang="en-GB" sz="1100" dirty="0" smtClean="0"/>
              <a:t> </a:t>
            </a:r>
            <a:r>
              <a:rPr lang="en-GB" sz="1100" dirty="0" err="1" smtClean="0"/>
              <a:t>ritenuti</a:t>
            </a:r>
            <a:r>
              <a:rPr lang="en-GB" sz="1100" dirty="0" smtClean="0"/>
              <a:t> </a:t>
            </a:r>
            <a:r>
              <a:rPr lang="en-GB" sz="1100" dirty="0" err="1" smtClean="0"/>
              <a:t>validi</a:t>
            </a:r>
            <a:r>
              <a:rPr lang="en-GB" sz="1100" dirty="0" smtClean="0"/>
              <a:t>. </a:t>
            </a:r>
          </a:p>
          <a:p>
            <a:pPr marL="265113" indent="-265113" algn="ctr">
              <a:buNone/>
            </a:pPr>
            <a:endParaRPr lang="en-GB" sz="1100" dirty="0" smtClean="0"/>
          </a:p>
          <a:p>
            <a:pPr marL="547688" lvl="1" indent="-200025">
              <a:buNone/>
            </a:pPr>
            <a:r>
              <a:rPr lang="en-GB" sz="1100" dirty="0" err="1" smtClean="0"/>
              <a:t>età</a:t>
            </a:r>
            <a:r>
              <a:rPr lang="en-GB" sz="1100" dirty="0" smtClean="0"/>
              <a:t> media 58.7	</a:t>
            </a:r>
          </a:p>
          <a:p>
            <a:pPr marL="547688" lvl="1" indent="-200025">
              <a:buNone/>
            </a:pPr>
            <a:r>
              <a:rPr lang="en-GB" sz="1100" dirty="0" smtClean="0"/>
              <a:t>169 </a:t>
            </a:r>
            <a:r>
              <a:rPr lang="en-GB" sz="1100" dirty="0" err="1" smtClean="0"/>
              <a:t>femmine</a:t>
            </a:r>
            <a:r>
              <a:rPr lang="en-GB" sz="1100" dirty="0" smtClean="0"/>
              <a:t> – 144 </a:t>
            </a:r>
            <a:r>
              <a:rPr lang="en-GB" sz="1100" dirty="0" err="1" smtClean="0"/>
              <a:t>maschi</a:t>
            </a:r>
            <a:endParaRPr lang="it-IT" sz="1100" dirty="0" smtClean="0"/>
          </a:p>
          <a:p>
            <a:pPr marL="265113" indent="-265113"/>
            <a:endParaRPr lang="en-GB" sz="1100" dirty="0" smtClean="0"/>
          </a:p>
          <a:p>
            <a:pPr marL="265113" indent="-265113"/>
            <a:r>
              <a:rPr lang="en-GB" sz="1100" b="1" dirty="0" smtClean="0"/>
              <a:t>54.4 % </a:t>
            </a:r>
            <a:r>
              <a:rPr lang="en-GB" sz="1100" dirty="0" smtClean="0"/>
              <a:t>	</a:t>
            </a:r>
            <a:r>
              <a:rPr lang="en-GB" sz="1100" dirty="0" err="1" smtClean="0"/>
              <a:t>si</a:t>
            </a:r>
            <a:r>
              <a:rPr lang="en-GB" sz="1100" dirty="0" smtClean="0"/>
              <a:t> </a:t>
            </a:r>
            <a:r>
              <a:rPr lang="en-GB" sz="1100" dirty="0" err="1" smtClean="0"/>
              <a:t>sono</a:t>
            </a:r>
            <a:r>
              <a:rPr lang="en-GB" sz="1100" dirty="0" smtClean="0"/>
              <a:t> </a:t>
            </a:r>
            <a:r>
              <a:rPr lang="en-GB" sz="1100" dirty="0" err="1" smtClean="0"/>
              <a:t>dichiarati</a:t>
            </a:r>
            <a:r>
              <a:rPr lang="en-GB" sz="1100" dirty="0" smtClean="0"/>
              <a:t> </a:t>
            </a:r>
            <a:r>
              <a:rPr lang="en-GB" sz="1100" dirty="0" err="1" smtClean="0"/>
              <a:t>credenti</a:t>
            </a:r>
            <a:r>
              <a:rPr lang="en-GB" sz="1100" dirty="0" smtClean="0"/>
              <a:t> e </a:t>
            </a:r>
            <a:r>
              <a:rPr lang="en-GB" sz="1100" dirty="0" err="1" smtClean="0"/>
              <a:t>praticanti</a:t>
            </a:r>
            <a:endParaRPr lang="en-GB" sz="1100" dirty="0" smtClean="0"/>
          </a:p>
          <a:p>
            <a:pPr marL="265113" indent="-265113"/>
            <a:r>
              <a:rPr lang="en-GB" sz="1100" b="1" dirty="0" smtClean="0"/>
              <a:t>38.4% </a:t>
            </a:r>
            <a:r>
              <a:rPr lang="en-GB" sz="1100" dirty="0" smtClean="0"/>
              <a:t>	</a:t>
            </a:r>
            <a:r>
              <a:rPr lang="en-GB" sz="1100" dirty="0" err="1" smtClean="0"/>
              <a:t>si</a:t>
            </a:r>
            <a:r>
              <a:rPr lang="en-GB" sz="1100" dirty="0" smtClean="0"/>
              <a:t> </a:t>
            </a:r>
            <a:r>
              <a:rPr lang="en-GB" sz="1100" dirty="0" err="1" smtClean="0"/>
              <a:t>sono</a:t>
            </a:r>
            <a:r>
              <a:rPr lang="en-GB" sz="1100" dirty="0" smtClean="0"/>
              <a:t> </a:t>
            </a:r>
            <a:r>
              <a:rPr lang="en-GB" sz="1100" dirty="0" err="1" smtClean="0"/>
              <a:t>dichiarati</a:t>
            </a:r>
            <a:r>
              <a:rPr lang="en-GB" sz="1100" dirty="0" smtClean="0"/>
              <a:t> </a:t>
            </a:r>
            <a:r>
              <a:rPr lang="en-GB" sz="1100" dirty="0" err="1" smtClean="0"/>
              <a:t>credenti</a:t>
            </a:r>
            <a:r>
              <a:rPr lang="en-GB" sz="1100" dirty="0" smtClean="0"/>
              <a:t> non </a:t>
            </a:r>
            <a:r>
              <a:rPr lang="en-GB" sz="1100" dirty="0" err="1" smtClean="0"/>
              <a:t>praticanti</a:t>
            </a:r>
            <a:endParaRPr lang="en-GB" sz="1100" dirty="0" smtClean="0"/>
          </a:p>
          <a:p>
            <a:pPr marL="265113" indent="-265113"/>
            <a:r>
              <a:rPr lang="en-GB" sz="1100" b="1" dirty="0" smtClean="0"/>
              <a:t>7.2% </a:t>
            </a:r>
            <a:r>
              <a:rPr lang="en-GB" sz="1100" dirty="0" smtClean="0"/>
              <a:t>	</a:t>
            </a:r>
            <a:r>
              <a:rPr lang="en-GB" sz="1100" dirty="0" err="1" smtClean="0"/>
              <a:t>si</a:t>
            </a:r>
            <a:r>
              <a:rPr lang="en-GB" sz="1100" dirty="0" smtClean="0"/>
              <a:t> </a:t>
            </a:r>
            <a:r>
              <a:rPr lang="en-GB" sz="1100" dirty="0" err="1" smtClean="0"/>
              <a:t>sono</a:t>
            </a:r>
            <a:r>
              <a:rPr lang="en-GB" sz="1100" dirty="0" smtClean="0"/>
              <a:t> </a:t>
            </a:r>
            <a:r>
              <a:rPr lang="en-GB" sz="1100" dirty="0" err="1" smtClean="0"/>
              <a:t>dichiarati</a:t>
            </a:r>
            <a:r>
              <a:rPr lang="en-GB" sz="1100" dirty="0" smtClean="0"/>
              <a:t> non </a:t>
            </a:r>
            <a:r>
              <a:rPr lang="en-GB" sz="1100" dirty="0" err="1" smtClean="0"/>
              <a:t>credenti</a:t>
            </a:r>
            <a:r>
              <a:rPr lang="en-GB" sz="1100" dirty="0" smtClean="0"/>
              <a:t>.</a:t>
            </a:r>
          </a:p>
          <a:p>
            <a:pPr marL="265113" indent="-265113"/>
            <a:endParaRPr lang="en-GB" sz="1100" dirty="0" smtClean="0"/>
          </a:p>
          <a:p>
            <a:pPr marL="265113" indent="-265113"/>
            <a:r>
              <a:rPr lang="en-GB" sz="1100" b="1" dirty="0" smtClean="0"/>
              <a:t>80.5% </a:t>
            </a:r>
            <a:r>
              <a:rPr lang="en-GB" sz="1100" dirty="0" smtClean="0"/>
              <a:t>	</a:t>
            </a:r>
            <a:r>
              <a:rPr lang="en-GB" sz="1100" dirty="0" err="1" smtClean="0"/>
              <a:t>dei</a:t>
            </a:r>
            <a:r>
              <a:rPr lang="en-GB" sz="1100" dirty="0" smtClean="0"/>
              <a:t> </a:t>
            </a:r>
            <a:r>
              <a:rPr lang="en-GB" sz="1100" dirty="0" err="1" smtClean="0"/>
              <a:t>pazienti</a:t>
            </a:r>
            <a:r>
              <a:rPr lang="en-GB" sz="1100" dirty="0" smtClean="0"/>
              <a:t> </a:t>
            </a:r>
            <a:r>
              <a:rPr lang="en-GB" sz="1100" dirty="0" err="1" smtClean="0"/>
              <a:t>si</a:t>
            </a:r>
            <a:r>
              <a:rPr lang="en-GB" sz="1100" dirty="0" smtClean="0"/>
              <a:t> </a:t>
            </a:r>
            <a:r>
              <a:rPr lang="en-GB" sz="1100" dirty="0" err="1" smtClean="0"/>
              <a:t>sono</a:t>
            </a:r>
            <a:r>
              <a:rPr lang="en-GB" sz="1100" dirty="0" smtClean="0"/>
              <a:t> </a:t>
            </a:r>
            <a:r>
              <a:rPr lang="en-GB" sz="1100" dirty="0" err="1" smtClean="0"/>
              <a:t>dichiarati</a:t>
            </a:r>
            <a:r>
              <a:rPr lang="en-GB" sz="1100" dirty="0" smtClean="0"/>
              <a:t> </a:t>
            </a:r>
            <a:r>
              <a:rPr lang="en-GB" sz="1100" dirty="0" err="1" smtClean="0"/>
              <a:t>Cattolici</a:t>
            </a:r>
            <a:r>
              <a:rPr lang="en-GB" sz="1100" dirty="0" smtClean="0"/>
              <a:t>,</a:t>
            </a:r>
          </a:p>
          <a:p>
            <a:pPr marL="265113" indent="-265113"/>
            <a:r>
              <a:rPr lang="en-GB" sz="1100" b="1" dirty="0" smtClean="0"/>
              <a:t>12.0%</a:t>
            </a:r>
            <a:r>
              <a:rPr lang="en-GB" sz="1100" dirty="0" smtClean="0"/>
              <a:t>	</a:t>
            </a:r>
            <a:r>
              <a:rPr lang="en-GB" sz="1100" dirty="0" err="1" smtClean="0"/>
              <a:t>dei</a:t>
            </a:r>
            <a:r>
              <a:rPr lang="en-GB" sz="1100" dirty="0" smtClean="0"/>
              <a:t> </a:t>
            </a:r>
            <a:r>
              <a:rPr lang="en-GB" sz="1100" dirty="0" err="1" smtClean="0"/>
              <a:t>pazienti</a:t>
            </a:r>
            <a:r>
              <a:rPr lang="en-GB" sz="1100" dirty="0" smtClean="0"/>
              <a:t> </a:t>
            </a:r>
            <a:r>
              <a:rPr lang="en-GB" sz="1100" dirty="0" err="1" smtClean="0"/>
              <a:t>si</a:t>
            </a:r>
            <a:r>
              <a:rPr lang="en-GB" sz="1100" dirty="0" smtClean="0"/>
              <a:t> </a:t>
            </a:r>
            <a:r>
              <a:rPr lang="en-GB" sz="1100" dirty="0" err="1" smtClean="0"/>
              <a:t>sono</a:t>
            </a:r>
            <a:r>
              <a:rPr lang="en-GB" sz="1100" dirty="0" smtClean="0"/>
              <a:t> </a:t>
            </a:r>
            <a:r>
              <a:rPr lang="en-GB" sz="1100" dirty="0" err="1" smtClean="0"/>
              <a:t>dichiarati</a:t>
            </a:r>
            <a:r>
              <a:rPr lang="en-GB" sz="1100" dirty="0" smtClean="0"/>
              <a:t> “</a:t>
            </a:r>
            <a:r>
              <a:rPr lang="en-GB" sz="1100" dirty="0" err="1" smtClean="0"/>
              <a:t>cristiani</a:t>
            </a:r>
            <a:r>
              <a:rPr lang="en-GB" sz="1100" dirty="0" smtClean="0"/>
              <a:t>” (</a:t>
            </a:r>
            <a:r>
              <a:rPr lang="en-GB" sz="1100" dirty="0" err="1" smtClean="0"/>
              <a:t>Ortodossi</a:t>
            </a:r>
            <a:r>
              <a:rPr lang="en-GB" sz="1100" dirty="0" smtClean="0"/>
              <a:t>, </a:t>
            </a:r>
            <a:r>
              <a:rPr lang="en-GB" sz="1100" dirty="0" err="1" smtClean="0"/>
              <a:t>Protestanti</a:t>
            </a:r>
            <a:r>
              <a:rPr lang="en-GB" sz="1100" dirty="0" smtClean="0"/>
              <a:t>)</a:t>
            </a:r>
          </a:p>
          <a:p>
            <a:pPr marL="265113" indent="-265113"/>
            <a:r>
              <a:rPr lang="en-GB" sz="1100" b="1" dirty="0" smtClean="0"/>
              <a:t>0.3% </a:t>
            </a:r>
            <a:r>
              <a:rPr lang="en-GB" sz="1100" dirty="0" smtClean="0"/>
              <a:t>	</a:t>
            </a:r>
            <a:r>
              <a:rPr lang="en-GB" sz="1100" dirty="0" err="1" smtClean="0"/>
              <a:t>dei</a:t>
            </a:r>
            <a:r>
              <a:rPr lang="en-GB" sz="1100" dirty="0" smtClean="0"/>
              <a:t> </a:t>
            </a:r>
            <a:r>
              <a:rPr lang="en-GB" sz="1100" dirty="0" err="1" smtClean="0"/>
              <a:t>pazienti</a:t>
            </a:r>
            <a:r>
              <a:rPr lang="en-GB" sz="1100" dirty="0" smtClean="0"/>
              <a:t> </a:t>
            </a:r>
            <a:r>
              <a:rPr lang="en-GB" sz="1100" dirty="0" err="1" smtClean="0"/>
              <a:t>si</a:t>
            </a:r>
            <a:r>
              <a:rPr lang="en-GB" sz="1100" dirty="0" smtClean="0"/>
              <a:t> </a:t>
            </a:r>
            <a:r>
              <a:rPr lang="en-GB" sz="1100" dirty="0" err="1" smtClean="0"/>
              <a:t>sono</a:t>
            </a:r>
            <a:r>
              <a:rPr lang="en-GB" sz="1100" dirty="0" smtClean="0"/>
              <a:t> </a:t>
            </a:r>
            <a:r>
              <a:rPr lang="en-GB" sz="1100" dirty="0" err="1" smtClean="0"/>
              <a:t>dichiarati</a:t>
            </a:r>
            <a:r>
              <a:rPr lang="en-GB" sz="1100" dirty="0" smtClean="0"/>
              <a:t>  </a:t>
            </a:r>
            <a:r>
              <a:rPr lang="en-GB" sz="1100" dirty="0" err="1" smtClean="0"/>
              <a:t>Musulmani</a:t>
            </a:r>
            <a:r>
              <a:rPr lang="en-GB" sz="1100" dirty="0" smtClean="0"/>
              <a:t>, e </a:t>
            </a:r>
            <a:r>
              <a:rPr lang="en-GB" sz="1100" dirty="0" err="1" smtClean="0"/>
              <a:t>Buddisti</a:t>
            </a:r>
            <a:endParaRPr lang="en-GB" sz="1100" dirty="0" smtClean="0"/>
          </a:p>
          <a:p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sz="900" b="1" i="1" dirty="0" smtClean="0"/>
          </a:p>
          <a:p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b="1" i="1" dirty="0" smtClean="0"/>
              <a:t>Sapere </a:t>
            </a:r>
            <a:r>
              <a:rPr lang="it-IT" b="1" i="1" dirty="0" smtClean="0"/>
              <a:t>di non essere solo mi offre </a:t>
            </a:r>
            <a:r>
              <a:rPr lang="it-IT" b="1" i="1" dirty="0" smtClean="0"/>
              <a:t>speranza</a:t>
            </a: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r>
              <a:rPr lang="it-IT" dirty="0" smtClean="0"/>
              <a:t>Completamente d'accordo 		75.76 %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dirty="0" smtClean="0"/>
              <a:t>Parzialmente d'accordo 		19.53%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Totale 					95,29 %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Sperare mi aiuta a sentire meno il dolore </a:t>
            </a:r>
            <a:r>
              <a:rPr lang="it-IT" sz="3000" b="1" i="1" dirty="0" smtClean="0"/>
              <a:t>fisico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Completamente </a:t>
            </a:r>
            <a:r>
              <a:rPr lang="it-IT" sz="3000" dirty="0" smtClean="0"/>
              <a:t>d'accordo 		41.11 %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Parzialmente d'accordo 		44.60 %</a:t>
            </a:r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r>
              <a:rPr lang="it-IT" sz="3000" b="1" dirty="0" smtClean="0"/>
              <a:t>Totale 					85,71 %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000" b="1" i="1" dirty="0" smtClean="0"/>
              <a:t>Sperare mi aiuta a sentire meno il dolore </a:t>
            </a:r>
            <a:r>
              <a:rPr lang="it-IT" sz="3000" b="1" i="1" dirty="0" smtClean="0"/>
              <a:t>interiore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Completamente d'accordo 		51.25 %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Parzialmente d'accordo 		37.63 %</a:t>
            </a:r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r>
              <a:rPr lang="it-IT" sz="3000" b="1" dirty="0" smtClean="0"/>
              <a:t>Totale 					88,88 %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 centro rimane comunque l’uomo con i suoi interrogativi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“Tutti si basano solo sull’oggettività fisica ma chi </a:t>
            </a:r>
          </a:p>
          <a:p>
            <a:pPr algn="ctr">
              <a:buNone/>
            </a:pPr>
            <a:r>
              <a:rPr lang="it-IT" dirty="0" smtClean="0"/>
              <a:t>sta per morire si chiede: </a:t>
            </a:r>
          </a:p>
          <a:p>
            <a:pPr algn="ctr">
              <a:buNone/>
            </a:pPr>
            <a:r>
              <a:rPr lang="it-IT" dirty="0" smtClean="0"/>
              <a:t>che senso ha questo mondo?”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3000" b="1" i="1" dirty="0" smtClean="0"/>
              <a:t>Grazie al mio credo religioso provo un sentimento di </a:t>
            </a:r>
            <a:r>
              <a:rPr lang="it-IT" sz="3000" b="1" i="1" dirty="0" smtClean="0"/>
              <a:t>speranza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Completamente </a:t>
            </a:r>
            <a:r>
              <a:rPr lang="it-IT" sz="3000" dirty="0" smtClean="0"/>
              <a:t>d'accordo 		60.54 %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Parzialmente d'accordo 		24.49 %</a:t>
            </a:r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endParaRPr lang="it-IT" sz="3000" dirty="0" smtClean="0"/>
          </a:p>
          <a:p>
            <a:pPr>
              <a:buNone/>
            </a:pPr>
            <a:r>
              <a:rPr lang="it-IT" sz="3000" b="1" dirty="0" smtClean="0"/>
              <a:t>Totale 					85.03 %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Sapere che gli altri si ricordano di me mi fa stare </a:t>
            </a:r>
            <a:r>
              <a:rPr lang="it-IT" sz="3000" b="1" i="1" dirty="0" smtClean="0"/>
              <a:t>meglio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Completamente d'accordo 		70.83 %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Parzialmente d'accordo 		22.76 %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b="1" dirty="0" smtClean="0"/>
              <a:t>Totale 					93,59 %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Quando morirò spero di rivedere le persone a me </a:t>
            </a:r>
            <a:r>
              <a:rPr lang="it-IT" sz="3000" b="1" i="1" dirty="0" smtClean="0"/>
              <a:t>care</a:t>
            </a:r>
          </a:p>
          <a:p>
            <a:pPr>
              <a:buNone/>
            </a:pPr>
            <a:endParaRPr lang="it-IT" sz="1000" b="1" i="1" dirty="0" smtClean="0"/>
          </a:p>
          <a:p>
            <a:pPr>
              <a:buNone/>
            </a:pPr>
            <a:endParaRPr lang="it-IT" sz="1000" b="1" i="1" dirty="0" smtClean="0"/>
          </a:p>
          <a:p>
            <a:pPr>
              <a:buNone/>
            </a:pPr>
            <a:endParaRPr lang="it-IT" sz="1000" b="1" i="1" dirty="0" smtClean="0"/>
          </a:p>
          <a:p>
            <a:pPr>
              <a:buNone/>
            </a:pPr>
            <a:r>
              <a:rPr lang="it-IT" sz="3000" dirty="0" smtClean="0"/>
              <a:t>Molto 				79.93 %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3000" dirty="0" smtClean="0"/>
              <a:t>Abbastanza 			10.70 %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3000" b="1" dirty="0" smtClean="0"/>
              <a:t>Totale 				90,63 %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Spero che i miei cari continuino a starmi </a:t>
            </a:r>
            <a:r>
              <a:rPr lang="it-IT" sz="3000" b="1" i="1" dirty="0" smtClean="0"/>
              <a:t>vicino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Molto 			91.08 %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Abbastanza 		7.64 %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Poco 				0.64 %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Per nulla 			</a:t>
            </a:r>
            <a:r>
              <a:rPr lang="en-US" sz="3000" dirty="0" smtClean="0"/>
              <a:t>0.64 %</a:t>
            </a:r>
            <a:endParaRPr lang="it-IT" sz="30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Prego anche per gli altri </a:t>
            </a:r>
            <a:r>
              <a:rPr lang="it-IT" sz="3000" b="1" i="1" dirty="0" smtClean="0"/>
              <a:t>ammalati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Sempre 			31.67 %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Spesso 			36.00 %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000" dirty="0" smtClean="0"/>
              <a:t>Raramente 		</a:t>
            </a:r>
            <a:r>
              <a:rPr lang="it-IT" sz="3000" dirty="0" smtClean="0"/>
              <a:t>	20.33 </a:t>
            </a:r>
            <a:r>
              <a:rPr lang="it-IT" sz="3000" dirty="0" smtClean="0"/>
              <a:t>%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Mai 				12.00 %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Prego per i medici e gli infermieri che mi </a:t>
            </a:r>
            <a:r>
              <a:rPr lang="it-IT" sz="3000" b="1" i="1" dirty="0" smtClean="0"/>
              <a:t>curano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Sempre 			32.23 %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Spesso 			26.25 %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000" dirty="0" smtClean="0"/>
              <a:t>Raramente 		</a:t>
            </a:r>
            <a:r>
              <a:rPr lang="it-IT" sz="3000" dirty="0" smtClean="0"/>
              <a:t>	25.58 </a:t>
            </a:r>
            <a:r>
              <a:rPr lang="it-IT" sz="3000" dirty="0" smtClean="0"/>
              <a:t>%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Mai 				</a:t>
            </a:r>
            <a:r>
              <a:rPr lang="en-US" sz="3000" dirty="0" smtClean="0"/>
              <a:t>15.95 %</a:t>
            </a:r>
            <a:endParaRPr lang="it-IT" sz="30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Il mio credo religioso aumenta il desiderio di lottare contro la </a:t>
            </a:r>
            <a:r>
              <a:rPr lang="it-IT" sz="3000" b="1" i="1" dirty="0" smtClean="0"/>
              <a:t>malattia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Completamente d'accordo 		49.50 %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3000" dirty="0" smtClean="0"/>
              <a:t>Parzialmente d'accordo 		29.77 %</a:t>
            </a: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Parzialmente in disaccordo 		12.04 %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3000" dirty="0" smtClean="0"/>
              <a:t>Completamente in disaccordo 	</a:t>
            </a:r>
            <a:r>
              <a:rPr lang="en-US" sz="3000" dirty="0" smtClean="0"/>
              <a:t>8.70 %</a:t>
            </a:r>
            <a:endParaRPr lang="it-IT" sz="30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Fede e scienza devono dialogare </a:t>
            </a:r>
            <a:r>
              <a:rPr lang="it-IT" sz="3000" b="1" i="1" dirty="0" smtClean="0"/>
              <a:t>maggiormente</a:t>
            </a: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endParaRPr lang="it-IT" sz="900" b="1" i="1" dirty="0" smtClean="0"/>
          </a:p>
          <a:p>
            <a:pPr>
              <a:buNone/>
            </a:pPr>
            <a:r>
              <a:rPr lang="it-IT" sz="3000" dirty="0" smtClean="0"/>
              <a:t>Completamente </a:t>
            </a:r>
            <a:r>
              <a:rPr lang="it-IT" sz="3000" dirty="0" smtClean="0"/>
              <a:t>d'accordo 		62.13 %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3000" dirty="0" smtClean="0"/>
              <a:t>Parzialmente d'accordo 		25.25 %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000" b="1" dirty="0" smtClean="0"/>
              <a:t>Totale 					87,38 %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000" b="1" i="1" dirty="0" smtClean="0"/>
              <a:t>La mia famiglia mi sostiene </a:t>
            </a:r>
            <a:r>
              <a:rPr lang="it-IT" sz="3000" b="1" i="1" dirty="0" smtClean="0"/>
              <a:t>molto</a:t>
            </a:r>
            <a:endParaRPr lang="it-IT" sz="900" b="1" i="1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3000" dirty="0" smtClean="0"/>
              <a:t>Molto 			86.83 %</a:t>
            </a:r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Abbastanza 		10.97 %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000" dirty="0" smtClean="0"/>
              <a:t>Poco 				1.88 %</a:t>
            </a: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Per nulla 			</a:t>
            </a:r>
            <a:r>
              <a:rPr lang="en-US" sz="3000" dirty="0" smtClean="0"/>
              <a:t>0.31 %</a:t>
            </a:r>
            <a:endParaRPr lang="it-IT" sz="3000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3000" b="1" i="1" dirty="0" smtClean="0"/>
              <a:t>Sapere che gli altri pregano per me mi fa stare </a:t>
            </a:r>
            <a:r>
              <a:rPr lang="it-IT" sz="3000" b="1" i="1" dirty="0" smtClean="0"/>
              <a:t>meglio</a:t>
            </a:r>
            <a:endParaRPr lang="it-IT" sz="3000" b="1" i="1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3000" dirty="0" smtClean="0"/>
              <a:t>Molto 			46.75 %</a:t>
            </a: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Abbastanza 		34.74 %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000" dirty="0" smtClean="0"/>
              <a:t>Poco 				10.39 %</a:t>
            </a: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Per nulla 			</a:t>
            </a:r>
            <a:r>
              <a:rPr lang="en-US" sz="3000" dirty="0" smtClean="0"/>
              <a:t>8.12 %</a:t>
            </a:r>
            <a:endParaRPr lang="it-IT" sz="30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Entrare in dialogo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Necessità di fondare pratiche assistenziali su evidenze </a:t>
            </a:r>
            <a:r>
              <a:rPr lang="it-IT" dirty="0" smtClean="0"/>
              <a:t>scientifiche</a:t>
            </a:r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Migliore conoscenza del  contributo che l’attenzione alle cure spirituali può fornire nel contesto ospedaliero, in particolare nei contesti di cura delle malattie </a:t>
            </a:r>
            <a:r>
              <a:rPr lang="it-IT" dirty="0" smtClean="0"/>
              <a:t>gravi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3000" b="1" i="1" dirty="0" smtClean="0"/>
              <a:t>Le persone che mi assistono (medici, infermieri, ecc.) mi offrono grande </a:t>
            </a:r>
            <a:r>
              <a:rPr lang="it-IT" sz="3000" b="1" i="1" dirty="0" smtClean="0"/>
              <a:t>speranza</a:t>
            </a:r>
          </a:p>
          <a:p>
            <a:pPr>
              <a:buNone/>
            </a:pPr>
            <a:endParaRPr lang="it-IT" sz="3000" b="1" i="1" dirty="0" smtClean="0"/>
          </a:p>
          <a:p>
            <a:pPr>
              <a:buNone/>
            </a:pPr>
            <a:r>
              <a:rPr lang="it-IT" sz="3000" dirty="0" smtClean="0"/>
              <a:t>Molto 			</a:t>
            </a:r>
            <a:r>
              <a:rPr lang="it-IT" sz="3000" dirty="0" smtClean="0"/>
              <a:t>64.13 %</a:t>
            </a: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Abbastanza 		</a:t>
            </a:r>
            <a:r>
              <a:rPr lang="it-IT" sz="3000" dirty="0" smtClean="0"/>
              <a:t>33.97 %</a:t>
            </a:r>
            <a:endParaRPr lang="it-IT" sz="3000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000" dirty="0" smtClean="0"/>
              <a:t>Poco 				</a:t>
            </a:r>
            <a:r>
              <a:rPr lang="it-IT" sz="3000" dirty="0" smtClean="0"/>
              <a:t>1.27 %</a:t>
            </a: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r>
              <a:rPr lang="it-IT" sz="3000" dirty="0" smtClean="0"/>
              <a:t>Per nulla 			</a:t>
            </a:r>
            <a:r>
              <a:rPr lang="en-US" sz="3000" dirty="0" smtClean="0"/>
              <a:t>0.63 %</a:t>
            </a:r>
            <a:endParaRPr lang="it-IT" sz="30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627783" cy="12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7567" r="28889"/>
          <a:stretch>
            <a:fillRect/>
          </a:stretch>
        </p:blipFill>
        <p:spPr bwMode="auto">
          <a:xfrm>
            <a:off x="107504" y="1340768"/>
            <a:ext cx="3734950" cy="52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15816" y="332656"/>
            <a:ext cx="6228184" cy="5904656"/>
          </a:xfrm>
          <a:solidFill>
            <a:srgbClr val="FFFFFF">
              <a:alpha val="92157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      </a:t>
            </a:r>
            <a:r>
              <a:rPr lang="it-IT" sz="2800" dirty="0" smtClean="0"/>
              <a:t>Da questa analisi si osserva che </a:t>
            </a:r>
          </a:p>
          <a:p>
            <a:pPr algn="ctr">
              <a:buNone/>
            </a:pPr>
            <a:r>
              <a:rPr lang="it-IT" sz="2800" dirty="0" smtClean="0"/>
              <a:t>le persone ammalate 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sentono aumentare la speranza quando sono accompagnate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sentono di non essere sole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avvertono un beneficio quando altri pregano per loro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pregano per altre persone che vivono una condizione di malattia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sentono rafforzato il senso di speranza nel contatto con il personale che li assiste e cura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924944"/>
            <a:ext cx="81369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sz="2000" dirty="0" smtClean="0"/>
          </a:p>
          <a:p>
            <a:pPr lvl="0"/>
            <a:r>
              <a:rPr lang="it-IT" sz="2000" dirty="0" smtClean="0"/>
              <a:t>Deve però essere riconosciuto che ha un costo non solo in termini economici: costo in termini di emozioni, sentimenti, sofferenza che passa dentro di sé, etc. </a:t>
            </a:r>
          </a:p>
          <a:p>
            <a:pPr lvl="0"/>
            <a:endParaRPr lang="it-IT" sz="2000" dirty="0" smtClean="0"/>
          </a:p>
          <a:p>
            <a:pPr lvl="0"/>
            <a:endParaRPr lang="it-IT" sz="2000" dirty="0" smtClean="0"/>
          </a:p>
          <a:p>
            <a:pPr lvl="0"/>
            <a:r>
              <a:rPr lang="it-IT" sz="2000" dirty="0" smtClean="0"/>
              <a:t>Nei DRG (Raggruppamenti Omogenei di Diagnosi) non entra il tempo della relazione</a:t>
            </a:r>
          </a:p>
          <a:p>
            <a:pPr lvl="0"/>
            <a:r>
              <a:rPr lang="it-IT" sz="2000" dirty="0" smtClean="0"/>
              <a:t>Se un medico / infermiere / operatore sanitario dialoga con il paziente o i  familiari, 15 minuti o 2 ore, il costo viene considerato sempre il medesimo, ma il risultato in termini relazionali è radicalmente diverso</a:t>
            </a:r>
            <a:endParaRPr lang="it-IT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1844824"/>
            <a:ext cx="6084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2000" dirty="0" smtClean="0"/>
              <a:t>Il tempo dato alla relazione è un </a:t>
            </a:r>
            <a:r>
              <a:rPr lang="it-IT" sz="2000" b="1" dirty="0" smtClean="0"/>
              <a:t>guadagno</a:t>
            </a:r>
            <a:r>
              <a:rPr lang="it-IT" sz="2000" dirty="0" smtClean="0"/>
              <a:t> per tutti: </a:t>
            </a:r>
          </a:p>
          <a:p>
            <a:pPr lvl="0" algn="ctr"/>
            <a:r>
              <a:rPr lang="it-IT" sz="2000" dirty="0" smtClean="0"/>
              <a:t>persona ammalata, parenti, anche per gli stessi operatori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The New York Tim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644652" cy="3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3789040"/>
            <a:ext cx="3059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By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AARON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E.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CARROLL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JUNE 1, 2015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http://static01.nyt.com/images/2015/06/02/upshot/02up-health/02up-health-articleLarg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988840"/>
            <a:ext cx="4490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43608" y="5373216"/>
            <a:ext cx="75358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To Be Sued Less,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Doctors Should Consider Talking to Patients More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03648" y="2492896"/>
            <a:ext cx="7272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2400" dirty="0" smtClean="0"/>
              <a:t>L’antropologia cristiana legge bene l'umano; </a:t>
            </a:r>
          </a:p>
          <a:p>
            <a:r>
              <a:rPr lang="it-IT" sz="2400" dirty="0" smtClean="0"/>
              <a:t>prima che religiosa è profondamente umana e proprio per questo universale </a:t>
            </a:r>
          </a:p>
          <a:p>
            <a:endParaRPr lang="it-IT" sz="2400" dirty="0" smtClean="0"/>
          </a:p>
          <a:p>
            <a:r>
              <a:rPr lang="it-IT" sz="2400" dirty="0" smtClean="0"/>
              <a:t>Conferma quanto intuitivamente tutti sappiamo, cioè l’importanza delle “buone relazioni”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273" y="116632"/>
            <a:ext cx="4831215" cy="66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995936" y="0"/>
            <a:ext cx="5148064" cy="685800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3" name="Diagramma 22"/>
          <p:cNvGraphicFramePr/>
          <p:nvPr/>
        </p:nvGraphicFramePr>
        <p:xfrm>
          <a:off x="1547664" y="1484784"/>
          <a:ext cx="6096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419872" y="2153761"/>
            <a:ext cx="525658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[…] la malattia sa solamente distruggerti e non ha le facoltà di rigenerarti. </a:t>
            </a:r>
            <a:endParaRPr kumimoji="0" lang="it-IT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Inizi a pensare a quali siano stati i fatti che hanno preceduto questo cambio di tendenza: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nulla di eclatante, solo sorrisi, carezze, baci, abbracci e parole d’affetto. </a:t>
            </a:r>
            <a:endParaRPr kumimoji="0" lang="it-IT" sz="8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Inizi a capire che il mondo non è tornato a essere a colori, bensì da nero,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tutto è diventato di un unico altro colore, tutto è diventato verde,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tutto è diventato speranza.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i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i="1" dirty="0" smtClean="0">
                <a:cs typeface="Arial" pitchFamily="34" charset="0"/>
              </a:rPr>
              <a:t>VALERIA  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Immagine 7" descr="_MG_3852.jpg"/>
          <p:cNvPicPr>
            <a:picLocks noChangeAspect="1"/>
          </p:cNvPicPr>
          <p:nvPr/>
        </p:nvPicPr>
        <p:blipFill>
          <a:blip r:embed="rId4" cstate="print"/>
          <a:srcRect l="34329" t="21219" r="37598" b="20301"/>
          <a:stretch>
            <a:fillRect/>
          </a:stretch>
        </p:blipFill>
        <p:spPr>
          <a:xfrm>
            <a:off x="467544" y="2320877"/>
            <a:ext cx="2160240" cy="300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1898162"/>
            <a:ext cx="756084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Non si spera mai da soli ma con gli altri e per gli altri</a:t>
            </a:r>
            <a:endParaRPr kumimoji="0" lang="it-IT" sz="4800" b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48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speranza implica una dinamica relazionale: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dirty="0" smtClean="0">
                <a:ea typeface="Times New Roman" pitchFamily="18" charset="0"/>
                <a:cs typeface="Arial" pitchFamily="34" charset="0"/>
              </a:rPr>
              <a:t>non è qualche cosa di statico ma di dinamico </a:t>
            </a:r>
            <a:endParaRPr kumimoji="0" lang="it-IT" sz="3600" b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aseline="0" dirty="0" smtClean="0"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0855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In questa logica si muove la </a:t>
            </a:r>
            <a:r>
              <a:rPr lang="it-IT" b="1" dirty="0" smtClean="0"/>
              <a:t>preghiera</a:t>
            </a:r>
            <a:r>
              <a:rPr lang="it-IT" dirty="0" smtClean="0"/>
              <a:t>:</a:t>
            </a:r>
          </a:p>
          <a:p>
            <a:pPr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b="1" u="sng" dirty="0" smtClean="0"/>
              <a:t>Relazione</a:t>
            </a:r>
            <a:r>
              <a:rPr lang="it-IT" dirty="0" smtClean="0"/>
              <a:t> con Dio, capace di sostenere i passi del </a:t>
            </a:r>
            <a:r>
              <a:rPr lang="it-IT" dirty="0" smtClean="0"/>
              <a:t>cammino</a:t>
            </a:r>
            <a:endParaRPr lang="it-IT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b="1" u="sng" dirty="0" smtClean="0"/>
              <a:t>Relazione</a:t>
            </a:r>
            <a:r>
              <a:rPr lang="it-IT" dirty="0" smtClean="0"/>
              <a:t>:  </a:t>
            </a:r>
            <a:endParaRPr lang="it-IT" dirty="0" smtClean="0"/>
          </a:p>
          <a:p>
            <a:pPr algn="ctr">
              <a:buNone/>
            </a:pPr>
            <a:endParaRPr lang="it-IT" sz="900" dirty="0" smtClean="0"/>
          </a:p>
          <a:p>
            <a:pPr algn="ctr">
              <a:buNone/>
            </a:pPr>
            <a:r>
              <a:rPr lang="it-IT" dirty="0" smtClean="0"/>
              <a:t>non la si possiede, la si </a:t>
            </a:r>
            <a:r>
              <a:rPr lang="it-IT" dirty="0" smtClean="0"/>
              <a:t>vive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80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Vivendo la relazione, insieme, si potrà intuire cosa è opportuno fare o non fare </a:t>
            </a:r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r>
              <a:rPr lang="it-IT" dirty="0" smtClean="0"/>
              <a:t>Domanda fatica:</a:t>
            </a:r>
          </a:p>
          <a:p>
            <a:pPr algn="ctr"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dirty="0" smtClean="0"/>
              <a:t>per chi è </a:t>
            </a:r>
            <a:r>
              <a:rPr lang="it-IT" b="1" u="sng" dirty="0" smtClean="0"/>
              <a:t>costretto</a:t>
            </a:r>
            <a:r>
              <a:rPr lang="it-IT" dirty="0" smtClean="0"/>
              <a:t> a vivere la situazione di malattia</a:t>
            </a:r>
          </a:p>
          <a:p>
            <a:pPr algn="ctr">
              <a:buNone/>
            </a:pPr>
            <a:endParaRPr lang="it-IT" sz="2000" dirty="0" smtClean="0"/>
          </a:p>
          <a:p>
            <a:pPr algn="ctr">
              <a:buNone/>
            </a:pPr>
            <a:r>
              <a:rPr lang="it-IT" dirty="0" smtClean="0"/>
              <a:t>per chi ha </a:t>
            </a:r>
            <a:r>
              <a:rPr lang="it-IT" b="1" u="sng" dirty="0" smtClean="0"/>
              <a:t>scelto </a:t>
            </a:r>
            <a:r>
              <a:rPr lang="it-IT" dirty="0" smtClean="0"/>
              <a:t>di condividere situazioni così</a:t>
            </a:r>
          </a:p>
          <a:p>
            <a:pPr algn="ctr"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9" r="8943" b="81502"/>
          <a:stretch>
            <a:fillRect/>
          </a:stretch>
        </p:blipFill>
        <p:spPr bwMode="auto">
          <a:xfrm>
            <a:off x="4422197" y="116632"/>
            <a:ext cx="42484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152910" y="116632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Tumori. 2015 </a:t>
            </a:r>
            <a:r>
              <a:rPr lang="it-IT" sz="1200" dirty="0" err="1" smtClean="0">
                <a:solidFill>
                  <a:srgbClr val="FF0000"/>
                </a:solidFill>
              </a:rPr>
              <a:t>Jul-Aug</a:t>
            </a:r>
            <a:r>
              <a:rPr lang="it-IT" sz="1200" dirty="0" smtClean="0">
                <a:solidFill>
                  <a:srgbClr val="FF0000"/>
                </a:solidFill>
              </a:rPr>
              <a:t>;101(4):447-54</a:t>
            </a:r>
          </a:p>
          <a:p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19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000" dirty="0" smtClean="0"/>
              <a:t>In </a:t>
            </a:r>
            <a:r>
              <a:rPr lang="it-IT" sz="4000" b="1" i="1" dirty="0" smtClean="0"/>
              <a:t>“ricerca” </a:t>
            </a:r>
            <a:r>
              <a:rPr lang="it-IT" sz="4000" dirty="0" smtClean="0"/>
              <a:t>e in</a:t>
            </a:r>
            <a:r>
              <a:rPr lang="it-IT" sz="4000" b="1" i="1" dirty="0" smtClean="0"/>
              <a:t>“ascolto”</a:t>
            </a:r>
          </a:p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r>
              <a:rPr lang="it-IT" sz="4000" dirty="0" smtClean="0"/>
              <a:t>all’interno della </a:t>
            </a:r>
          </a:p>
          <a:p>
            <a:pPr algn="ctr">
              <a:buNone/>
            </a:pPr>
            <a:r>
              <a:rPr lang="it-IT" sz="4000" b="1" i="1" dirty="0" smtClean="0"/>
              <a:t>“letteratura scientifica</a:t>
            </a:r>
            <a:r>
              <a:rPr lang="it-IT" sz="4000" b="1" i="1" dirty="0" smtClean="0"/>
              <a:t>”</a:t>
            </a:r>
            <a:endParaRPr lang="it-IT" sz="40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Ospedale terra di frontiera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997" y="0"/>
            <a:ext cx="6912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95697" y="353381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70C0"/>
                </a:solidFill>
              </a:rPr>
              <a:t>LAVORARE INSIEME</a:t>
            </a:r>
            <a:endParaRPr lang="it-IT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 flipV="1">
            <a:off x="381000" y="188640"/>
            <a:ext cx="8763000" cy="39960"/>
          </a:xfrm>
          <a:prstGeom prst="line">
            <a:avLst/>
          </a:prstGeom>
          <a:ln w="38100" cmpd="thinThick">
            <a:solidFill>
              <a:schemeClr val="accent3">
                <a:lumMod val="50000"/>
              </a:schemeClr>
            </a:solidFill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>
            <a:off x="-2997072" y="3618706"/>
            <a:ext cx="6477000" cy="1588"/>
          </a:xfrm>
          <a:prstGeom prst="line">
            <a:avLst/>
          </a:prstGeom>
          <a:ln w="38100" cmpd="thinThick">
            <a:solidFill>
              <a:schemeClr val="accent3">
                <a:lumMod val="50000"/>
              </a:schemeClr>
            </a:solidFill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ogo INTranet Aziend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199" cy="53538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6156176" y="692696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771800" y="476672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ogo INTranet Aziend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199" cy="535383"/>
          </a:xfrm>
          <a:prstGeom prst="rect">
            <a:avLst/>
          </a:prstGeom>
          <a:noFill/>
        </p:spPr>
      </p:pic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1935170" y="440319"/>
            <a:ext cx="6523029" cy="52209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1730522" y="4022512"/>
            <a:ext cx="6041877" cy="1616287"/>
          </a:xfrm>
        </p:spPr>
        <p:txBody>
          <a:bodyPr/>
          <a:lstStyle/>
          <a:p>
            <a:endParaRPr lang="it-IT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691276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202027" y="1484784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70C0"/>
                </a:solidFill>
              </a:rPr>
              <a:t>LAVORARE INSIEME</a:t>
            </a:r>
            <a:endParaRPr lang="it-IT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 flipV="1">
            <a:off x="381000" y="188640"/>
            <a:ext cx="8763000" cy="39960"/>
          </a:xfrm>
          <a:prstGeom prst="line">
            <a:avLst/>
          </a:prstGeom>
          <a:ln w="38100" cmpd="thinThick">
            <a:solidFill>
              <a:schemeClr val="accent3">
                <a:lumMod val="50000"/>
              </a:schemeClr>
            </a:solidFill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>
            <a:off x="-2997072" y="3618706"/>
            <a:ext cx="6477000" cy="1588"/>
          </a:xfrm>
          <a:prstGeom prst="line">
            <a:avLst/>
          </a:prstGeom>
          <a:ln w="38100" cmpd="thinThick">
            <a:solidFill>
              <a:schemeClr val="accent3">
                <a:lumMod val="50000"/>
              </a:schemeClr>
            </a:solidFill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Logo INTranet Aziend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199" cy="53538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6156176" y="692696"/>
            <a:ext cx="28803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3633" name="Rectangle 1"/>
          <p:cNvSpPr>
            <a:spLocks noChangeArrowheads="1"/>
          </p:cNvSpPr>
          <p:nvPr/>
        </p:nvSpPr>
        <p:spPr bwMode="auto">
          <a:xfrm>
            <a:off x="611560" y="2780928"/>
            <a:ext cx="79928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chaplain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should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not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be considered a resource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only at the time of the end of life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or called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 to see a patient on request, as a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spiritual emergency assistance.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Only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constant and active presence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of the spiritual assistant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in the hospital wards,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from the beginning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of the cancer journey, may permit to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establish a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genuine relationship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and therefore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respond to spiritual appeals, without any purpose of converting anyone to a given cult.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The need to protect patients’ rights in the widest possible sense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has moved the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Joint Commission for Accreditation of Hospital Organizations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to state that a modern hospital should have in place a process to respond to patient and family requests for pastoral services or similar requests related to the patient’s spiritual and religious beliefs, irrespective of their chosen cult.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3608" y="1052736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Adolescence is the age of the fundamental existential issues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who am I? where am I going?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)…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…dealing adequately with the needs of faith, trust and hope is an increasingly indispensable goal of care providers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07704" y="116632"/>
            <a:ext cx="51125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SPIRITUAL ASPECTS OF CARE FOR ADOLESCENTS WITH CANCER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Proserpio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</a:t>
            </a:r>
            <a:endParaRPr kumimoji="0" lang="en-US" altLang="ko-KR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Logo INTranet Aziend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199" cy="5353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3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3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3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540768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it-IT" dirty="0" smtClean="0">
                <a:ea typeface="Times New Roman" pitchFamily="18" charset="0"/>
                <a:cs typeface="Arial" pitchFamily="34" charset="0"/>
              </a:rPr>
              <a:t>Non dobbiamo mai dimenticare che il nostro impegno, dedizione, sacrificio è per </a:t>
            </a:r>
            <a:r>
              <a:rPr lang="it-IT" dirty="0" smtClean="0">
                <a:ea typeface="Times New Roman" pitchFamily="18" charset="0"/>
                <a:cs typeface="Arial" pitchFamily="34" charset="0"/>
              </a:rPr>
              <a:t>le persone </a:t>
            </a:r>
            <a:r>
              <a:rPr lang="it-IT" dirty="0" smtClean="0">
                <a:ea typeface="Times New Roman" pitchFamily="18" charset="0"/>
                <a:cs typeface="Arial" pitchFamily="34" charset="0"/>
              </a:rPr>
              <a:t>ammalate e quanti condividono il </a:t>
            </a:r>
            <a:r>
              <a:rPr lang="it-IT" smtClean="0">
                <a:ea typeface="Times New Roman" pitchFamily="18" charset="0"/>
                <a:cs typeface="Arial" pitchFamily="34" charset="0"/>
              </a:rPr>
              <a:t>loro percorso</a:t>
            </a:r>
            <a:endParaRPr lang="it-IT" dirty="0" smtClean="0"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endParaRPr lang="it-IT" dirty="0" smtClean="0"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IMG_1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97152"/>
            <a:ext cx="2885318" cy="1937655"/>
          </a:xfrm>
          <a:prstGeom prst="rect">
            <a:avLst/>
          </a:prstGeom>
        </p:spPr>
      </p:pic>
      <p:pic>
        <p:nvPicPr>
          <p:cNvPr id="6" name="Immagine 6" descr="_MG_23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988332" cy="1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posto contenuto 3" descr="IMG_4310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057800"/>
            <a:ext cx="2520280" cy="1680187"/>
          </a:xfrm>
          <a:prstGeom prst="rect">
            <a:avLst/>
          </a:prstGeom>
        </p:spPr>
      </p:pic>
      <p:pic>
        <p:nvPicPr>
          <p:cNvPr id="8" name="Immagine 7" descr="DSC_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08920"/>
            <a:ext cx="3096344" cy="2056527"/>
          </a:xfrm>
          <a:prstGeom prst="rect">
            <a:avLst/>
          </a:prstGeom>
        </p:spPr>
      </p:pic>
      <p:pic>
        <p:nvPicPr>
          <p:cNvPr id="9" name="Immagine 8" descr="DSC_0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140968"/>
            <a:ext cx="19130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>
              <a:buNone/>
            </a:pPr>
            <a:r>
              <a:rPr lang="it-IT" sz="5400" b="1" dirty="0" smtClean="0"/>
              <a:t>GRAZIE 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Ospedale terra di frontiera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Cosa emerge dai dati della letteratura rispetto al significato dei termini:</a:t>
            </a:r>
            <a:endParaRPr lang="it-IT" sz="1800" dirty="0" smtClean="0"/>
          </a:p>
          <a:p>
            <a:pPr algn="ctr">
              <a:buNone/>
            </a:pPr>
            <a:endParaRPr lang="it-IT" sz="1800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“</a:t>
            </a:r>
            <a:r>
              <a:rPr lang="it-IT" b="1" dirty="0" smtClean="0"/>
              <a:t>Spiritualità</a:t>
            </a:r>
            <a:r>
              <a:rPr lang="it-IT" dirty="0" smtClean="0"/>
              <a:t>” </a:t>
            </a: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“</a:t>
            </a:r>
            <a:r>
              <a:rPr lang="it-IT" b="1" dirty="0" smtClean="0"/>
              <a:t>Religiosità</a:t>
            </a:r>
            <a:r>
              <a:rPr lang="it-IT" dirty="0" smtClean="0"/>
              <a:t>” 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Ancora oggi non risulta unanime consenso circa il significato preciso dei termini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4842"/>
            <a:ext cx="8229600" cy="1228998"/>
          </a:xfrm>
        </p:spPr>
        <p:txBody>
          <a:bodyPr/>
          <a:lstStyle/>
          <a:p>
            <a:r>
              <a:rPr lang="it-IT" dirty="0" smtClean="0"/>
              <a:t>Ospedale terra di frontiera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6069"/>
            <a:ext cx="8229600" cy="4713387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sz="4000" dirty="0" smtClean="0">
                <a:latin typeface="Verdana" pitchFamily="34" charset="0"/>
              </a:rPr>
              <a:t>Il termine </a:t>
            </a:r>
            <a:r>
              <a:rPr lang="it-IT" sz="4000" b="1" dirty="0" smtClean="0">
                <a:latin typeface="Verdana" pitchFamily="34" charset="0"/>
              </a:rPr>
              <a:t>religiosità</a:t>
            </a:r>
            <a:r>
              <a:rPr lang="it-IT" sz="4000" dirty="0" smtClean="0">
                <a:latin typeface="Verdana" pitchFamily="34" charset="0"/>
              </a:rPr>
              <a:t> si riferisce alla aderenza che una persona ha a valori e pratiche che sono proposte da una istituzione religiosa che è devota alla ricerca del divino attraverso prescrizioni rituali </a:t>
            </a:r>
            <a:r>
              <a:rPr lang="it-IT" sz="4000" dirty="0" smtClean="0">
                <a:latin typeface="Verdana" pitchFamily="34" charset="0"/>
              </a:rPr>
              <a:t>organizzate</a:t>
            </a:r>
            <a:endParaRPr lang="it-IT" sz="1900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it-IT" sz="1900" i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it-IT" sz="1900" i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it-IT" sz="1900" i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it-IT" sz="1900" i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it-IT" sz="1900" i="1" dirty="0" smtClean="0"/>
          </a:p>
          <a:p>
            <a:pPr algn="just">
              <a:lnSpc>
                <a:spcPct val="120000"/>
              </a:lnSpc>
            </a:pPr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termine </a:t>
            </a:r>
            <a:r>
              <a:rPr lang="it-IT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spiritualità</a:t>
            </a:r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implica un senso di trascendenza non necessariamente identificato con Dio, un senso di universale unità con gli altri e con il mondo, una ricerca di significato che non richiede necessariamente una partecipazione a </a:t>
            </a:r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rituali</a:t>
            </a:r>
            <a:endParaRPr lang="it-IT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it-IT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it-IT" dirty="0" smtClean="0">
              <a:latin typeface="Comic Sans MS" pitchFamily="66" charset="0"/>
            </a:endParaRPr>
          </a:p>
          <a:p>
            <a:pPr algn="r">
              <a:lnSpc>
                <a:spcPct val="120000"/>
              </a:lnSpc>
              <a:buNone/>
            </a:pPr>
            <a:endParaRPr lang="fr-FR" sz="2400" dirty="0" smtClean="0"/>
          </a:p>
          <a:p>
            <a:pPr algn="r">
              <a:lnSpc>
                <a:spcPct val="120000"/>
              </a:lnSpc>
              <a:buNone/>
            </a:pPr>
            <a:endParaRPr lang="fr-FR" sz="2400" dirty="0" smtClean="0"/>
          </a:p>
          <a:p>
            <a:pPr algn="r">
              <a:lnSpc>
                <a:spcPct val="120000"/>
              </a:lnSpc>
              <a:buNone/>
            </a:pPr>
            <a:endParaRPr lang="fr-FR" sz="2400" dirty="0" smtClean="0"/>
          </a:p>
          <a:p>
            <a:pPr algn="r">
              <a:lnSpc>
                <a:spcPct val="120000"/>
              </a:lnSpc>
              <a:buNone/>
            </a:pPr>
            <a:r>
              <a:rPr lang="fr-FR" sz="2400" dirty="0" smtClean="0"/>
              <a:t>Cfr. FILIBERTI A., Post-scriptum. </a:t>
            </a:r>
            <a:r>
              <a:rPr lang="it-IT" sz="2400" dirty="0" smtClean="0"/>
              <a:t>Qualità di vita, </a:t>
            </a:r>
            <a:r>
              <a:rPr lang="it-IT" sz="2400" dirty="0" err="1" smtClean="0"/>
              <a:t>coping</a:t>
            </a:r>
            <a:r>
              <a:rPr lang="it-IT" sz="2400" dirty="0" smtClean="0"/>
              <a:t> e spiritualità, in: FILIBERTI A. - LUCAS </a:t>
            </a:r>
            <a:r>
              <a:rPr lang="it-IT" sz="2400" dirty="0" err="1" smtClean="0"/>
              <a:t>LUCAS</a:t>
            </a:r>
            <a:r>
              <a:rPr lang="it-IT" sz="2400" dirty="0" smtClean="0"/>
              <a:t> R. (a cura di), La spiritualità nella sofferenza. Dialoghi tra antropologia, psicologia e psicopatologia, Franco Angeli, Milano 2006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Cure Palliative hanno riportato al centro la persona ammalata:</a:t>
            </a:r>
            <a:endParaRPr lang="it-IT" sz="1300" dirty="0" smtClean="0"/>
          </a:p>
          <a:p>
            <a:pPr lvl="1" algn="ctr">
              <a:buNone/>
            </a:pPr>
            <a:endParaRPr lang="it-IT" sz="1300" dirty="0" smtClean="0"/>
          </a:p>
          <a:p>
            <a:pPr lvl="1" algn="ctr">
              <a:buNone/>
            </a:pPr>
            <a:r>
              <a:rPr lang="it-IT" dirty="0" smtClean="0"/>
              <a:t>Sguardo “integrato” (olistico), attenzione alle diverse dimensioni che la costituiscono: </a:t>
            </a:r>
          </a:p>
          <a:p>
            <a:pPr lvl="2" algn="ctr"/>
            <a:r>
              <a:rPr lang="it-IT" sz="3600" dirty="0" smtClean="0"/>
              <a:t>Fisica</a:t>
            </a:r>
            <a:endParaRPr lang="it-IT" sz="3600" dirty="0" smtClean="0"/>
          </a:p>
          <a:p>
            <a:pPr lvl="2" algn="ctr"/>
            <a:r>
              <a:rPr lang="it-IT" sz="3600" dirty="0" smtClean="0"/>
              <a:t>Sociale</a:t>
            </a:r>
            <a:endParaRPr lang="it-IT" sz="3600" dirty="0" smtClean="0"/>
          </a:p>
          <a:p>
            <a:pPr lvl="2" algn="ctr"/>
            <a:r>
              <a:rPr lang="it-IT" sz="3600" dirty="0" smtClean="0"/>
              <a:t>Psicologica</a:t>
            </a:r>
            <a:endParaRPr lang="it-IT" sz="3600" dirty="0" smtClean="0"/>
          </a:p>
          <a:p>
            <a:pPr lvl="2" algn="ctr"/>
            <a:r>
              <a:rPr lang="it-IT" sz="3600" dirty="0" smtClean="0"/>
              <a:t>Spirituale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6578</TotalTime>
  <Words>1902</Words>
  <Application>Microsoft Office PowerPoint</Application>
  <PresentationFormat>Presentazione su schermo (4:3)</PresentationFormat>
  <Paragraphs>597</Paragraphs>
  <Slides>64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Tema di Office</vt:lpstr>
      <vt:lpstr>Diapositiva 1</vt:lpstr>
      <vt:lpstr>Domande che raccogliamo </vt:lpstr>
      <vt:lpstr>Diapositiva 3</vt:lpstr>
      <vt:lpstr>Al centro rimane comunque l’uomo con i suoi interrogativi</vt:lpstr>
      <vt:lpstr>Entrare in dialogo </vt:lpstr>
      <vt:lpstr>Ospedale terra di frontiera</vt:lpstr>
      <vt:lpstr>Ospedale terra di frontiera</vt:lpstr>
      <vt:lpstr>Ospedale terra di frontiera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Il proprio credo religioso influenza il diverso trattamento e le decisioni da prendere </vt:lpstr>
      <vt:lpstr>Il proprio credo religioso influenza il diverso trattamento e le decisioni da prendere </vt:lpstr>
      <vt:lpstr>Diapositiva 20</vt:lpstr>
      <vt:lpstr>Diapositiva 21</vt:lpstr>
      <vt:lpstr>Bisogni </vt:lpstr>
      <vt:lpstr>BISOGNO DI ESSERE ASCOLTATI </vt:lpstr>
      <vt:lpstr>Ascolto </vt:lpstr>
      <vt:lpstr>Ascolto </vt:lpstr>
      <vt:lpstr>Diapositiva 26</vt:lpstr>
      <vt:lpstr>Creare occasioni per parlare di spiritualità </vt:lpstr>
      <vt:lpstr>Creare occasioni per parlare di spiritualità</vt:lpstr>
      <vt:lpstr>Possibili domande: </vt:lpstr>
      <vt:lpstr>Diapositiva 30</vt:lpstr>
      <vt:lpstr>BISOGNO DI SPERANZA</vt:lpstr>
      <vt:lpstr>Diapositiva 32</vt:lpstr>
      <vt:lpstr>Diapositiva 33</vt:lpstr>
      <vt:lpstr>LAVORARE INSIEME SI PUÒ:  UN ESEMPIO CONCRETO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</vt:vector>
  </TitlesOfParts>
  <Company>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e ricerca nella pastorale della salute</dc:title>
  <dc:creator>proserpiotullio</dc:creator>
  <cp:lastModifiedBy>proserpiotullio</cp:lastModifiedBy>
  <cp:revision>212</cp:revision>
  <dcterms:created xsi:type="dcterms:W3CDTF">2013-09-07T18:17:22Z</dcterms:created>
  <dcterms:modified xsi:type="dcterms:W3CDTF">2015-12-09T21:20:31Z</dcterms:modified>
</cp:coreProperties>
</file>