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449" r:id="rId3"/>
    <p:sldId id="452" r:id="rId4"/>
    <p:sldId id="450" r:id="rId5"/>
    <p:sldId id="447" r:id="rId6"/>
    <p:sldId id="305" r:id="rId7"/>
    <p:sldId id="453" r:id="rId8"/>
    <p:sldId id="405" r:id="rId9"/>
    <p:sldId id="307" r:id="rId10"/>
    <p:sldId id="482" r:id="rId11"/>
    <p:sldId id="454" r:id="rId12"/>
    <p:sldId id="480" r:id="rId13"/>
    <p:sldId id="455" r:id="rId14"/>
    <p:sldId id="298" r:id="rId15"/>
    <p:sldId id="472" r:id="rId16"/>
    <p:sldId id="295" r:id="rId17"/>
    <p:sldId id="299" r:id="rId18"/>
    <p:sldId id="316" r:id="rId19"/>
    <p:sldId id="483" r:id="rId20"/>
    <p:sldId id="484" r:id="rId21"/>
    <p:sldId id="292" r:id="rId22"/>
    <p:sldId id="300" r:id="rId23"/>
    <p:sldId id="457" r:id="rId24"/>
    <p:sldId id="429" r:id="rId25"/>
    <p:sldId id="481" r:id="rId26"/>
    <p:sldId id="430" r:id="rId27"/>
    <p:sldId id="431" r:id="rId28"/>
    <p:sldId id="458" r:id="rId29"/>
    <p:sldId id="309" r:id="rId30"/>
    <p:sldId id="312" r:id="rId31"/>
    <p:sldId id="486" r:id="rId32"/>
    <p:sldId id="317" r:id="rId33"/>
    <p:sldId id="376" r:id="rId34"/>
    <p:sldId id="485" r:id="rId35"/>
    <p:sldId id="313" r:id="rId36"/>
    <p:sldId id="266" r:id="rId37"/>
    <p:sldId id="459" r:id="rId38"/>
    <p:sldId id="408" r:id="rId39"/>
    <p:sldId id="462" r:id="rId40"/>
    <p:sldId id="460" r:id="rId41"/>
    <p:sldId id="319" r:id="rId42"/>
    <p:sldId id="276" r:id="rId43"/>
    <p:sldId id="277" r:id="rId44"/>
    <p:sldId id="470" r:id="rId45"/>
    <p:sldId id="469" r:id="rId46"/>
    <p:sldId id="464" r:id="rId47"/>
    <p:sldId id="437" r:id="rId48"/>
    <p:sldId id="434" r:id="rId49"/>
    <p:sldId id="438" r:id="rId50"/>
    <p:sldId id="435" r:id="rId51"/>
    <p:sldId id="420" r:id="rId52"/>
    <p:sldId id="467" r:id="rId53"/>
    <p:sldId id="479" r:id="rId54"/>
    <p:sldId id="275" r:id="rId55"/>
    <p:sldId id="279" r:id="rId56"/>
    <p:sldId id="280" r:id="rId57"/>
    <p:sldId id="281" r:id="rId58"/>
    <p:sldId id="468" r:id="rId59"/>
    <p:sldId id="474" r:id="rId60"/>
    <p:sldId id="475" r:id="rId61"/>
    <p:sldId id="476" r:id="rId62"/>
    <p:sldId id="478" r:id="rId63"/>
    <p:sldId id="465" r:id="rId64"/>
    <p:sldId id="473" r:id="rId65"/>
    <p:sldId id="463" r:id="rId66"/>
    <p:sldId id="471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ED"/>
    <a:srgbClr val="00919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5"/>
    <p:restoredTop sz="86430"/>
  </p:normalViewPr>
  <p:slideViewPr>
    <p:cSldViewPr snapToGrid="0" snapToObjects="1">
      <p:cViewPr varScale="1">
        <p:scale>
          <a:sx n="134" d="100"/>
          <a:sy n="134" d="100"/>
        </p:scale>
        <p:origin x="1240" y="184"/>
      </p:cViewPr>
      <p:guideLst/>
    </p:cSldViewPr>
  </p:slideViewPr>
  <p:outlineViewPr>
    <p:cViewPr>
      <p:scale>
        <a:sx n="33" d="100"/>
        <a:sy n="33" d="100"/>
      </p:scale>
      <p:origin x="0" y="-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7B1F2-DC47-3742-B861-9F8DC4641D32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1A7A-A7E0-4641-A36C-4A904B50DE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40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Biologi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t.wikipedia.org/wiki/Sociologia" TargetMode="External"/><Relationship Id="rId4" Type="http://schemas.openxmlformats.org/officeDocument/2006/relationships/hyperlink" Target="https://it.wikipedia.org/wiki/Psicologia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Dare un nuovo volto agli aspetti più semplici. La relazione necessita di superare l’apparenza. È un po’ come un viaggio che facciamo con l’altro. </a:t>
            </a:r>
            <a:r>
              <a:rPr lang="it-IT" dirty="0" err="1"/>
              <a:t>Risigificare</a:t>
            </a:r>
            <a:r>
              <a:rPr lang="it-IT" dirty="0"/>
              <a:t> i nostri termini e le azioni. Hanno un senso più profondo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279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1B072-2A47-4A7E-94F4-7FA8DABD19A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75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1B072-2A47-4A7E-94F4-7FA8DABD19A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21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potere della cura... Curare è aprire al simbolo… introduciamo nuovi termini, l’importanza dell’altro, il suo valore, il tempo dedicato.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88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primo riguarda i punti di vista e ci riporta al senso della cura. Apre il senso alla ricerca (più faticosa) di qualcosa non sempre chiaro, un’apertura all’indicibile.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63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cura che genera una relazione, ma che è essa stessa il strumento per curare. Apre ad un discorso più ampio, ci sollecita ad andare oltre il rapporto tra due persone,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82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Allora ecco una </a:t>
            </a:r>
            <a:r>
              <a:rPr lang="it-IT" dirty="0" err="1"/>
              <a:t>caratterisrica</a:t>
            </a:r>
            <a:r>
              <a:rPr lang="it-IT" dirty="0"/>
              <a:t> di questa relazione.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29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concetto di </a:t>
            </a:r>
            <a:r>
              <a:rPr lang="it-IT" dirty="0" err="1"/>
              <a:t>assimmetria</a:t>
            </a:r>
            <a:r>
              <a:rPr lang="it-IT" dirty="0"/>
              <a:t>, di rango… direbbe qualcuno (</a:t>
            </a:r>
            <a:r>
              <a:rPr lang="it-IT" dirty="0" err="1"/>
              <a:t>Mindell</a:t>
            </a:r>
            <a:r>
              <a:rPr lang="it-IT" dirty="0"/>
              <a:t>)… è contestuale.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16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nterazione</a:t>
            </a:r>
            <a:r>
              <a:rPr lang="it-IT" dirty="0"/>
              <a:t> intricata e variabile di fattori </a:t>
            </a:r>
            <a:r>
              <a:rPr lang="it-IT" dirty="0">
                <a:hlinkClick r:id="rId3" tooltip="Biologia"/>
              </a:rPr>
              <a:t>biologici</a:t>
            </a:r>
            <a:r>
              <a:rPr lang="it-IT" dirty="0"/>
              <a:t> (genetici, biochimici, ecc.), fattori </a:t>
            </a:r>
            <a:r>
              <a:rPr lang="it-IT" dirty="0">
                <a:hlinkClick r:id="rId4" tooltip="Psicologia"/>
              </a:rPr>
              <a:t>psicologici</a:t>
            </a:r>
            <a:r>
              <a:rPr lang="it-IT" dirty="0"/>
              <a:t> (umore, personalità, comportamento ecc.) e fattori </a:t>
            </a:r>
            <a:r>
              <a:rPr lang="it-IT" dirty="0">
                <a:hlinkClick r:id="rId5" tooltip="Sociologia"/>
              </a:rPr>
              <a:t>sociali</a:t>
            </a:r>
            <a:r>
              <a:rPr lang="it-IT" dirty="0"/>
              <a:t> (culturali, familiari, socioeconomici , ecc.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1A7A-A7E0-4641-A36C-4A904B50DE2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93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73CB9-2941-4020-9F61-16E12912D55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89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73CB9-2941-4020-9F61-16E12912D55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46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18C1B-94F0-F341-8D4A-CAD513665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6FE8AD-8E46-7B45-B726-91B6A5DF4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A65B7-98DC-0E40-BB8F-3560450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308735-690F-0941-9A44-819C3085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77A985-79ED-CE4B-8961-7BA60E7A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89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7E9B18-1B96-3441-914C-0C1EEB5E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0B18E9-19ED-8047-AB5A-A5AD07428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F7E7BB-0B94-774C-8683-3E629325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741CBC-3834-AC42-AA4A-B287B29B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872B13-625B-6446-AEB8-C63E5672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239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ECFFC0E-FC90-0D4F-A013-AD8C8B0B7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2D7DD4-47DA-854B-BAB2-952148C31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B7618-E189-CA4E-A22A-D63D5642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FF8C6C-1EB4-B64E-B098-62775BAC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2929B4-3584-D649-BF29-51F4636A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38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8CF2F-B18F-5340-AFE5-109A72FF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582DA6-89B9-AB4F-8813-E8813E1C1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28BD3B-C180-FD4F-8C5E-0FB93C306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5A74E2-5482-5D4B-8003-154FFAE8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73A9E6-A8C2-6E49-8852-853A9788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32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246C16-BAD5-5F42-BF4E-E3FE9B6B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772489-4AB0-6247-855A-C42D1E29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EE2FDA-42CC-924D-997A-A11242DB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E3B40D-519A-4447-95E2-D665E5C0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2E025F-15D6-A949-ABD2-51FBCF39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98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0E57C3-7DB2-AE46-8AAB-D200C733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212FF9-405C-824B-B360-14B43DD29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4E65B5-B6EF-2743-A4AE-2A1181B47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0D3173-7FE3-7E42-8466-280BD01E1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8345BC-DAC6-984B-BBEA-447FF1E2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96C19-FE01-AE4B-BC7B-E8A2DD45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03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BA8D9A-A0D0-C349-A8E0-A6A825DA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3A5D4F-DCFF-6C44-BC88-C82411258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6AA63A-B83E-FE4B-A8C0-EAB163A2B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125070-A119-8149-A17C-82C4FC8EC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F64F351-F589-F742-A829-59F9D3FCC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24B769D-6404-7B4F-A0D2-4DF8ACB2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F7ADCBE-5BD3-1046-8BEB-1756E53E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A32512-597A-5C40-B38D-A36C1887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4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30262-F36A-F34C-9BFB-BBAAE8C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3700A4-B453-014A-A910-30B4723EF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7BEE9F-F308-014E-AFFA-CECC604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440F16-EE19-FC45-9EEA-6A94EF2D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50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0A71DE-CC91-4D4D-89D3-254FDBE5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46377C-3298-1D47-B62B-5A037A63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C588C5-A651-F04D-A454-B97B921A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89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5ADFC-75A4-844F-A82C-EC79D220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439EF7-911C-D84A-95D1-E2FC11F9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C17E38-A653-A943-8CC8-05AE357F5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B94330-2793-BC4E-AD12-F6B14C0F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4E0A41-B49A-2849-ACC5-9D12E247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6F8A85-2C74-A545-844C-6017AF65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11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E2377-53E3-4149-8E7E-90E80CE8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3D15ED3-439C-5341-A5F6-CEAE81652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13064B-15F1-9A44-A68E-F482FE1E8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4E2EEA-67F4-AC48-B67C-2724C3F7F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6C9B34-D186-214A-B090-30D5A793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74D65B-C55D-EC40-B9AE-C31D5737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62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9776C-75E4-B945-9003-9E996111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7984F9-1FED-FF4B-9144-E967D7C35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CD4B7D-D33C-F740-9F2B-27E98DE640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CB109-E4B8-8646-AE0F-E44F39572DB9}" type="datetimeFigureOut">
              <a:rPr lang="it-IT" smtClean="0"/>
              <a:t>28/11/18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2C264D-A6D8-BC43-90F9-B05436EC7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2B2954-3FD7-8546-A7AE-DD9F7835F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7F8BB-4061-AD41-AFD3-23B8D3A16A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99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en/background-blue-white-backgrounds-629463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509E44-06D4-5043-BAC6-CEC34B0F0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r="7110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F8B1C6-8204-334B-A90E-A6A82BC0D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FFFFFF"/>
                </a:solidFill>
              </a:rPr>
              <a:t>Farsi compagni di viaggio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DB2E19-A0B9-AB49-8718-AD1553562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teorie e metodi nella relazione d’aiuto</a:t>
            </a:r>
          </a:p>
          <a:p>
            <a:r>
              <a:rPr lang="it-IT" sz="1800" dirty="0">
                <a:solidFill>
                  <a:srgbClr val="FFFFFF"/>
                </a:solidFill>
              </a:rPr>
              <a:t>dott. Davide Boniforti</a:t>
            </a:r>
          </a:p>
        </p:txBody>
      </p:sp>
    </p:spTree>
    <p:extLst>
      <p:ext uri="{BB962C8B-B14F-4D97-AF65-F5344CB8AC3E}">
        <p14:creationId xmlns:p14="http://schemas.microsoft.com/office/powerpoint/2010/main" val="2715159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terni&#10;&#10;&#10;&#10;Descrizione generata automaticamente">
            <a:extLst>
              <a:ext uri="{FF2B5EF4-FFF2-40B4-BE49-F238E27FC236}">
                <a16:creationId xmlns:a16="http://schemas.microsoft.com/office/drawing/2014/main" id="{0B073077-0D14-4E4E-85A4-E90CC40E5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4633"/>
            <a:ext cx="12192000" cy="812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25EB92-B7EE-6442-8500-A597B6E10F1D}"/>
              </a:ext>
            </a:extLst>
          </p:cNvPr>
          <p:cNvSpPr txBox="1"/>
          <p:nvPr/>
        </p:nvSpPr>
        <p:spPr>
          <a:xfrm>
            <a:off x="1002891" y="580103"/>
            <a:ext cx="848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Oltre la distinzione tra psiche e soma:</a:t>
            </a:r>
          </a:p>
          <a:p>
            <a:r>
              <a:rPr lang="it-IT" sz="3600" b="1" dirty="0"/>
              <a:t>IL MODELLO PSICOSOCIALE</a:t>
            </a:r>
          </a:p>
          <a:p>
            <a:r>
              <a:rPr lang="it-IT" sz="2400" dirty="0"/>
              <a:t>(Engel)</a:t>
            </a:r>
          </a:p>
        </p:txBody>
      </p:sp>
    </p:spTree>
    <p:extLst>
      <p:ext uri="{BB962C8B-B14F-4D97-AF65-F5344CB8AC3E}">
        <p14:creationId xmlns:p14="http://schemas.microsoft.com/office/powerpoint/2010/main" val="329686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A634E-DB69-5B4A-AE43-6E34E7316C78}"/>
              </a:ext>
            </a:extLst>
          </p:cNvPr>
          <p:cNvSpPr txBox="1"/>
          <p:nvPr/>
        </p:nvSpPr>
        <p:spPr>
          <a:xfrm>
            <a:off x="619432" y="5379481"/>
            <a:ext cx="1115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/>
              <a:t>Nei loro panni: </a:t>
            </a:r>
            <a:r>
              <a:rPr lang="it-IT" sz="5400" b="1" dirty="0"/>
              <a:t>i compagni di viaggio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C70F0E6-94F6-DA41-982E-BA858A9C1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459"/>
            <a:ext cx="12192000" cy="63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parete, interni, sedendo&#10;&#10;&#10;&#10;Descrizione generata automaticamente">
            <a:extLst>
              <a:ext uri="{FF2B5EF4-FFF2-40B4-BE49-F238E27FC236}">
                <a16:creationId xmlns:a16="http://schemas.microsoft.com/office/drawing/2014/main" id="{AD9BAA83-CB2E-7646-A65E-2947805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1"/>
            <a:ext cx="12192000" cy="700909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02A0326-A194-A649-A143-48EF7D7A4CA7}"/>
              </a:ext>
            </a:extLst>
          </p:cNvPr>
          <p:cNvSpPr/>
          <p:nvPr/>
        </p:nvSpPr>
        <p:spPr>
          <a:xfrm>
            <a:off x="4466897" y="5223642"/>
            <a:ext cx="7725103" cy="528766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Dal film </a:t>
            </a:r>
            <a:r>
              <a:rPr lang="it-IT" sz="2800" i="1" dirty="0">
                <a:solidFill>
                  <a:schemeClr val="bg1"/>
                </a:solidFill>
              </a:rPr>
              <a:t>«Avviso di chiamata – </a:t>
            </a:r>
            <a:r>
              <a:rPr lang="it-IT" sz="2800" i="1" dirty="0" err="1">
                <a:solidFill>
                  <a:schemeClr val="bg1"/>
                </a:solidFill>
              </a:rPr>
              <a:t>Hanging</a:t>
            </a:r>
            <a:r>
              <a:rPr lang="it-IT" sz="2800" i="1" dirty="0">
                <a:solidFill>
                  <a:schemeClr val="bg1"/>
                </a:solidFill>
              </a:rPr>
              <a:t> out» </a:t>
            </a:r>
            <a:r>
              <a:rPr lang="it-IT" i="1" dirty="0">
                <a:solidFill>
                  <a:schemeClr val="bg1"/>
                </a:solidFill>
              </a:rPr>
              <a:t>(2000)</a:t>
            </a:r>
            <a:endParaRPr lang="it-IT" sz="2800" i="1" dirty="0">
              <a:solidFill>
                <a:schemeClr val="bg1"/>
              </a:solidFill>
            </a:endParaRPr>
          </a:p>
        </p:txBody>
      </p:sp>
      <p:pic>
        <p:nvPicPr>
          <p:cNvPr id="5" name="Elemento grafico 4" descr="Ciak">
            <a:extLst>
              <a:ext uri="{FF2B5EF4-FFF2-40B4-BE49-F238E27FC236}">
                <a16:creationId xmlns:a16="http://schemas.microsoft.com/office/drawing/2014/main" id="{A6428E7C-2BB9-734F-B0E4-5CA971257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3721">
            <a:off x="10377947" y="169606"/>
            <a:ext cx="1482213" cy="14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giallo, erba&#10;&#10;&#10;&#10;Descrizione generata automaticamente">
            <a:extLst>
              <a:ext uri="{FF2B5EF4-FFF2-40B4-BE49-F238E27FC236}">
                <a16:creationId xmlns:a16="http://schemas.microsoft.com/office/drawing/2014/main" id="{ED3D81C0-5F77-F94B-8545-17178C309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4629" r="7402" b="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A634E-DB69-5B4A-AE43-6E34E7316C78}"/>
              </a:ext>
            </a:extLst>
          </p:cNvPr>
          <p:cNvSpPr txBox="1"/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 persona </a:t>
            </a:r>
            <a:r>
              <a:rPr lang="en-US" sz="6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malata</a:t>
            </a:r>
            <a:endParaRPr lang="en-US" sz="6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3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7749" y="132368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/>
              <a:t>Malato come persona spesso difficile…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721" y="1591887"/>
            <a:ext cx="7179424" cy="5069160"/>
          </a:xfrm>
        </p:spPr>
        <p:txBody>
          <a:bodyPr>
            <a:normAutofit fontScale="55000" lnSpcReduction="20000"/>
          </a:bodyPr>
          <a:lstStyle/>
          <a:p>
            <a:r>
              <a:rPr lang="it-IT" sz="5100" dirty="0"/>
              <a:t>28 % Aggressivo, arrogante</a:t>
            </a:r>
          </a:p>
          <a:p>
            <a:r>
              <a:rPr lang="it-IT" sz="5100" dirty="0"/>
              <a:t>25 % Polemico</a:t>
            </a:r>
          </a:p>
          <a:p>
            <a:r>
              <a:rPr lang="it-IT" sz="5100" dirty="0"/>
              <a:t>14 % Maleducato</a:t>
            </a:r>
          </a:p>
          <a:p>
            <a:r>
              <a:rPr lang="it-IT" sz="5100" dirty="0"/>
              <a:t>12 % Poco collaborativo</a:t>
            </a:r>
          </a:p>
          <a:p>
            <a:r>
              <a:rPr lang="it-IT" sz="5100" dirty="0"/>
              <a:t>7 % Fatica a fidarsi</a:t>
            </a:r>
          </a:p>
          <a:p>
            <a:r>
              <a:rPr lang="it-IT" sz="5100" dirty="0"/>
              <a:t>5 % Critico </a:t>
            </a:r>
          </a:p>
          <a:p>
            <a:r>
              <a:rPr lang="it-IT" sz="5100" dirty="0"/>
              <a:t>4 % Non dice ciò che pensa e prova</a:t>
            </a:r>
          </a:p>
          <a:p>
            <a:r>
              <a:rPr lang="it-IT" sz="5100" dirty="0"/>
              <a:t>4 % Assume atteggiamenti di rifiuto</a:t>
            </a:r>
          </a:p>
          <a:p>
            <a:r>
              <a:rPr lang="it-IT" sz="5100" dirty="0"/>
              <a:t>4% Ipocondriaco, ansioso</a:t>
            </a:r>
          </a:p>
          <a:p>
            <a:r>
              <a:rPr lang="it-IT" sz="5100" dirty="0"/>
              <a:t>2% Nega le difficoltà</a:t>
            </a:r>
          </a:p>
          <a:p>
            <a:endParaRPr lang="it-IT" dirty="0"/>
          </a:p>
          <a:p>
            <a:pPr marL="0" indent="0" algn="r">
              <a:buNone/>
            </a:pPr>
            <a:r>
              <a:rPr lang="it-IT" sz="5100" b="1" dirty="0"/>
              <a:t>Bert G., 2006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9937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it-IT" b="1"/>
              <a:t>Malato come persona che…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/>
              <a:t>Si ritrova a vivere una storia differente, in un ambiente diverso, lasciando o sospendendo un ruolo precedente… </a:t>
            </a:r>
          </a:p>
        </p:txBody>
      </p:sp>
      <p:pic>
        <p:nvPicPr>
          <p:cNvPr id="4098" name="Picture 2" descr="Risultati immagini per carte dixit">
            <a:extLst>
              <a:ext uri="{FF2B5EF4-FFF2-40B4-BE49-F238E27FC236}">
                <a16:creationId xmlns:a16="http://schemas.microsoft.com/office/drawing/2014/main" id="{62EB385E-2A65-1240-B354-7C9A0A014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/>
          <a:stretch/>
        </p:blipFill>
        <p:spPr bwMode="auto">
          <a:xfrm>
            <a:off x="7556408" y="10"/>
            <a:ext cx="463559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00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carte dixit">
            <a:extLst>
              <a:ext uri="{FF2B5EF4-FFF2-40B4-BE49-F238E27FC236}">
                <a16:creationId xmlns:a16="http://schemas.microsoft.com/office/drawing/2014/main" id="{E23E5D8C-1237-F246-B18F-AAAB528E3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5" r="-2" b="1315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000000"/>
                </a:solidFill>
              </a:rPr>
              <a:t>Malato come persona che…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Si informa, presenta una spiccata consapevolezza dei propri diritti, è colta, ha aspettative precise… ed esige dai professionisti della Sanità il tempo per comprendere la diagnosi e la terapia… </a:t>
            </a:r>
          </a:p>
        </p:txBody>
      </p:sp>
    </p:spTree>
    <p:extLst>
      <p:ext uri="{BB962C8B-B14F-4D97-AF65-F5344CB8AC3E}">
        <p14:creationId xmlns:p14="http://schemas.microsoft.com/office/powerpoint/2010/main" val="351346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avolo, interni, persona&#10;&#10;&#10;&#10;Descrizione generata automaticamente">
            <a:extLst>
              <a:ext uri="{FF2B5EF4-FFF2-40B4-BE49-F238E27FC236}">
                <a16:creationId xmlns:a16="http://schemas.microsoft.com/office/drawing/2014/main" id="{986572B6-D984-1C44-B2E3-B4FFCB67E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5079" r="3268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000000"/>
                </a:solidFill>
              </a:rPr>
              <a:t>Malato come persona che…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Ha libero </a:t>
            </a:r>
            <a:r>
              <a:rPr lang="it-IT" b="1" dirty="0">
                <a:solidFill>
                  <a:srgbClr val="000000"/>
                </a:solidFill>
              </a:rPr>
              <a:t>accesso ad Internet </a:t>
            </a:r>
            <a:r>
              <a:rPr lang="it-IT" dirty="0">
                <a:solidFill>
                  <a:srgbClr val="000000"/>
                </a:solidFill>
              </a:rPr>
              <a:t>e lo utilizza per informarsi, non potendo però valutare la validità e il rigore scientifico delle informazioni di cui viene a conoscenza…</a:t>
            </a:r>
          </a:p>
        </p:txBody>
      </p:sp>
    </p:spTree>
    <p:extLst>
      <p:ext uri="{BB962C8B-B14F-4D97-AF65-F5344CB8AC3E}">
        <p14:creationId xmlns:p14="http://schemas.microsoft.com/office/powerpoint/2010/main" val="3430059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>
            <a:extLst>
              <a:ext uri="{FF2B5EF4-FFF2-40B4-BE49-F238E27FC236}">
                <a16:creationId xmlns:a16="http://schemas.microsoft.com/office/drawing/2014/main" id="{88A429CF-D497-784B-94F1-B06DDD075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9" r="18185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000000"/>
                </a:solidFill>
              </a:rPr>
              <a:t>Malato come persona che…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998" y="2753924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</a:rPr>
              <a:t>Può appartenere anche a </a:t>
            </a:r>
            <a:r>
              <a:rPr lang="it-IT" sz="2400" b="1" dirty="0">
                <a:solidFill>
                  <a:srgbClr val="000000"/>
                </a:solidFill>
              </a:rPr>
              <a:t>culture differenti </a:t>
            </a:r>
            <a:r>
              <a:rPr lang="it-IT" sz="2400" dirty="0">
                <a:solidFill>
                  <a:srgbClr val="000000"/>
                </a:solidFill>
              </a:rPr>
              <a:t>da quella italiana. La scena della cura, in questo caso, cambia e si fa poliedrica e complessa per la mescolanza di appartenenze diverse.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00"/>
                </a:solidFill>
              </a:rPr>
              <a:t>(ad esempio diversità di espressione del dolore, concezione della morte, differenti significativi alle fasi della vita)</a:t>
            </a: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8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magine 8" descr="Immagine che contiene oggetto&#10;&#10;&#10;&#10;Descrizione generata automaticamente">
            <a:extLst>
              <a:ext uri="{FF2B5EF4-FFF2-40B4-BE49-F238E27FC236}">
                <a16:creationId xmlns:a16="http://schemas.microsoft.com/office/drawing/2014/main" id="{D19B62D6-6C89-8A41-8F2B-16B2243D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30300"/>
            <a:ext cx="11049000" cy="45974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E08F1F-C85A-3E42-AE6B-76A4876DB0E4}"/>
              </a:ext>
            </a:extLst>
          </p:cNvPr>
          <p:cNvSpPr txBox="1"/>
          <p:nvPr/>
        </p:nvSpPr>
        <p:spPr>
          <a:xfrm>
            <a:off x="857755" y="607080"/>
            <a:ext cx="7282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persona tra contesto e dimensione simbolica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43E7B5-CC3D-2449-A873-4D55822E94C0}"/>
              </a:ext>
            </a:extLst>
          </p:cNvPr>
          <p:cNvSpPr txBox="1"/>
          <p:nvPr/>
        </p:nvSpPr>
        <p:spPr>
          <a:xfrm>
            <a:off x="9119725" y="5727700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Tratto da </a:t>
            </a:r>
            <a:r>
              <a:rPr lang="it-IT" i="1" dirty="0" err="1">
                <a:solidFill>
                  <a:schemeClr val="bg2">
                    <a:lumMod val="50000"/>
                  </a:schemeClr>
                </a:solidFill>
              </a:rPr>
              <a:t>Kleinmann</a:t>
            </a:r>
            <a:endParaRPr lang="it-IT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5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ree illustration: Background, Blue, White - Free Image on ...">
            <a:extLst>
              <a:ext uri="{FF2B5EF4-FFF2-40B4-BE49-F238E27FC236}">
                <a16:creationId xmlns:a16="http://schemas.microsoft.com/office/drawing/2014/main" id="{65D770DA-B5C5-BD4E-935B-C19F6B0B4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8826" y="-166329"/>
            <a:ext cx="12260826" cy="8173884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0689" y="2383750"/>
            <a:ext cx="11750622" cy="42923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3500" b="1" dirty="0"/>
              <a:t>Dire</a:t>
            </a:r>
            <a:r>
              <a:rPr lang="it-IT" sz="3500" dirty="0"/>
              <a:t> non significa essere ascoltati </a:t>
            </a:r>
          </a:p>
          <a:p>
            <a:pPr marL="0" indent="0" algn="r">
              <a:buNone/>
            </a:pPr>
            <a:r>
              <a:rPr lang="it-IT" sz="3500" b="1" dirty="0"/>
              <a:t>Ascoltare</a:t>
            </a:r>
            <a:r>
              <a:rPr lang="it-IT" sz="3500" dirty="0"/>
              <a:t> non significa capire </a:t>
            </a:r>
          </a:p>
          <a:p>
            <a:pPr marL="0" indent="0" algn="r">
              <a:buNone/>
            </a:pPr>
            <a:r>
              <a:rPr lang="it-IT" sz="3500" b="1" dirty="0"/>
              <a:t>Capire</a:t>
            </a:r>
            <a:r>
              <a:rPr lang="it-IT" sz="3500" dirty="0"/>
              <a:t> non significa essere d’accordo </a:t>
            </a:r>
          </a:p>
          <a:p>
            <a:pPr marL="0" indent="0" algn="r">
              <a:buNone/>
            </a:pPr>
            <a:r>
              <a:rPr lang="it-IT" sz="3500" b="1" dirty="0"/>
              <a:t>Essere</a:t>
            </a:r>
            <a:r>
              <a:rPr lang="it-IT" sz="3500" dirty="0"/>
              <a:t> d’accordo non significa fare </a:t>
            </a:r>
          </a:p>
          <a:p>
            <a:pPr marL="0" indent="0" algn="r">
              <a:buNone/>
            </a:pPr>
            <a:r>
              <a:rPr lang="it-IT" sz="3500" b="1" dirty="0"/>
              <a:t>Fare</a:t>
            </a:r>
            <a:r>
              <a:rPr lang="it-IT" sz="3500" dirty="0"/>
              <a:t> non significa mantenere.</a:t>
            </a:r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r>
              <a:rPr lang="it-IT" b="1" dirty="0">
                <a:solidFill>
                  <a:srgbClr val="002060"/>
                </a:solidFill>
              </a:rPr>
              <a:t>Konrad Lorenz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758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72560-3726-A34B-AB70-578D6225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04" y="35533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“l’azione della cultura contribuisce in modo determinante, attivando specifiche</a:t>
            </a:r>
            <a:br>
              <a:rPr lang="it-IT" dirty="0"/>
            </a:br>
            <a:r>
              <a:rPr lang="it-IT" dirty="0"/>
              <a:t>esperienze soggettive quotidiane, a costruire i vissuti di benessere o di malessere</a:t>
            </a:r>
            <a:br>
              <a:rPr lang="it-IT" dirty="0"/>
            </a:br>
            <a:r>
              <a:rPr lang="it-IT" dirty="0"/>
              <a:t>dell’individuo” </a:t>
            </a:r>
            <a:r>
              <a:rPr lang="it-IT" sz="3100" dirty="0"/>
              <a:t>(</a:t>
            </a:r>
            <a:r>
              <a:rPr lang="it-IT" sz="3100" dirty="0" err="1"/>
              <a:t>Inghilleri</a:t>
            </a:r>
            <a:r>
              <a:rPr lang="it-IT" sz="3100" dirty="0"/>
              <a:t>, 2000).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3615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carte dixit">
            <a:extLst>
              <a:ext uri="{FF2B5EF4-FFF2-40B4-BE49-F238E27FC236}">
                <a16:creationId xmlns:a16="http://schemas.microsoft.com/office/drawing/2014/main" id="{1C997A2B-E3A6-2449-A9EB-02C4B65C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4" r="-1" b="4083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Malato come persona che…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>
                <a:solidFill>
                  <a:srgbClr val="000000"/>
                </a:solidFill>
              </a:rPr>
              <a:t>Prova emozioni variegate: necessitano di essere gestite adeguatamente poiché sono strettamente correlate alla salute e al successo della terapia…</a:t>
            </a:r>
          </a:p>
          <a:p>
            <a:endParaRPr lang="it-IT" sz="2000">
              <a:solidFill>
                <a:srgbClr val="000000"/>
              </a:solidFill>
            </a:endParaRPr>
          </a:p>
          <a:p>
            <a:pPr marL="0"/>
            <a:endParaRPr lang="it-IT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6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carte dixit">
            <a:extLst>
              <a:ext uri="{FF2B5EF4-FFF2-40B4-BE49-F238E27FC236}">
                <a16:creationId xmlns:a16="http://schemas.microsoft.com/office/drawing/2014/main" id="{6DE3BF71-32C1-E948-B135-6633AA1E6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000000"/>
                </a:solidFill>
              </a:rPr>
              <a:t>Malato come persona che…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Ha una storia di vita, vincoli e legami parentali e non che vanno tenuti in considerazione…</a:t>
            </a:r>
          </a:p>
        </p:txBody>
      </p:sp>
    </p:spTree>
    <p:extLst>
      <p:ext uri="{BB962C8B-B14F-4D97-AF65-F5344CB8AC3E}">
        <p14:creationId xmlns:p14="http://schemas.microsoft.com/office/powerpoint/2010/main" val="2838268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maschera, abbigliamento, interni&#10;&#10;&#10;&#10;Descrizione generata automaticamente">
            <a:extLst>
              <a:ext uri="{FF2B5EF4-FFF2-40B4-BE49-F238E27FC236}">
                <a16:creationId xmlns:a16="http://schemas.microsoft.com/office/drawing/2014/main" id="{79676E92-0742-BD4B-AEA7-421964817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6825" r="1293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A634E-DB69-5B4A-AE43-6E34E7316C78}"/>
              </a:ext>
            </a:extLst>
          </p:cNvPr>
          <p:cNvSpPr txBox="1"/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6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 famiglia del malato</a:t>
            </a:r>
          </a:p>
        </p:txBody>
      </p:sp>
    </p:spTree>
    <p:extLst>
      <p:ext uri="{BB962C8B-B14F-4D97-AF65-F5344CB8AC3E}">
        <p14:creationId xmlns:p14="http://schemas.microsoft.com/office/powerpoint/2010/main" val="2676413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mappa&#10;&#10;&#10;&#10;Descrizione generata automaticamente">
            <a:extLst>
              <a:ext uri="{FF2B5EF4-FFF2-40B4-BE49-F238E27FC236}">
                <a16:creationId xmlns:a16="http://schemas.microsoft.com/office/drawing/2014/main" id="{D6387332-08C6-5043-B867-8804111A4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7" r="9091" b="176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1398" y="790398"/>
            <a:ext cx="4379750" cy="38511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b="1" dirty="0"/>
              <a:t>Soffre il malato, ma soffrono anche i famigliari. </a:t>
            </a:r>
          </a:p>
          <a:p>
            <a:pPr marL="0" indent="0">
              <a:buNone/>
            </a:pPr>
            <a:r>
              <a:rPr lang="it-IT" dirty="0"/>
              <a:t>Non possiamo prenderci cura del malato senza prenderci cura anche di coloro che lo attorniano (ansia, tensioni, fragilità, rabbia, impotenza…).</a:t>
            </a:r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402253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uomo, esterni, albero&#10;&#10;&#10;&#10;Descrizione generata automaticamente">
            <a:extLst>
              <a:ext uri="{FF2B5EF4-FFF2-40B4-BE49-F238E27FC236}">
                <a16:creationId xmlns:a16="http://schemas.microsoft.com/office/drawing/2014/main" id="{E86EC87C-EE53-4C49-B861-D2556591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1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78C09C-D2F3-5E48-9EED-E555B57E4BC5}"/>
              </a:ext>
            </a:extLst>
          </p:cNvPr>
          <p:cNvSpPr txBox="1"/>
          <p:nvPr/>
        </p:nvSpPr>
        <p:spPr>
          <a:xfrm>
            <a:off x="1896234" y="4490557"/>
            <a:ext cx="83995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La malattia può rappresentare un fattore che mette in forte sollecitazione il sistema familiare, facendo emergere ruoli, funzioni, dinamiche, attese.</a:t>
            </a:r>
          </a:p>
        </p:txBody>
      </p:sp>
      <p:pic>
        <p:nvPicPr>
          <p:cNvPr id="8" name="Elemento grafico 7" descr="Ciak">
            <a:extLst>
              <a:ext uri="{FF2B5EF4-FFF2-40B4-BE49-F238E27FC236}">
                <a16:creationId xmlns:a16="http://schemas.microsoft.com/office/drawing/2014/main" id="{060C34FA-1A36-3245-B8D3-48DCF891F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3721">
            <a:off x="10377947" y="169606"/>
            <a:ext cx="1482213" cy="14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423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i, tavolo, sedendo&#10;&#10;&#10;&#10;Descrizione generata automaticamente">
            <a:extLst>
              <a:ext uri="{FF2B5EF4-FFF2-40B4-BE49-F238E27FC236}">
                <a16:creationId xmlns:a16="http://schemas.microsoft.com/office/drawing/2014/main" id="{B636DA31-F455-A548-8324-D96659F13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28676" r="-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997" y="501445"/>
            <a:ext cx="4706803" cy="55595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</a:rPr>
              <a:t>Quando la malattia si cronicizza o entra nella fase terminale avvengono nella famiglia </a:t>
            </a:r>
            <a:r>
              <a:rPr lang="it-IT" sz="2400" b="1" dirty="0">
                <a:solidFill>
                  <a:srgbClr val="000000"/>
                </a:solidFill>
              </a:rPr>
              <a:t>cambiamenti</a:t>
            </a:r>
            <a:r>
              <a:rPr lang="it-IT" sz="2400" dirty="0">
                <a:solidFill>
                  <a:srgbClr val="000000"/>
                </a:solidFill>
              </a:rPr>
              <a:t> legati alla </a:t>
            </a:r>
            <a:r>
              <a:rPr lang="it-IT" sz="2400" b="1" dirty="0">
                <a:solidFill>
                  <a:srgbClr val="000000"/>
                </a:solidFill>
              </a:rPr>
              <a:t>perdita del ruolo </a:t>
            </a:r>
            <a:r>
              <a:rPr lang="it-IT" sz="2400" dirty="0">
                <a:solidFill>
                  <a:srgbClr val="000000"/>
                </a:solidFill>
              </a:rPr>
              <a:t>indipendente del malato, ai cambiamenti di responsabilità nel gruppo familiare, al concentrarsi delle energie psicologiche e di tempo sulla nuova realtà, alle modificazioni dei ritmi di vita e di lavoro, alle possibili difficoltà economiche…</a:t>
            </a:r>
          </a:p>
          <a:p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41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1535" y="531842"/>
            <a:ext cx="4038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 famigliari hanno bisogno di sostegno per vivere, </a:t>
            </a:r>
            <a:r>
              <a:rPr lang="it-IT" b="1" dirty="0"/>
              <a:t>senza smarrirsi</a:t>
            </a:r>
            <a:r>
              <a:rPr lang="it-IT" dirty="0"/>
              <a:t>, il peso imposto dalla malattia di un loro congiunto.</a:t>
            </a:r>
          </a:p>
          <a:p>
            <a:pPr marL="0" indent="0">
              <a:buNone/>
            </a:pPr>
            <a:r>
              <a:rPr lang="it-IT" dirty="0"/>
              <a:t>Un </a:t>
            </a:r>
            <a:r>
              <a:rPr lang="it-IT" b="1" dirty="0"/>
              <a:t>accompagnamento premuroso </a:t>
            </a:r>
            <a:r>
              <a:rPr lang="it-IT" dirty="0"/>
              <a:t>può aiutarli a scoprire, nella dolorosa stagione della sofferenza, preziosi valori umani e spirituali.</a:t>
            </a:r>
          </a:p>
        </p:txBody>
      </p:sp>
    </p:spTree>
    <p:extLst>
      <p:ext uri="{BB962C8B-B14F-4D97-AF65-F5344CB8AC3E}">
        <p14:creationId xmlns:p14="http://schemas.microsoft.com/office/powerpoint/2010/main" val="115056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&#10;&#10;&#10;&#10;Descrizione generata automaticamente">
            <a:extLst>
              <a:ext uri="{FF2B5EF4-FFF2-40B4-BE49-F238E27FC236}">
                <a16:creationId xmlns:a16="http://schemas.microsoft.com/office/drawing/2014/main" id="{CF6BA87F-5E08-8F43-A1E1-A6B9624A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5780" r="21470" b="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A634E-DB69-5B4A-AE43-6E34E7316C78}"/>
              </a:ext>
            </a:extLst>
          </p:cNvPr>
          <p:cNvSpPr txBox="1"/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5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operatori</a:t>
            </a:r>
            <a:r>
              <a:rPr lang="en-US" sz="5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5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5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volontari</a:t>
            </a:r>
            <a:endParaRPr lang="en-US" sz="5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678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FFFFFF"/>
                </a:solidFill>
              </a:rPr>
              <a:t>Operatori che…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it-IT" sz="2000" dirty="0"/>
              <a:t>Sono consapevoli delle </a:t>
            </a:r>
            <a:r>
              <a:rPr lang="it-IT" sz="2000" b="1" dirty="0"/>
              <a:t>difficoltà</a:t>
            </a:r>
            <a:r>
              <a:rPr lang="it-IT" sz="2000" dirty="0"/>
              <a:t> dovute a carenza di organico, scarsità di risorse, </a:t>
            </a:r>
            <a:r>
              <a:rPr lang="it-IT" sz="2000" i="1" dirty="0" err="1"/>
              <a:t>distres</a:t>
            </a:r>
            <a:r>
              <a:rPr lang="it-IT" sz="2000" dirty="0" err="1"/>
              <a:t>s</a:t>
            </a:r>
            <a:r>
              <a:rPr lang="it-IT" sz="2000" dirty="0"/>
              <a:t>, </a:t>
            </a:r>
            <a:r>
              <a:rPr lang="it-IT" sz="2000" i="1" dirty="0" err="1"/>
              <a:t>burnout</a:t>
            </a:r>
            <a:r>
              <a:rPr lang="it-IT" sz="2000" dirty="0"/>
              <a:t>, mutato rapporto con i pazienti… in cui si trovano ad operare.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Sono inoltre coscienti della amplificazione (spesso in negativo) di ciò che accade nel mondo sanitario da parte dei </a:t>
            </a:r>
            <a:r>
              <a:rPr lang="it-IT" i="1" dirty="0"/>
              <a:t>mass-media</a:t>
            </a:r>
            <a:r>
              <a:rPr lang="it-IT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3520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&#10;&#10;Descrizione generata automaticamente">
            <a:extLst>
              <a:ext uri="{FF2B5EF4-FFF2-40B4-BE49-F238E27FC236}">
                <a16:creationId xmlns:a16="http://schemas.microsoft.com/office/drawing/2014/main" id="{F4C5F3EF-81C7-FC4C-854E-CA856EA19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21555" r="3182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C5A560-5B9E-1B4D-A4A7-D03AD2DF89C1}"/>
              </a:ext>
            </a:extLst>
          </p:cNvPr>
          <p:cNvSpPr txBox="1"/>
          <p:nvPr/>
        </p:nvSpPr>
        <p:spPr>
          <a:xfrm>
            <a:off x="804998" y="798444"/>
            <a:ext cx="4803636" cy="2544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Esistono</a:t>
            </a:r>
            <a:r>
              <a:rPr lang="en-US" sz="54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malattie</a:t>
            </a:r>
            <a:r>
              <a:rPr lang="en-US" sz="54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incurabili</a:t>
            </a:r>
            <a:r>
              <a:rPr lang="en-US" sz="54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D0A77C-2120-3449-8B0E-40969BFEF378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</a:rPr>
              <a:t>To care – to cure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“</a:t>
            </a:r>
            <a:r>
              <a:rPr lang="en-US" sz="2000" dirty="0" err="1">
                <a:solidFill>
                  <a:srgbClr val="000000"/>
                </a:solidFill>
              </a:rPr>
              <a:t>Prendersi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cura</a:t>
            </a:r>
            <a:r>
              <a:rPr lang="en-US" sz="2000" dirty="0">
                <a:solidFill>
                  <a:srgbClr val="000000"/>
                </a:solidFill>
              </a:rPr>
              <a:t>” </a:t>
            </a:r>
            <a:r>
              <a:rPr lang="en-US" sz="2000" dirty="0" err="1">
                <a:solidFill>
                  <a:srgbClr val="000000"/>
                </a:solidFill>
              </a:rPr>
              <a:t>è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diverso</a:t>
            </a:r>
            <a:r>
              <a:rPr lang="en-US" sz="2000" dirty="0">
                <a:solidFill>
                  <a:srgbClr val="000000"/>
                </a:solidFill>
              </a:rPr>
              <a:t> da “</a:t>
            </a:r>
            <a:r>
              <a:rPr lang="en-US" sz="2000" dirty="0" err="1">
                <a:solidFill>
                  <a:srgbClr val="000000"/>
                </a:solidFill>
              </a:rPr>
              <a:t>Guarire</a:t>
            </a:r>
            <a:r>
              <a:rPr lang="en-US" sz="2000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395FA4-EF09-A94A-A676-B700B9B68EC1}"/>
              </a:ext>
            </a:extLst>
          </p:cNvPr>
          <p:cNvSpPr txBox="1"/>
          <p:nvPr/>
        </p:nvSpPr>
        <p:spPr>
          <a:xfrm>
            <a:off x="0" y="250853"/>
            <a:ext cx="37385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CURARE E GUARIRE</a:t>
            </a:r>
          </a:p>
        </p:txBody>
      </p:sp>
    </p:spTree>
    <p:extLst>
      <p:ext uri="{BB962C8B-B14F-4D97-AF65-F5344CB8AC3E}">
        <p14:creationId xmlns:p14="http://schemas.microsoft.com/office/powerpoint/2010/main" val="423182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786174" y="370140"/>
            <a:ext cx="1094308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it-IT" altLang="it-IT" sz="3600" b="1" dirty="0">
                <a:latin typeface="+mj-lt"/>
              </a:rPr>
              <a:t>La componente tecnica e la componente relazionale sono legate indissolubilmente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 rot="20950046">
            <a:off x="3352800" y="2485103"/>
            <a:ext cx="2743200" cy="2362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2400" b="1" dirty="0">
                <a:latin typeface="+mn-lt"/>
              </a:rPr>
              <a:t>Sapere tecnico</a:t>
            </a:r>
          </a:p>
          <a:p>
            <a:pPr algn="ctr" eaLnBrk="1" hangingPunct="1">
              <a:defRPr/>
            </a:pPr>
            <a:r>
              <a:rPr lang="it-IT" altLang="it-IT" sz="2400" b="1" dirty="0">
                <a:latin typeface="+mn-lt"/>
              </a:rPr>
              <a:t>- specialistico </a:t>
            </a:r>
          </a:p>
          <a:p>
            <a:pPr algn="ctr" eaLnBrk="1" hangingPunct="1">
              <a:defRPr/>
            </a:pPr>
            <a:endParaRPr lang="it-IT" altLang="it-IT" sz="24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E2A95F8-4D59-9F43-B025-D34D8B4F94A8}"/>
              </a:ext>
            </a:extLst>
          </p:cNvPr>
          <p:cNvSpPr>
            <a:spLocks noChangeArrowheads="1"/>
          </p:cNvSpPr>
          <p:nvPr/>
        </p:nvSpPr>
        <p:spPr bwMode="auto">
          <a:xfrm rot="727547">
            <a:off x="6200725" y="2539647"/>
            <a:ext cx="3024187" cy="2362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Sapere comunicativo</a:t>
            </a:r>
          </a:p>
          <a:p>
            <a:pPr algn="ctr" eaLnBrk="1" hangingPunct="1">
              <a:defRPr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-relazionale </a:t>
            </a:r>
          </a:p>
        </p:txBody>
      </p:sp>
    </p:spTree>
    <p:extLst>
      <p:ext uri="{BB962C8B-B14F-4D97-AF65-F5344CB8AC3E}">
        <p14:creationId xmlns:p14="http://schemas.microsoft.com/office/powerpoint/2010/main" val="9216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utoUpdateAnimBg="0"/>
      <p:bldP spid="120836" grpId="0" animBg="1" autoUpdateAnimBg="0"/>
      <p:bldP spid="9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giallo, erba&#10;&#10;&#10;&#10;Descrizione generata automaticamente">
            <a:extLst>
              <a:ext uri="{FF2B5EF4-FFF2-40B4-BE49-F238E27FC236}">
                <a16:creationId xmlns:a16="http://schemas.microsoft.com/office/drawing/2014/main" id="{ED3D81C0-5F77-F94B-8545-17178C309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4629" r="7402" b="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A634E-DB69-5B4A-AE43-6E34E7316C78}"/>
              </a:ext>
            </a:extLst>
          </p:cNvPr>
          <p:cNvSpPr txBox="1"/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6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comunità</a:t>
            </a:r>
            <a:endParaRPr lang="en-US" sz="6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7630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709887-2E2D-D545-9B29-340179044F46}"/>
              </a:ext>
            </a:extLst>
          </p:cNvPr>
          <p:cNvSpPr txBox="1"/>
          <p:nvPr/>
        </p:nvSpPr>
        <p:spPr>
          <a:xfrm>
            <a:off x="540466" y="5489684"/>
            <a:ext cx="67702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modello ecologico </a:t>
            </a:r>
            <a:r>
              <a:rPr lang="it-IT" dirty="0">
                <a:solidFill>
                  <a:schemeClr val="bg1"/>
                </a:solidFill>
              </a:rPr>
              <a:t>(Urie </a:t>
            </a:r>
            <a:r>
              <a:rPr lang="it-IT" dirty="0" err="1">
                <a:solidFill>
                  <a:schemeClr val="bg1"/>
                </a:solidFill>
              </a:rPr>
              <a:t>Bronfenbrenner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E04FC8-865B-5D49-8E8A-230A56E5E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6551">
            <a:off x="667788" y="3725264"/>
            <a:ext cx="1161054" cy="1682239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E9A7C29-1477-8A4A-808C-C7122F41278E}"/>
              </a:ext>
            </a:extLst>
          </p:cNvPr>
          <p:cNvGrpSpPr/>
          <p:nvPr/>
        </p:nvGrpSpPr>
        <p:grpSpPr>
          <a:xfrm>
            <a:off x="6902800" y="1337754"/>
            <a:ext cx="5054739" cy="5054739"/>
            <a:chOff x="1818677" y="0"/>
            <a:chExt cx="6138333" cy="6138333"/>
          </a:xfrm>
          <a:solidFill>
            <a:schemeClr val="accent4">
              <a:lumMod val="75000"/>
            </a:schemeClr>
          </a:solidFill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8D3DD040-0CA2-534C-BFEC-E97D27FD0EA6}"/>
                </a:ext>
              </a:extLst>
            </p:cNvPr>
            <p:cNvSpPr/>
            <p:nvPr/>
          </p:nvSpPr>
          <p:spPr>
            <a:xfrm>
              <a:off x="1818677" y="0"/>
              <a:ext cx="6138333" cy="613833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e 4">
              <a:extLst>
                <a:ext uri="{FF2B5EF4-FFF2-40B4-BE49-F238E27FC236}">
                  <a16:creationId xmlns:a16="http://schemas.microsoft.com/office/drawing/2014/main" id="{305C350F-BBD8-524B-89A6-EF4BB8E98AFA}"/>
                </a:ext>
              </a:extLst>
            </p:cNvPr>
            <p:cNvSpPr txBox="1"/>
            <p:nvPr/>
          </p:nvSpPr>
          <p:spPr>
            <a:xfrm>
              <a:off x="3736906" y="306916"/>
              <a:ext cx="2301874" cy="6138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100" kern="1200" dirty="0"/>
                <a:t>MACROSISTEMA (ISTITUZIONI SOVRANAZIONALI, COMUNITA’ GLOBALE)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66D653C-24FA-0043-8AA9-8F85A7FCA51F}"/>
              </a:ext>
            </a:extLst>
          </p:cNvPr>
          <p:cNvGrpSpPr/>
          <p:nvPr/>
        </p:nvGrpSpPr>
        <p:grpSpPr>
          <a:xfrm>
            <a:off x="7363175" y="2095964"/>
            <a:ext cx="4296528" cy="4296528"/>
            <a:chOff x="2279051" y="920749"/>
            <a:chExt cx="5217583" cy="5217583"/>
          </a:xfrm>
          <a:solidFill>
            <a:schemeClr val="accent4"/>
          </a:solidFill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1883686D-AA54-E24C-B983-7B398398C28B}"/>
                </a:ext>
              </a:extLst>
            </p:cNvPr>
            <p:cNvSpPr/>
            <p:nvPr/>
          </p:nvSpPr>
          <p:spPr>
            <a:xfrm>
              <a:off x="2279051" y="920749"/>
              <a:ext cx="5217583" cy="52175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e 6">
              <a:extLst>
                <a:ext uri="{FF2B5EF4-FFF2-40B4-BE49-F238E27FC236}">
                  <a16:creationId xmlns:a16="http://schemas.microsoft.com/office/drawing/2014/main" id="{4DFF4EC4-6237-634C-986F-AC928FCAE8F8}"/>
                </a:ext>
              </a:extLst>
            </p:cNvPr>
            <p:cNvSpPr txBox="1"/>
            <p:nvPr/>
          </p:nvSpPr>
          <p:spPr>
            <a:xfrm>
              <a:off x="3762802" y="1220760"/>
              <a:ext cx="2250082" cy="6000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100" kern="1200" dirty="0"/>
                <a:t>COMUNITA' LOCALE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805C785-B4AD-FB45-A9D7-090628F52FE5}"/>
              </a:ext>
            </a:extLst>
          </p:cNvPr>
          <p:cNvGrpSpPr/>
          <p:nvPr/>
        </p:nvGrpSpPr>
        <p:grpSpPr>
          <a:xfrm>
            <a:off x="7823550" y="2758542"/>
            <a:ext cx="3362848" cy="3633949"/>
            <a:chOff x="2739426" y="1841499"/>
            <a:chExt cx="4296833" cy="429683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FF058078-CBB9-554A-98CB-9A20E41655C8}"/>
                </a:ext>
              </a:extLst>
            </p:cNvPr>
            <p:cNvSpPr/>
            <p:nvPr/>
          </p:nvSpPr>
          <p:spPr>
            <a:xfrm>
              <a:off x="2739426" y="1841499"/>
              <a:ext cx="4296833" cy="429683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e 8">
              <a:extLst>
                <a:ext uri="{FF2B5EF4-FFF2-40B4-BE49-F238E27FC236}">
                  <a16:creationId xmlns:a16="http://schemas.microsoft.com/office/drawing/2014/main" id="{C642CD67-BDDA-2449-875E-75DDBD558BDE}"/>
                </a:ext>
              </a:extLst>
            </p:cNvPr>
            <p:cNvSpPr txBox="1"/>
            <p:nvPr/>
          </p:nvSpPr>
          <p:spPr>
            <a:xfrm>
              <a:off x="3776037" y="2137981"/>
              <a:ext cx="2223611" cy="5929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100" kern="1200" dirty="0">
                  <a:solidFill>
                    <a:sysClr val="windowText" lastClr="000000"/>
                  </a:solidFill>
                </a:rPr>
                <a:t>GRUPPI / ORGANIZZAZIONI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E2AE630-4A3D-F646-AD14-C4A814D1E507}"/>
              </a:ext>
            </a:extLst>
          </p:cNvPr>
          <p:cNvGrpSpPr/>
          <p:nvPr/>
        </p:nvGrpSpPr>
        <p:grpSpPr>
          <a:xfrm>
            <a:off x="8283925" y="3612386"/>
            <a:ext cx="2780106" cy="2780106"/>
            <a:chOff x="3199801" y="2762249"/>
            <a:chExt cx="3376083" cy="33760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2C66C561-E993-1747-B14E-DE0D8585E75A}"/>
                </a:ext>
              </a:extLst>
            </p:cNvPr>
            <p:cNvSpPr/>
            <p:nvPr/>
          </p:nvSpPr>
          <p:spPr>
            <a:xfrm>
              <a:off x="3199801" y="2762249"/>
              <a:ext cx="3376083" cy="337608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e 10">
              <a:extLst>
                <a:ext uri="{FF2B5EF4-FFF2-40B4-BE49-F238E27FC236}">
                  <a16:creationId xmlns:a16="http://schemas.microsoft.com/office/drawing/2014/main" id="{F9CF8DFE-2EDE-964B-A8D1-24F15B5A9AAF}"/>
                </a:ext>
              </a:extLst>
            </p:cNvPr>
            <p:cNvSpPr txBox="1"/>
            <p:nvPr/>
          </p:nvSpPr>
          <p:spPr>
            <a:xfrm>
              <a:off x="3976301" y="3066097"/>
              <a:ext cx="1823084" cy="6076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100" kern="1200" dirty="0">
                  <a:solidFill>
                    <a:sysClr val="windowText" lastClr="000000"/>
                  </a:solidFill>
                </a:rPr>
                <a:t>FAMIGLIA, AMICI…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7EA6439-7CFC-8448-B0F0-DCEF6D2370CC}"/>
              </a:ext>
            </a:extLst>
          </p:cNvPr>
          <p:cNvGrpSpPr/>
          <p:nvPr/>
        </p:nvGrpSpPr>
        <p:grpSpPr>
          <a:xfrm>
            <a:off x="8744299" y="4370597"/>
            <a:ext cx="2021895" cy="2021895"/>
            <a:chOff x="3660176" y="3682999"/>
            <a:chExt cx="2455333" cy="245533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D9433957-C33F-DA48-A2A1-D9E32AEF1E33}"/>
                </a:ext>
              </a:extLst>
            </p:cNvPr>
            <p:cNvSpPr/>
            <p:nvPr/>
          </p:nvSpPr>
          <p:spPr>
            <a:xfrm>
              <a:off x="3660176" y="3682999"/>
              <a:ext cx="2455333" cy="245533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e 12">
              <a:extLst>
                <a:ext uri="{FF2B5EF4-FFF2-40B4-BE49-F238E27FC236}">
                  <a16:creationId xmlns:a16="http://schemas.microsoft.com/office/drawing/2014/main" id="{CD4B5B30-92C7-7443-BFBE-BC8F10360CF3}"/>
                </a:ext>
              </a:extLst>
            </p:cNvPr>
            <p:cNvSpPr txBox="1"/>
            <p:nvPr/>
          </p:nvSpPr>
          <p:spPr>
            <a:xfrm>
              <a:off x="4019752" y="4296833"/>
              <a:ext cx="1736182" cy="12276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78232" rIns="78232" bIns="78232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100" kern="1200" dirty="0">
                  <a:solidFill>
                    <a:sysClr val="windowText" lastClr="000000"/>
                  </a:solidFill>
                </a:rPr>
                <a:t>PERSONA</a:t>
              </a: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44261C0D-05E5-5042-AD1E-FA17B8DEC102}"/>
              </a:ext>
            </a:extLst>
          </p:cNvPr>
          <p:cNvSpPr/>
          <p:nvPr/>
        </p:nvSpPr>
        <p:spPr>
          <a:xfrm>
            <a:off x="1008807" y="8982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/>
              <a:t>Salute e benessere sono il risultato di una complessa pluralità di fattori di rischio e protezione che appartengono a diversi livelli ecologici</a:t>
            </a:r>
          </a:p>
        </p:txBody>
      </p:sp>
    </p:spTree>
    <p:extLst>
      <p:ext uri="{BB962C8B-B14F-4D97-AF65-F5344CB8AC3E}">
        <p14:creationId xmlns:p14="http://schemas.microsoft.com/office/powerpoint/2010/main" val="51010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it-IT" sz="3700" b="1"/>
              <a:t>LE RETI SOCIALI COME FATTORE DI PROTEZIONE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it-IT" sz="3200" dirty="0"/>
              <a:t>Sostegno come fonte di sentimenti positivi, percezione di controllo sulla propria vita, maggiore autostima</a:t>
            </a:r>
          </a:p>
          <a:p>
            <a:pPr lvl="1"/>
            <a:endParaRPr lang="it-IT" sz="1800" dirty="0"/>
          </a:p>
          <a:p>
            <a:pPr lvl="1"/>
            <a:endParaRPr lang="it-IT" sz="1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1B77A8-F576-FA4B-BE09-AEE306F8C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" r="523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975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9AF0C271-5BAE-B045-96BD-15701CF62CB8}"/>
              </a:ext>
            </a:extLst>
          </p:cNvPr>
          <p:cNvSpPr/>
          <p:nvPr/>
        </p:nvSpPr>
        <p:spPr>
          <a:xfrm>
            <a:off x="1317522" y="4451115"/>
            <a:ext cx="102144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La Psicologia della Salute di Comunità lavora con gli attori e le organizzazioni di comunità per modificare le condizioni sociali e ambientali alla base delle disuguaglianze di salute.</a:t>
            </a:r>
          </a:p>
          <a:p>
            <a:pPr algn="ctr"/>
            <a:r>
              <a:rPr lang="it-IT" sz="2800" dirty="0"/>
              <a:t>Le comunità rappresentano le forze sociali nei processi di cambiamento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68E35A-F8DA-B544-8FF5-CCF35C180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06022" cy="4303597"/>
          </a:xfrm>
          <a:prstGeom prst="rect">
            <a:avLst/>
          </a:prstGeom>
        </p:spPr>
      </p:pic>
      <p:sp>
        <p:nvSpPr>
          <p:cNvPr id="7" name="Rettangolo con un angolo arrotondato 6">
            <a:extLst>
              <a:ext uri="{FF2B5EF4-FFF2-40B4-BE49-F238E27FC236}">
                <a16:creationId xmlns:a16="http://schemas.microsoft.com/office/drawing/2014/main" id="{AD48D8A6-8216-C143-B2E7-7D85BD963F6F}"/>
              </a:ext>
            </a:extLst>
          </p:cNvPr>
          <p:cNvSpPr/>
          <p:nvPr/>
        </p:nvSpPr>
        <p:spPr>
          <a:xfrm>
            <a:off x="7206021" y="-283220"/>
            <a:ext cx="5279989" cy="4586818"/>
          </a:xfrm>
          <a:prstGeom prst="round1Rect">
            <a:avLst/>
          </a:prstGeom>
          <a:solidFill>
            <a:srgbClr val="FC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146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it-IT" sz="3700" b="1">
                <a:solidFill>
                  <a:srgbClr val="FFFFFF"/>
                </a:solidFill>
              </a:rPr>
              <a:t>Quali competenze trasversali per l’operatore di oggi?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Intrepretare la situazione in maniera realistica, definire le priorità e gli obiettivi, verificare l’adeguatezza delle risorse a disposizione;</a:t>
            </a:r>
          </a:p>
          <a:p>
            <a:r>
              <a:rPr lang="it-IT" sz="2400" dirty="0">
                <a:solidFill>
                  <a:srgbClr val="000000"/>
                </a:solidFill>
              </a:rPr>
              <a:t>Agire adeguatamente;</a:t>
            </a:r>
          </a:p>
          <a:p>
            <a:r>
              <a:rPr lang="it-IT" sz="2400" b="1" dirty="0">
                <a:solidFill>
                  <a:srgbClr val="000000"/>
                </a:solidFill>
              </a:rPr>
              <a:t>Relazionarsi, entrare in contatto umano con il malato e chi lo attornia, entrare in sintonia con le esigenze e le emozioni della persona…</a:t>
            </a:r>
          </a:p>
        </p:txBody>
      </p:sp>
    </p:spTree>
    <p:extLst>
      <p:ext uri="{BB962C8B-B14F-4D97-AF65-F5344CB8AC3E}">
        <p14:creationId xmlns:p14="http://schemas.microsoft.com/office/powerpoint/2010/main" val="46902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509" y="163488"/>
            <a:ext cx="11222182" cy="11430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Ingredienti essenziali per creare relazioni efficaci…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54980B-FDF0-D444-9343-51C559E2AD09}"/>
              </a:ext>
            </a:extLst>
          </p:cNvPr>
          <p:cNvSpPr txBox="1"/>
          <p:nvPr/>
        </p:nvSpPr>
        <p:spPr>
          <a:xfrm rot="20839567">
            <a:off x="967146" y="2770786"/>
            <a:ext cx="685800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L’ASCOLTO ATTIVO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EA2205-9C03-7B44-8726-750278572295}"/>
              </a:ext>
            </a:extLst>
          </p:cNvPr>
          <p:cNvSpPr txBox="1"/>
          <p:nvPr/>
        </p:nvSpPr>
        <p:spPr>
          <a:xfrm rot="811838">
            <a:off x="3938946" y="2969568"/>
            <a:ext cx="685800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L’EMPATIA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6730A7-3A43-BC41-B939-BD805C20A7A9}"/>
              </a:ext>
            </a:extLst>
          </p:cNvPr>
          <p:cNvSpPr txBox="1"/>
          <p:nvPr/>
        </p:nvSpPr>
        <p:spPr>
          <a:xfrm>
            <a:off x="2416012" y="3725672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7C1B41-B677-BB41-87E7-646AC0613FFF}"/>
              </a:ext>
            </a:extLst>
          </p:cNvPr>
          <p:cNvSpPr txBox="1"/>
          <p:nvPr/>
        </p:nvSpPr>
        <p:spPr>
          <a:xfrm rot="466047">
            <a:off x="1754262" y="5367759"/>
            <a:ext cx="6858001" cy="461665"/>
          </a:xfrm>
          <a:prstGeom prst="rect">
            <a:avLst/>
          </a:prstGeom>
          <a:solidFill>
            <a:srgbClr val="009193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LA PERSONA AL CENTRO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64F0DA-F088-2443-8501-167205B1B355}"/>
              </a:ext>
            </a:extLst>
          </p:cNvPr>
          <p:cNvSpPr txBox="1"/>
          <p:nvPr/>
        </p:nvSpPr>
        <p:spPr>
          <a:xfrm>
            <a:off x="4346985" y="4392935"/>
            <a:ext cx="685800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IL CONFRONTO SOCIALE</a:t>
            </a:r>
          </a:p>
        </p:txBody>
      </p:sp>
    </p:spTree>
    <p:extLst>
      <p:ext uri="{BB962C8B-B14F-4D97-AF65-F5344CB8AC3E}">
        <p14:creationId xmlns:p14="http://schemas.microsoft.com/office/powerpoint/2010/main" val="677336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393F8-36A8-194D-AC95-C5AA4F1938D2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L’ASCOLTO ATTIVO</a:t>
            </a:r>
          </a:p>
        </p:txBody>
      </p:sp>
    </p:spTree>
    <p:extLst>
      <p:ext uri="{BB962C8B-B14F-4D97-AF65-F5344CB8AC3E}">
        <p14:creationId xmlns:p14="http://schemas.microsoft.com/office/powerpoint/2010/main" val="965727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L’Ascolto diventa attivo…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idx="1"/>
          </p:nvPr>
        </p:nvSpPr>
        <p:spPr bwMode="auto">
          <a:xfrm>
            <a:off x="972589" y="1412777"/>
            <a:ext cx="10381211" cy="383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rtlCol="0">
            <a:spAutoFit/>
          </a:bodyPr>
          <a:lstStyle/>
          <a:p>
            <a:pPr marL="0" indent="0" algn="just" defTabSz="762000">
              <a:lnSpc>
                <a:spcPct val="140000"/>
              </a:lnSpc>
              <a:spcBef>
                <a:spcPct val="50000"/>
              </a:spcBef>
              <a:buNone/>
              <a:defRPr/>
            </a:pPr>
            <a:r>
              <a:rPr lang="it-IT" dirty="0">
                <a:latin typeface="+mj-lt"/>
              </a:rPr>
              <a:t>Quando l’operatore </a:t>
            </a:r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rinuncia</a:t>
            </a:r>
            <a:r>
              <a:rPr lang="it-IT" dirty="0">
                <a:solidFill>
                  <a:srgbClr val="7030A0"/>
                </a:solidFill>
                <a:latin typeface="+mj-lt"/>
              </a:rPr>
              <a:t> </a:t>
            </a:r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</a:t>
            </a:r>
            <a:r>
              <a:rPr lang="it-IT" dirty="0">
                <a:solidFill>
                  <a:srgbClr val="7030A0"/>
                </a:solidFill>
                <a:latin typeface="+mj-lt"/>
              </a:rPr>
              <a:t> </a:t>
            </a:r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giudicare</a:t>
            </a:r>
            <a:r>
              <a:rPr lang="it-IT" dirty="0">
                <a:solidFill>
                  <a:srgbClr val="7030A0"/>
                </a:solidFill>
                <a:latin typeface="+mj-lt"/>
              </a:rPr>
              <a:t> </a:t>
            </a:r>
            <a:r>
              <a:rPr lang="it-IT" dirty="0">
                <a:latin typeface="+mj-lt"/>
              </a:rPr>
              <a:t>quanto comunicato dal malato:</a:t>
            </a:r>
          </a:p>
          <a:p>
            <a:pPr marL="381000" indent="-381000" algn="just">
              <a:lnSpc>
                <a:spcPct val="13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dirty="0">
                <a:latin typeface="+mj-lt"/>
              </a:rPr>
              <a:t>ne capisce il 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significato</a:t>
            </a:r>
            <a:r>
              <a:rPr lang="it-IT" dirty="0">
                <a:latin typeface="+mj-lt"/>
              </a:rPr>
              <a:t> 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profondo (incluse le emozioni);</a:t>
            </a:r>
            <a:endParaRPr lang="it-IT" dirty="0">
              <a:latin typeface="+mj-lt"/>
            </a:endParaRPr>
          </a:p>
          <a:p>
            <a:pPr marL="381000" indent="-381000" algn="just">
              <a:lnSpc>
                <a:spcPct val="13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dirty="0">
                <a:latin typeface="+mj-lt"/>
              </a:rPr>
              <a:t>dimostra di 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averlo</a:t>
            </a:r>
            <a:r>
              <a:rPr lang="it-IT" dirty="0">
                <a:latin typeface="+mj-lt"/>
              </a:rPr>
              <a:t> 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compreso;</a:t>
            </a:r>
            <a:endParaRPr lang="it-IT" dirty="0">
              <a:latin typeface="+mj-lt"/>
            </a:endParaRPr>
          </a:p>
          <a:p>
            <a:pPr marL="381000" indent="-381000" algn="just">
              <a:lnSpc>
                <a:spcPct val="13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dirty="0">
                <a:latin typeface="+mj-lt"/>
              </a:rPr>
              <a:t>risponde senza distrarsi, cogliendo anche il segnale 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non</a:t>
            </a:r>
            <a:r>
              <a:rPr lang="it-IT" dirty="0">
                <a:latin typeface="+mj-lt"/>
              </a:rPr>
              <a:t> 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verbale.</a:t>
            </a:r>
          </a:p>
          <a:p>
            <a:pPr algn="just" defTabSz="762000">
              <a:lnSpc>
                <a:spcPct val="140000"/>
              </a:lnSpc>
              <a:spcBef>
                <a:spcPct val="50000"/>
              </a:spcBef>
              <a:defRPr/>
            </a:pPr>
            <a:endParaRPr lang="it-IT" dirty="0">
              <a:latin typeface="Arial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59C04C-D9B9-B84D-96CD-2602DB850330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L’ASCOLTO ATTIVO</a:t>
            </a:r>
          </a:p>
        </p:txBody>
      </p:sp>
    </p:spTree>
    <p:extLst>
      <p:ext uri="{BB962C8B-B14F-4D97-AF65-F5344CB8AC3E}">
        <p14:creationId xmlns:p14="http://schemas.microsoft.com/office/powerpoint/2010/main" val="3426738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7367E1-057A-0748-91F7-4E18BDC3C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07A20F9-AE99-BD4D-9B04-99455396C37E}"/>
              </a:ext>
            </a:extLst>
          </p:cNvPr>
          <p:cNvSpPr/>
          <p:nvPr/>
        </p:nvSpPr>
        <p:spPr>
          <a:xfrm>
            <a:off x="4466897" y="5223642"/>
            <a:ext cx="7725103" cy="528766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Dal film </a:t>
            </a:r>
            <a:r>
              <a:rPr lang="it-IT" sz="2800" i="1" dirty="0">
                <a:solidFill>
                  <a:schemeClr val="bg1"/>
                </a:solidFill>
              </a:rPr>
              <a:t>«Inside Out» </a:t>
            </a:r>
            <a:r>
              <a:rPr lang="it-IT" i="1" dirty="0">
                <a:solidFill>
                  <a:schemeClr val="bg1"/>
                </a:solidFill>
              </a:rPr>
              <a:t>(2015)</a:t>
            </a:r>
            <a:endParaRPr lang="it-IT" sz="2800" i="1" dirty="0">
              <a:solidFill>
                <a:schemeClr val="bg1"/>
              </a:solidFill>
            </a:endParaRPr>
          </a:p>
        </p:txBody>
      </p:sp>
      <p:pic>
        <p:nvPicPr>
          <p:cNvPr id="4" name="Elemento grafico 3" descr="Ciak">
            <a:extLst>
              <a:ext uri="{FF2B5EF4-FFF2-40B4-BE49-F238E27FC236}">
                <a16:creationId xmlns:a16="http://schemas.microsoft.com/office/drawing/2014/main" id="{2323C249-556A-A745-AD59-949F27FD8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3721">
            <a:off x="10377947" y="169606"/>
            <a:ext cx="1482213" cy="14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70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15907" y="4012594"/>
            <a:ext cx="9397109" cy="33430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dirty="0"/>
              <a:t>L’idea di malattia dell’operatore sanitario non sempre coincide con quella del malato.</a:t>
            </a:r>
          </a:p>
          <a:p>
            <a:pPr marL="0" indent="0" algn="ctr">
              <a:buNone/>
            </a:pPr>
            <a:r>
              <a:rPr lang="it-IT" sz="3200" dirty="0"/>
              <a:t>Spesso ciò che la persona malata richiede non è soltanto il farmaco…</a:t>
            </a:r>
            <a:endParaRPr lang="it-IT" sz="2000" dirty="0"/>
          </a:p>
          <a:p>
            <a:pPr marL="0" indent="0" algn="r">
              <a:buNone/>
            </a:pPr>
            <a:r>
              <a:rPr lang="it-IT" sz="2400" b="1" dirty="0">
                <a:solidFill>
                  <a:srgbClr val="002060"/>
                </a:solidFill>
              </a:rPr>
              <a:t>Ponzi G., 2014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CB0A0DA-310E-8D47-8F1E-9C675045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61" y="-1780248"/>
            <a:ext cx="10119203" cy="56667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08D523-92F5-2948-AC39-67CB6D2F1C61}"/>
              </a:ext>
            </a:extLst>
          </p:cNvPr>
          <p:cNvSpPr txBox="1"/>
          <p:nvPr/>
        </p:nvSpPr>
        <p:spPr>
          <a:xfrm>
            <a:off x="-1" y="250853"/>
            <a:ext cx="43373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DIVERSI PUNTI DI VISTA… DIVERSI MONDI</a:t>
            </a:r>
          </a:p>
        </p:txBody>
      </p:sp>
    </p:spTree>
    <p:extLst>
      <p:ext uri="{BB962C8B-B14F-4D97-AF65-F5344CB8AC3E}">
        <p14:creationId xmlns:p14="http://schemas.microsoft.com/office/powerpoint/2010/main" val="2651708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4393F8-36A8-194D-AC95-C5AA4F1938D2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L’EMPATIA</a:t>
            </a: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3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822354" y="50433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4800" b="1" dirty="0">
                <a:solidFill>
                  <a:srgbClr val="FF0000"/>
                </a:solidFill>
              </a:rPr>
              <a:t>Etimologia….</a:t>
            </a:r>
            <a:br>
              <a:rPr lang="it-IT" altLang="it-IT" sz="4800" dirty="0"/>
            </a:br>
            <a:endParaRPr lang="it-IT" altLang="it-IT" sz="4800" dirty="0"/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>
          <a:xfrm>
            <a:off x="822354" y="4186469"/>
            <a:ext cx="8229600" cy="18156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it-IT" altLang="it-IT" dirty="0"/>
              <a:t>Empatia deriva dalla parola greca </a:t>
            </a:r>
            <a:r>
              <a:rPr lang="it-IT" altLang="it-IT" i="1" dirty="0" err="1"/>
              <a:t>empateia</a:t>
            </a:r>
            <a:r>
              <a:rPr lang="it-IT" altLang="it-IT" dirty="0"/>
              <a:t> che significa </a:t>
            </a:r>
            <a:r>
              <a:rPr lang="it-IT" altLang="it-IT" b="1" i="1" dirty="0"/>
              <a:t>SOFFRIRE DENTRO</a:t>
            </a:r>
            <a:r>
              <a:rPr lang="it-IT" altLang="it-IT" b="1" dirty="0"/>
              <a:t>, sperimentare attivamente il modo in cui una persona vive un’esperienza, un vissuto piacevole o meno</a:t>
            </a:r>
            <a:r>
              <a:rPr lang="it-IT" altLang="it-IT" dirty="0"/>
              <a:t>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41BB1E-39E6-0F41-B71F-C228B16F6228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L’EMPATIA</a:t>
            </a:r>
          </a:p>
        </p:txBody>
      </p:sp>
    </p:spTree>
    <p:extLst>
      <p:ext uri="{BB962C8B-B14F-4D97-AF65-F5344CB8AC3E}">
        <p14:creationId xmlns:p14="http://schemas.microsoft.com/office/powerpoint/2010/main" val="38490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Esempio </a:t>
            </a:r>
          </a:p>
        </p:txBody>
      </p:sp>
      <p:sp>
        <p:nvSpPr>
          <p:cNvPr id="3277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it-IT" altLang="it-IT" dirty="0"/>
              <a:t>Se un malato mi dice: </a:t>
            </a:r>
          </a:p>
          <a:p>
            <a:pPr eaLnBrk="1" hangingPunct="1">
              <a:buFont typeface="Arial" charset="0"/>
              <a:buNone/>
            </a:pPr>
            <a:endParaRPr lang="it-IT" altLang="it-IT" dirty="0"/>
          </a:p>
          <a:p>
            <a:pPr eaLnBrk="1" hangingPunct="1">
              <a:buFont typeface="Arial" charset="0"/>
              <a:buNone/>
            </a:pPr>
            <a:r>
              <a:rPr lang="it-IT" altLang="it-IT" dirty="0">
                <a:solidFill>
                  <a:srgbClr val="0070C0"/>
                </a:solidFill>
              </a:rPr>
              <a:t>“</a:t>
            </a:r>
            <a:r>
              <a:rPr lang="it-IT" altLang="it-IT" i="1" dirty="0">
                <a:solidFill>
                  <a:srgbClr val="0070C0"/>
                </a:solidFill>
              </a:rPr>
              <a:t>Domani devo essere operato di appendicite.              </a:t>
            </a:r>
          </a:p>
          <a:p>
            <a:pPr eaLnBrk="1" hangingPunct="1">
              <a:buFont typeface="Arial" charset="0"/>
              <a:buNone/>
            </a:pPr>
            <a:r>
              <a:rPr lang="it-IT" altLang="it-IT" i="1" dirty="0">
                <a:solidFill>
                  <a:srgbClr val="0070C0"/>
                </a:solidFill>
              </a:rPr>
              <a:t> Ho una </a:t>
            </a:r>
            <a:r>
              <a:rPr lang="it-IT" altLang="it-IT" b="1" i="1" dirty="0">
                <a:solidFill>
                  <a:srgbClr val="0070C0"/>
                </a:solidFill>
              </a:rPr>
              <a:t>paura</a:t>
            </a:r>
            <a:r>
              <a:rPr lang="it-IT" altLang="it-IT" i="1" dirty="0">
                <a:solidFill>
                  <a:srgbClr val="0070C0"/>
                </a:solidFill>
              </a:rPr>
              <a:t> tremenda…</a:t>
            </a:r>
            <a:r>
              <a:rPr lang="it-IT" altLang="it-IT" dirty="0">
                <a:solidFill>
                  <a:srgbClr val="0070C0"/>
                </a:solidFill>
              </a:rPr>
              <a:t>”</a:t>
            </a:r>
            <a:endParaRPr lang="it-IT" altLang="it-IT" b="1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84DB85-0160-6242-973A-57D0A349004B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L’EMPATIA</a:t>
            </a:r>
          </a:p>
        </p:txBody>
      </p:sp>
    </p:spTree>
    <p:extLst>
      <p:ext uri="{BB962C8B-B14F-4D97-AF65-F5344CB8AC3E}">
        <p14:creationId xmlns:p14="http://schemas.microsoft.com/office/powerpoint/2010/main" val="3254250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contenuto 2"/>
          <p:cNvSpPr>
            <a:spLocks noGrp="1"/>
          </p:cNvSpPr>
          <p:nvPr>
            <p:ph idx="1"/>
          </p:nvPr>
        </p:nvSpPr>
        <p:spPr>
          <a:xfrm>
            <a:off x="883942" y="704002"/>
            <a:ext cx="8229600" cy="5073650"/>
          </a:xfrm>
        </p:spPr>
        <p:txBody>
          <a:bodyPr/>
          <a:lstStyle/>
          <a:p>
            <a:pPr marL="0" indent="0">
              <a:buNone/>
            </a:pPr>
            <a:r>
              <a:rPr lang="it-IT" altLang="it-IT" dirty="0"/>
              <a:t>La nostra risposta non sarebbe empatica se si esprimesse in questi termini: </a:t>
            </a:r>
          </a:p>
          <a:p>
            <a:pPr marL="0" indent="0">
              <a:buNone/>
            </a:pPr>
            <a:r>
              <a:rPr lang="it-IT" altLang="it-IT" i="1" dirty="0">
                <a:solidFill>
                  <a:srgbClr val="7030A0"/>
                </a:solidFill>
              </a:rPr>
              <a:t>“L’appendicite è un’operazione da nulla, non è il caso di aver paura…”. </a:t>
            </a:r>
          </a:p>
          <a:p>
            <a:pPr marL="0" indent="0">
              <a:buNone/>
            </a:pPr>
            <a:r>
              <a:rPr lang="it-IT" altLang="it-IT" dirty="0"/>
              <a:t>Più appropriato sarebbe: </a:t>
            </a:r>
          </a:p>
          <a:p>
            <a:pPr marL="0" indent="0">
              <a:buNone/>
            </a:pPr>
            <a:r>
              <a:rPr lang="it-IT" altLang="it-IT" b="1" i="1" dirty="0">
                <a:solidFill>
                  <a:srgbClr val="FF0066"/>
                </a:solidFill>
              </a:rPr>
              <a:t>“Il fatto di subire l’operazione la turba profondamente…mi sbaglio forse?”.</a:t>
            </a:r>
          </a:p>
          <a:p>
            <a:pPr marL="0" indent="0">
              <a:buNone/>
            </a:pPr>
            <a:endParaRPr lang="it-IT" alt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6C1F96-C409-B847-96B4-0C846DC0EE53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L’EMPATIA</a:t>
            </a:r>
          </a:p>
        </p:txBody>
      </p:sp>
    </p:spTree>
    <p:extLst>
      <p:ext uri="{BB962C8B-B14F-4D97-AF65-F5344CB8AC3E}">
        <p14:creationId xmlns:p14="http://schemas.microsoft.com/office/powerpoint/2010/main" val="1794192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EE95195-3E92-EB4A-9159-ADC2558DE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5" b="161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E06943-DE1B-2947-B50D-A302A1C95AC6}"/>
              </a:ext>
            </a:extLst>
          </p:cNvPr>
          <p:cNvSpPr txBox="1"/>
          <p:nvPr/>
        </p:nvSpPr>
        <p:spPr>
          <a:xfrm>
            <a:off x="640079" y="4025589"/>
            <a:ext cx="4610932" cy="1415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+mj-lt"/>
                <a:ea typeface="+mj-ea"/>
                <a:cs typeface="+mj-cs"/>
              </a:rPr>
              <a:t>Nei</a:t>
            </a:r>
            <a:r>
              <a:rPr lang="en-US" sz="3600" dirty="0">
                <a:latin typeface="+mj-lt"/>
                <a:ea typeface="+mj-ea"/>
                <a:cs typeface="+mj-cs"/>
              </a:rPr>
              <a:t> panni </a:t>
            </a:r>
            <a:r>
              <a:rPr lang="en-US" sz="3600" dirty="0" err="1">
                <a:latin typeface="+mj-lt"/>
                <a:ea typeface="+mj-ea"/>
                <a:cs typeface="+mj-cs"/>
              </a:rPr>
              <a:t>dell’altro</a:t>
            </a:r>
            <a:r>
              <a:rPr lang="en-US" sz="3600" dirty="0"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D41656-A594-B840-B186-3282FFF661C5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L’EMPATIA</a:t>
            </a:r>
          </a:p>
        </p:txBody>
      </p:sp>
    </p:spTree>
    <p:extLst>
      <p:ext uri="{BB962C8B-B14F-4D97-AF65-F5344CB8AC3E}">
        <p14:creationId xmlns:p14="http://schemas.microsoft.com/office/powerpoint/2010/main" val="2863620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7DBA16-6FF9-6F4B-A72F-2DF07FF73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" b="133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02A0326-A194-A649-A143-48EF7D7A4CA7}"/>
              </a:ext>
            </a:extLst>
          </p:cNvPr>
          <p:cNvSpPr/>
          <p:nvPr/>
        </p:nvSpPr>
        <p:spPr>
          <a:xfrm>
            <a:off x="4466897" y="5223642"/>
            <a:ext cx="7725103" cy="528766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Dal film </a:t>
            </a:r>
            <a:r>
              <a:rPr lang="it-IT" sz="2800" i="1" dirty="0">
                <a:solidFill>
                  <a:schemeClr val="bg1"/>
                </a:solidFill>
              </a:rPr>
              <a:t>«Avviso di chiamata – </a:t>
            </a:r>
            <a:r>
              <a:rPr lang="it-IT" sz="2800" i="1" dirty="0" err="1">
                <a:solidFill>
                  <a:schemeClr val="bg1"/>
                </a:solidFill>
              </a:rPr>
              <a:t>Hanging</a:t>
            </a:r>
            <a:r>
              <a:rPr lang="it-IT" sz="2800" i="1" dirty="0">
                <a:solidFill>
                  <a:schemeClr val="bg1"/>
                </a:solidFill>
              </a:rPr>
              <a:t> out» </a:t>
            </a:r>
            <a:r>
              <a:rPr lang="it-IT" i="1" dirty="0">
                <a:solidFill>
                  <a:schemeClr val="bg1"/>
                </a:solidFill>
              </a:rPr>
              <a:t>(2000)</a:t>
            </a:r>
            <a:endParaRPr lang="it-IT" sz="2800" i="1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22DC52-C9FD-1043-A40C-1E319A9C9A53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L’EMPATIA</a:t>
            </a:r>
          </a:p>
        </p:txBody>
      </p:sp>
      <p:pic>
        <p:nvPicPr>
          <p:cNvPr id="5" name="Elemento grafico 4" descr="Ciak">
            <a:extLst>
              <a:ext uri="{FF2B5EF4-FFF2-40B4-BE49-F238E27FC236}">
                <a16:creationId xmlns:a16="http://schemas.microsoft.com/office/drawing/2014/main" id="{8FE6C313-AD3C-1F42-9FAD-81EA6390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3721">
            <a:off x="10377947" y="169606"/>
            <a:ext cx="1482213" cy="14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353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E69FD4-06BE-494B-88CA-2698097C4E83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 COMUNICAZIONE EFFICACE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1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b="1"/>
              <a:t>Comunicazione su tre livelli: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it-IT" sz="2000"/>
              <a:t>Livello verbale</a:t>
            </a:r>
          </a:p>
          <a:p>
            <a:r>
              <a:rPr lang="it-IT" sz="2000" i="1"/>
              <a:t>Livello paraverbale</a:t>
            </a:r>
          </a:p>
          <a:p>
            <a:r>
              <a:rPr lang="it-IT" sz="2000"/>
              <a:t>Livello non verbale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" r="1" b="3531"/>
          <a:stretch/>
        </p:blipFill>
        <p:spPr bwMode="auto">
          <a:xfrm>
            <a:off x="5120640" y="1904281"/>
            <a:ext cx="6233160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978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Perché la comunicazione </a:t>
            </a:r>
            <a:br>
              <a:rPr lang="it-IT" b="1" dirty="0"/>
            </a:br>
            <a:r>
              <a:rPr lang="it-IT" b="1" dirty="0"/>
              <a:t>non sempre è efficace…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7071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Ostacoli materiali</a:t>
            </a:r>
            <a:r>
              <a:rPr lang="it-IT" dirty="0"/>
              <a:t>: rumore, la scarsa visibilità, la presenza di troppe persone attorno al malato</a:t>
            </a:r>
          </a:p>
          <a:p>
            <a:pPr marL="0" indent="0">
              <a:buNone/>
            </a:pPr>
            <a:endParaRPr lang="it-IT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Impedimenti fisici</a:t>
            </a:r>
            <a:r>
              <a:rPr lang="it-IT" dirty="0"/>
              <a:t>: sordità, cecità, la posizione del corpo nello spazio (non porsi alle spalle del malato…)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76C5E5-9240-AF4A-82A7-AB9F4CDC6D1F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2600880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Psicologici/comportamentali</a:t>
            </a:r>
            <a:r>
              <a:rPr lang="it-IT" dirty="0"/>
              <a:t>: meccanismi di difesa, giudizio, mancanza di </a:t>
            </a:r>
            <a:r>
              <a:rPr lang="it-IT" i="1" dirty="0"/>
              <a:t>feeling</a:t>
            </a:r>
            <a:r>
              <a:rPr lang="it-IT" dirty="0"/>
              <a:t>… </a:t>
            </a:r>
          </a:p>
          <a:p>
            <a:pPr marL="0" indent="0">
              <a:buNone/>
            </a:pPr>
            <a:endParaRPr lang="it-IT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7030A0"/>
                </a:solidFill>
              </a:rPr>
              <a:t>Multiculturalità</a:t>
            </a:r>
            <a:r>
              <a:rPr lang="it-IT" dirty="0"/>
              <a:t>: problemi di lingua legati alla differente manifestazione dei bisogni (alimentazione, igiene…) 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Altro</a:t>
            </a:r>
            <a:r>
              <a:rPr lang="it-IT" dirty="0"/>
              <a:t>: mancanza di tempo, la carenza di personale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9EB28B-3ACC-6D49-A781-A5C844C86D02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93382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5348" y="2528167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Si parla di RAPPORTO o RELAZIONE…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168432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b="1" dirty="0"/>
              <a:t>La relazione è parte integrante del processo di cura e guarigione.</a:t>
            </a:r>
          </a:p>
          <a:p>
            <a:pPr marL="0" indent="0" algn="ctr">
              <a:buNone/>
            </a:pPr>
            <a:endParaRPr lang="it-IT" sz="5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183531A-0330-A64E-897F-2A5C39201413}"/>
              </a:ext>
            </a:extLst>
          </p:cNvPr>
          <p:cNvSpPr/>
          <p:nvPr/>
        </p:nvSpPr>
        <p:spPr>
          <a:xfrm>
            <a:off x="1005348" y="38537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600" dirty="0"/>
              <a:t>Poiché la malattia diventa </a:t>
            </a:r>
          </a:p>
          <a:p>
            <a:r>
              <a:rPr lang="it-IT" sz="3600" dirty="0"/>
              <a:t>luogo di incontro tra persone.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FC30607-DD82-D241-9355-6690AA25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-3413655"/>
            <a:ext cx="11353800" cy="59418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1AC978-2EF8-1B41-BFB6-AD6CA279FF96}"/>
              </a:ext>
            </a:extLst>
          </p:cNvPr>
          <p:cNvSpPr txBox="1"/>
          <p:nvPr/>
        </p:nvSpPr>
        <p:spPr>
          <a:xfrm>
            <a:off x="-1" y="250853"/>
            <a:ext cx="43373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LA RELAZIONE COME INCONTRO</a:t>
            </a:r>
          </a:p>
        </p:txBody>
      </p:sp>
    </p:spTree>
    <p:extLst>
      <p:ext uri="{BB962C8B-B14F-4D97-AF65-F5344CB8AC3E}">
        <p14:creationId xmlns:p14="http://schemas.microsoft.com/office/powerpoint/2010/main" val="4154325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La fretta</a:t>
            </a:r>
            <a:r>
              <a:rPr lang="it-IT" dirty="0"/>
              <a:t>: il malato ha bisogno di tempo per capire metabolizzare quello che gli è stato comunicato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Le interruzioni</a:t>
            </a:r>
            <a:r>
              <a:rPr lang="it-IT" dirty="0"/>
              <a:t>: l’abitudine ad interrompere un malato o a lasciarsi distrarre…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2B4F44-3D23-B741-8090-CA950A226975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1805466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B10DDE-4EBB-264A-B138-DA95EFF33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676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È inevitabile che il comportamento dei malati o dei loro famigliari susciti nell’operatore reazioni positive o negative.</a:t>
            </a:r>
          </a:p>
          <a:p>
            <a:pPr marL="0" indent="0">
              <a:buNone/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12E16E-50DE-B441-BBED-CED80DEF457C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8026025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892A493-9D0E-8641-B750-8029A71D0EE6}"/>
              </a:ext>
            </a:extLst>
          </p:cNvPr>
          <p:cNvSpPr/>
          <p:nvPr/>
        </p:nvSpPr>
        <p:spPr>
          <a:xfrm>
            <a:off x="6023113" y="4864411"/>
            <a:ext cx="55040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Blunt blunt" pitchFamily="2" charset="0"/>
              </a:rPr>
              <a:t>Alcuni SPUNTI per una buona comunicazione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9AF5B2C-1BB7-D74E-B428-30419259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47" y="-147207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Una comunicazione inefficace può essere motivo di basso grado di </a:t>
            </a:r>
            <a:r>
              <a:rPr lang="it-IT" i="1" dirty="0">
                <a:solidFill>
                  <a:srgbClr val="000000"/>
                </a:solidFill>
              </a:rPr>
              <a:t>adesione</a:t>
            </a:r>
            <a:r>
              <a:rPr lang="it-IT" dirty="0">
                <a:solidFill>
                  <a:srgbClr val="000000"/>
                </a:solidFill>
              </a:rPr>
              <a:t> con i pazienti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00"/>
                </a:solidFill>
              </a:rPr>
              <a:t>(</a:t>
            </a:r>
            <a:r>
              <a:rPr lang="it-IT" sz="2000" dirty="0" err="1">
                <a:solidFill>
                  <a:srgbClr val="000000"/>
                </a:solidFill>
              </a:rPr>
              <a:t>Gochman</a:t>
            </a:r>
            <a:r>
              <a:rPr lang="it-IT" sz="2000" dirty="0">
                <a:solidFill>
                  <a:srgbClr val="000000"/>
                </a:solidFill>
              </a:rPr>
              <a:t>, 1988)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01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12E16E-50DE-B441-BBED-CED80DEF457C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B3522E-7A4E-B94D-BDD5-AF333F03757C}"/>
              </a:ext>
            </a:extLst>
          </p:cNvPr>
          <p:cNvSpPr txBox="1"/>
          <p:nvPr/>
        </p:nvSpPr>
        <p:spPr>
          <a:xfrm>
            <a:off x="1121403" y="1416106"/>
            <a:ext cx="30911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Secondo </a:t>
            </a:r>
            <a:r>
              <a:rPr lang="it-IT" sz="2400" dirty="0" err="1"/>
              <a:t>Ley</a:t>
            </a:r>
            <a:r>
              <a:rPr lang="it-IT" sz="2400" dirty="0"/>
              <a:t> perché la comunicazione sia efficace, il messaggio trasmesso deve essere </a:t>
            </a:r>
            <a:r>
              <a:rPr lang="it-IT" sz="2400" b="1" dirty="0"/>
              <a:t>compreso e ricordato</a:t>
            </a:r>
            <a:r>
              <a:rPr lang="it-IT" sz="2400" dirty="0"/>
              <a:t>. </a:t>
            </a:r>
          </a:p>
          <a:p>
            <a:r>
              <a:rPr lang="it-IT" dirty="0"/>
              <a:t>(</a:t>
            </a:r>
            <a:r>
              <a:rPr lang="it-IT" dirty="0" err="1"/>
              <a:t>Ley</a:t>
            </a:r>
            <a:r>
              <a:rPr lang="it-IT" dirty="0"/>
              <a:t>, 1989)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A4958C-A183-B04C-9DF4-1F999B928833}"/>
              </a:ext>
            </a:extLst>
          </p:cNvPr>
          <p:cNvSpPr txBox="1"/>
          <p:nvPr/>
        </p:nvSpPr>
        <p:spPr>
          <a:xfrm rot="614166">
            <a:off x="5454033" y="2265770"/>
            <a:ext cx="56725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Il materiale presentato è spesso difficile da capire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504E62-6EA4-4D43-BC7E-F22D80B07FEF}"/>
              </a:ext>
            </a:extLst>
          </p:cNvPr>
          <p:cNvSpPr txBox="1"/>
          <p:nvPr/>
        </p:nvSpPr>
        <p:spPr>
          <a:xfrm rot="21293313">
            <a:off x="5242291" y="3244334"/>
            <a:ext cx="56725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I pazienti non hanno sempre le competenze tecniche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E46D0C-54FA-D94F-9F5E-56912F08E985}"/>
              </a:ext>
            </a:extLst>
          </p:cNvPr>
          <p:cNvSpPr txBox="1"/>
          <p:nvPr/>
        </p:nvSpPr>
        <p:spPr>
          <a:xfrm rot="548112">
            <a:off x="5436534" y="4303899"/>
            <a:ext cx="56725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Convinzioni erronee che ostacolano la comprensione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E4244A-0304-CD40-A029-DAA05707A987}"/>
              </a:ext>
            </a:extLst>
          </p:cNvPr>
          <p:cNvSpPr txBox="1"/>
          <p:nvPr/>
        </p:nvSpPr>
        <p:spPr>
          <a:xfrm>
            <a:off x="773524" y="528403"/>
            <a:ext cx="546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1"/>
                </a:solidFill>
              </a:rPr>
              <a:t>CHE COSA HO CAPITO?</a:t>
            </a:r>
          </a:p>
        </p:txBody>
      </p:sp>
    </p:spTree>
    <p:extLst>
      <p:ext uri="{BB962C8B-B14F-4D97-AF65-F5344CB8AC3E}">
        <p14:creationId xmlns:p14="http://schemas.microsoft.com/office/powerpoint/2010/main" val="4043717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92DC3746-5820-754E-BFE1-752CF6728290}"/>
              </a:ext>
            </a:extLst>
          </p:cNvPr>
          <p:cNvSpPr txBox="1">
            <a:spLocks noChangeArrowheads="1"/>
          </p:cNvSpPr>
          <p:nvPr/>
        </p:nvSpPr>
        <p:spPr>
          <a:xfrm>
            <a:off x="6995055" y="394089"/>
            <a:ext cx="4978817" cy="324673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C0000"/>
              </a:buClr>
              <a:buFont typeface="Arial" panose="020B0604020202020204" pitchFamily="34" charset="0"/>
              <a:buNone/>
            </a:pPr>
            <a:r>
              <a:rPr lang="it-IT" sz="2400" b="1" dirty="0"/>
              <a:t>Riassumere</a:t>
            </a:r>
            <a:r>
              <a:rPr lang="it-IT" sz="2400" dirty="0"/>
              <a:t> con </a:t>
            </a:r>
            <a:r>
              <a:rPr lang="it-IT" sz="2400" b="1" dirty="0"/>
              <a:t>parole proprie</a:t>
            </a:r>
            <a:r>
              <a:rPr lang="it-IT" sz="2400" dirty="0"/>
              <a:t> quanto vi è stato appena detto</a:t>
            </a:r>
          </a:p>
          <a:p>
            <a:pPr marL="0" indent="0"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it-IT" sz="2400" dirty="0"/>
              <a:t>Crea rapporto poiché dimostra che avete </a:t>
            </a:r>
            <a:r>
              <a:rPr lang="it-IT" sz="2400" b="1" dirty="0"/>
              <a:t>sentito</a:t>
            </a:r>
            <a:r>
              <a:rPr lang="it-IT" sz="2400" dirty="0"/>
              <a:t> e </a:t>
            </a:r>
            <a:r>
              <a:rPr lang="it-IT" sz="2400" b="1" dirty="0"/>
              <a:t>compreso</a:t>
            </a:r>
          </a:p>
          <a:p>
            <a:pPr marL="0" indent="0"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it-IT" sz="2400" b="1" dirty="0"/>
              <a:t>Chiarisce</a:t>
            </a:r>
            <a:r>
              <a:rPr lang="it-IT" sz="2400" dirty="0"/>
              <a:t> i </a:t>
            </a:r>
            <a:r>
              <a:rPr lang="it-IT" sz="2400" b="1" dirty="0"/>
              <a:t>contenuti</a:t>
            </a:r>
            <a:r>
              <a:rPr lang="it-IT" sz="2400" dirty="0"/>
              <a:t>, verifica le </a:t>
            </a:r>
            <a:r>
              <a:rPr lang="it-IT" sz="2400" b="1" dirty="0"/>
              <a:t>percezioni</a:t>
            </a:r>
            <a:r>
              <a:rPr lang="it-IT" sz="2400" dirty="0"/>
              <a:t> ed evidenzia i </a:t>
            </a:r>
            <a:r>
              <a:rPr lang="it-IT" sz="2400" b="1" dirty="0"/>
              <a:t>problemi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F7CC7F-47C5-9347-8AAA-A1DF7F8B9558}"/>
              </a:ext>
            </a:extLst>
          </p:cNvPr>
          <p:cNvSpPr txBox="1"/>
          <p:nvPr/>
        </p:nvSpPr>
        <p:spPr>
          <a:xfrm>
            <a:off x="401290" y="318782"/>
            <a:ext cx="453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1"/>
                </a:solidFill>
              </a:rPr>
              <a:t>PARAFRASARE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E8E9E5A-E785-0443-9FFA-5E7253441564}"/>
              </a:ext>
            </a:extLst>
          </p:cNvPr>
          <p:cNvSpPr/>
          <p:nvPr/>
        </p:nvSpPr>
        <p:spPr>
          <a:xfrm>
            <a:off x="735496" y="2537217"/>
            <a:ext cx="6700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>
              <a:buClr>
                <a:srgbClr val="CC0000"/>
              </a:buClr>
            </a:pPr>
            <a:r>
              <a:rPr lang="it-IT" sz="3600" b="1" dirty="0">
                <a:solidFill>
                  <a:srgbClr val="000066"/>
                </a:solidFill>
                <a:latin typeface="blessed assurance Medium" panose="02000603000000000000" pitchFamily="2" charset="0"/>
              </a:rPr>
              <a:t>Mi sta dicendo che …..…?</a:t>
            </a:r>
          </a:p>
          <a:p>
            <a:pPr marL="371475">
              <a:buClr>
                <a:srgbClr val="CC0000"/>
              </a:buClr>
            </a:pPr>
            <a:endParaRPr lang="it-IT" sz="3600" b="1" dirty="0">
              <a:solidFill>
                <a:srgbClr val="000066"/>
              </a:solidFill>
              <a:latin typeface="blessed assurance Medium" panose="02000603000000000000" pitchFamily="2" charset="0"/>
            </a:endParaRPr>
          </a:p>
          <a:p>
            <a:pPr marL="371475">
              <a:buClr>
                <a:srgbClr val="CC0000"/>
              </a:buClr>
            </a:pPr>
            <a:r>
              <a:rPr lang="it-IT" sz="3600" b="1" dirty="0">
                <a:solidFill>
                  <a:srgbClr val="000066"/>
                </a:solidFill>
                <a:latin typeface="blessed assurance Medium" panose="02000603000000000000" pitchFamily="2" charset="0"/>
              </a:rPr>
              <a:t>Mi pare di capire che lei intende dire … è corretto?</a:t>
            </a:r>
          </a:p>
          <a:p>
            <a:pPr marL="371475">
              <a:buClr>
                <a:srgbClr val="CC0000"/>
              </a:buClr>
            </a:pPr>
            <a:endParaRPr lang="it-IT" sz="3600" b="1" dirty="0">
              <a:solidFill>
                <a:srgbClr val="000066"/>
              </a:solidFill>
              <a:latin typeface="blessed assurance Medium" panose="02000603000000000000" pitchFamily="2" charset="0"/>
            </a:endParaRPr>
          </a:p>
          <a:p>
            <a:pPr marL="371475">
              <a:buClr>
                <a:srgbClr val="CC0000"/>
              </a:buClr>
            </a:pPr>
            <a:r>
              <a:rPr lang="it-IT" sz="3600" b="1" dirty="0">
                <a:solidFill>
                  <a:srgbClr val="000066"/>
                </a:solidFill>
                <a:latin typeface="blessed assurance Medium" panose="02000603000000000000" pitchFamily="2" charset="0"/>
              </a:rPr>
              <a:t>Lei pensa che … Dimentico qualcosa?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B59491-F081-B145-A401-783E0CF999B6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2654319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C8D4C1E-7908-8F49-A733-7F9C82655A53}"/>
              </a:ext>
            </a:extLst>
          </p:cNvPr>
          <p:cNvSpPr txBox="1"/>
          <p:nvPr/>
        </p:nvSpPr>
        <p:spPr>
          <a:xfrm>
            <a:off x="5029199" y="1085807"/>
            <a:ext cx="7158037" cy="45018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225" marR="343535" indent="-263525">
              <a:lnSpc>
                <a:spcPct val="100000"/>
              </a:lnSpc>
              <a:spcBef>
                <a:spcPts val="105"/>
              </a:spcBef>
              <a:buClr>
                <a:srgbClr val="FF9900"/>
              </a:buClr>
              <a:buFont typeface="Arial"/>
              <a:buChar char="•"/>
              <a:tabLst>
                <a:tab pos="354965" algn="l"/>
                <a:tab pos="355600" algn="l"/>
                <a:tab pos="6929120" algn="l"/>
              </a:tabLst>
            </a:pPr>
            <a:r>
              <a:rPr sz="2800" spc="-15" dirty="0">
                <a:latin typeface="Calibri"/>
                <a:cs typeface="Calibri"/>
              </a:rPr>
              <a:t>Prestare </a:t>
            </a:r>
            <a:r>
              <a:rPr sz="2800" spc="-10" dirty="0">
                <a:latin typeface="Calibri"/>
                <a:cs typeface="Calibri"/>
              </a:rPr>
              <a:t>attenzione, </a:t>
            </a:r>
            <a:r>
              <a:rPr sz="2800" spc="-15" dirty="0">
                <a:latin typeface="Calibri"/>
                <a:cs typeface="Calibri"/>
              </a:rPr>
              <a:t>restando </a:t>
            </a:r>
            <a:r>
              <a:rPr sz="2800" spc="-10" dirty="0">
                <a:latin typeface="Calibri"/>
                <a:cs typeface="Calibri"/>
              </a:rPr>
              <a:t>in silenzio,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b="1" spc="-10" dirty="0" err="1">
                <a:latin typeface="Calibri"/>
                <a:cs typeface="Calibri"/>
              </a:rPr>
              <a:t>guardare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dirty="0" err="1">
                <a:latin typeface="Calibri"/>
                <a:cs typeface="Calibri"/>
              </a:rPr>
              <a:t>i</a:t>
            </a:r>
            <a:r>
              <a:rPr lang="it-IT" sz="2800" b="1" dirty="0" err="1">
                <a:latin typeface="Calibri"/>
                <a:cs typeface="Calibri"/>
              </a:rPr>
              <a:t>n</a:t>
            </a:r>
            <a:r>
              <a:rPr lang="it-IT" sz="2800" b="1" dirty="0">
                <a:latin typeface="Calibri"/>
                <a:cs typeface="Calibri"/>
              </a:rPr>
              <a:t> </a:t>
            </a:r>
            <a:r>
              <a:rPr sz="2800" b="1" spc="-10" dirty="0" err="1">
                <a:latin typeface="Calibri"/>
                <a:cs typeface="Calibri"/>
              </a:rPr>
              <a:t>faccia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il  </a:t>
            </a:r>
            <a:r>
              <a:rPr sz="2800" spc="-15" dirty="0">
                <a:latin typeface="Calibri"/>
                <a:cs typeface="Calibri"/>
              </a:rPr>
              <a:t>nostro </a:t>
            </a:r>
            <a:r>
              <a:rPr sz="2800" spc="-10" dirty="0">
                <a:latin typeface="Calibri"/>
                <a:cs typeface="Calibri"/>
              </a:rPr>
              <a:t>interlocutore, crea </a:t>
            </a:r>
            <a:r>
              <a:rPr sz="2800" dirty="0">
                <a:latin typeface="Calibri"/>
                <a:cs typeface="Calibri"/>
              </a:rPr>
              <a:t>un </a:t>
            </a:r>
            <a:r>
              <a:rPr sz="2800" spc="-5" dirty="0">
                <a:latin typeface="Calibri"/>
                <a:cs typeface="Calibri"/>
              </a:rPr>
              <a:t>clima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 err="1">
                <a:latin typeface="Calibri"/>
                <a:cs typeface="Calibri"/>
              </a:rPr>
              <a:t>distensivo</a:t>
            </a:r>
            <a:r>
              <a:rPr sz="2800" spc="-10" dirty="0">
                <a:latin typeface="Calibri"/>
                <a:cs typeface="Calibri"/>
              </a:rPr>
              <a:t>.</a:t>
            </a:r>
            <a:r>
              <a:rPr lang="it-IT"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qu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st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modo</a:t>
            </a:r>
            <a:r>
              <a:rPr sz="2800" spc="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son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abbiam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 err="1">
                <a:latin typeface="Calibri"/>
                <a:cs typeface="Calibri"/>
              </a:rPr>
              <a:t>s</a:t>
            </a:r>
            <a:r>
              <a:rPr sz="2800" dirty="0" err="1">
                <a:latin typeface="Calibri"/>
                <a:cs typeface="Calibri"/>
              </a:rPr>
              <a:t>i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 err="1">
                <a:latin typeface="Calibri"/>
                <a:cs typeface="Calibri"/>
              </a:rPr>
              <a:t>se</a:t>
            </a:r>
            <a:r>
              <a:rPr sz="2800" spc="-20" dirty="0" err="1">
                <a:latin typeface="Calibri"/>
                <a:cs typeface="Calibri"/>
              </a:rPr>
              <a:t>n</a:t>
            </a:r>
            <a:r>
              <a:rPr sz="2800" spc="-30" dirty="0" err="1">
                <a:latin typeface="Calibri"/>
                <a:cs typeface="Calibri"/>
              </a:rPr>
              <a:t>t</a:t>
            </a:r>
            <a:r>
              <a:rPr sz="2800" dirty="0" err="1">
                <a:latin typeface="Calibri"/>
                <a:cs typeface="Calibri"/>
              </a:rPr>
              <a:t>e</a:t>
            </a:r>
            <a:r>
              <a:rPr lang="it-IT" sz="2800" dirty="0">
                <a:latin typeface="Calibri"/>
                <a:cs typeface="Calibri"/>
              </a:rPr>
              <a:t> </a:t>
            </a:r>
            <a:r>
              <a:rPr sz="2800" dirty="0" err="1">
                <a:latin typeface="Calibri"/>
                <a:cs typeface="Calibri"/>
              </a:rPr>
              <a:t>ac</a:t>
            </a:r>
            <a:r>
              <a:rPr sz="2800" spc="-30" dirty="0" err="1">
                <a:latin typeface="Calibri"/>
                <a:cs typeface="Calibri"/>
              </a:rPr>
              <a:t>c</a:t>
            </a:r>
            <a:r>
              <a:rPr sz="2800" spc="-5" dirty="0" err="1">
                <a:latin typeface="Calibri"/>
                <a:cs typeface="Calibri"/>
              </a:rPr>
              <a:t>ol</a:t>
            </a:r>
            <a:r>
              <a:rPr sz="2800" spc="-35" dirty="0" err="1">
                <a:latin typeface="Calibri"/>
                <a:cs typeface="Calibri"/>
              </a:rPr>
              <a:t>t</a:t>
            </a:r>
            <a:r>
              <a:rPr sz="2800" dirty="0" err="1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  e la </a:t>
            </a:r>
            <a:r>
              <a:rPr sz="2800" spc="-5" dirty="0">
                <a:latin typeface="Calibri"/>
                <a:cs typeface="Calibri"/>
              </a:rPr>
              <a:t>tensione si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allenta.</a:t>
            </a:r>
            <a:endParaRPr sz="2800" dirty="0">
              <a:latin typeface="Calibri"/>
              <a:cs typeface="Calibri"/>
            </a:endParaRPr>
          </a:p>
          <a:p>
            <a:pPr marL="276225" marR="519430" indent="-263525">
              <a:lnSpc>
                <a:spcPct val="100000"/>
              </a:lnSpc>
              <a:spcBef>
                <a:spcPts val="1405"/>
              </a:spcBef>
              <a:buClr>
                <a:srgbClr val="FF9900"/>
              </a:buClr>
              <a:buFont typeface="Arial"/>
              <a:buChar char="•"/>
              <a:tabLst>
                <a:tab pos="354965" algn="l"/>
                <a:tab pos="355600" algn="l"/>
                <a:tab pos="5069840" algn="l"/>
                <a:tab pos="6005830" algn="l"/>
              </a:tabLst>
            </a:pPr>
            <a:r>
              <a:rPr sz="2800" spc="-15" dirty="0">
                <a:latin typeface="Calibri"/>
                <a:cs typeface="Calibri"/>
              </a:rPr>
              <a:t>Restando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silenzio </a:t>
            </a:r>
            <a:r>
              <a:rPr sz="2800" dirty="0">
                <a:latin typeface="Calibri"/>
                <a:cs typeface="Calibri"/>
              </a:rPr>
              <a:t>e </a:t>
            </a:r>
            <a:r>
              <a:rPr sz="2800" spc="-5" dirty="0">
                <a:latin typeface="Calibri"/>
                <a:cs typeface="Calibri"/>
              </a:rPr>
              <a:t>mantenendo </a:t>
            </a:r>
            <a:r>
              <a:rPr sz="2800" dirty="0">
                <a:latin typeface="Calibri"/>
                <a:cs typeface="Calibri"/>
              </a:rPr>
              <a:t>il </a:t>
            </a:r>
            <a:r>
              <a:rPr sz="2800" b="1" spc="-25" dirty="0">
                <a:latin typeface="Calibri"/>
                <a:cs typeface="Calibri"/>
              </a:rPr>
              <a:t>contatto </a:t>
            </a:r>
            <a:r>
              <a:rPr sz="2800" b="1" spc="-10" dirty="0">
                <a:latin typeface="Calibri"/>
                <a:cs typeface="Calibri"/>
              </a:rPr>
              <a:t>oculare</a:t>
            </a:r>
            <a:r>
              <a:rPr sz="2800" spc="-10" dirty="0">
                <a:latin typeface="Calibri"/>
                <a:cs typeface="Calibri"/>
              </a:rPr>
              <a:t>,  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unichiam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esse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 risp</a:t>
            </a:r>
            <a:r>
              <a:rPr sz="2800" spc="-1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er </a:t>
            </a:r>
            <a:r>
              <a:rPr sz="2800" dirty="0" err="1">
                <a:latin typeface="Calibri"/>
                <a:cs typeface="Calibri"/>
              </a:rPr>
              <a:t>il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 err="1">
                <a:latin typeface="Calibri"/>
                <a:cs typeface="Calibri"/>
              </a:rPr>
              <a:t>no</a:t>
            </a:r>
            <a:r>
              <a:rPr sz="2800" spc="-30" dirty="0" err="1">
                <a:latin typeface="Calibri"/>
                <a:cs typeface="Calibri"/>
              </a:rPr>
              <a:t>s</a:t>
            </a:r>
            <a:r>
              <a:rPr sz="2800" dirty="0" err="1">
                <a:latin typeface="Calibri"/>
                <a:cs typeface="Calibri"/>
              </a:rPr>
              <a:t>t</a:t>
            </a:r>
            <a:r>
              <a:rPr sz="2800" spc="-40" dirty="0" err="1">
                <a:latin typeface="Calibri"/>
                <a:cs typeface="Calibri"/>
              </a:rPr>
              <a:t>r</a:t>
            </a:r>
            <a:r>
              <a:rPr sz="2800" dirty="0" err="1">
                <a:latin typeface="Calibri"/>
                <a:cs typeface="Calibri"/>
              </a:rPr>
              <a:t>o</a:t>
            </a:r>
            <a:r>
              <a:rPr lang="it-IT" sz="2800" dirty="0">
                <a:latin typeface="Calibri"/>
                <a:cs typeface="Calibri"/>
              </a:rPr>
              <a:t> </a:t>
            </a:r>
            <a:r>
              <a:rPr sz="2800" dirty="0" err="1">
                <a:latin typeface="Calibri"/>
                <a:cs typeface="Calibri"/>
              </a:rPr>
              <a:t>i</a:t>
            </a:r>
            <a:r>
              <a:rPr sz="2800" spc="-25" dirty="0" err="1">
                <a:latin typeface="Calibri"/>
                <a:cs typeface="Calibri"/>
              </a:rPr>
              <a:t>n</a:t>
            </a:r>
            <a:r>
              <a:rPr sz="2800" spc="-30" dirty="0" err="1">
                <a:latin typeface="Calibri"/>
                <a:cs typeface="Calibri"/>
              </a:rPr>
              <a:t>t</a:t>
            </a:r>
            <a:r>
              <a:rPr sz="2800" dirty="0" err="1">
                <a:latin typeface="Calibri"/>
                <a:cs typeface="Calibri"/>
              </a:rPr>
              <a:t>erlocu</a:t>
            </a:r>
            <a:r>
              <a:rPr sz="2800" spc="-30" dirty="0" err="1">
                <a:latin typeface="Calibri"/>
                <a:cs typeface="Calibri"/>
              </a:rPr>
              <a:t>t</a:t>
            </a:r>
            <a:r>
              <a:rPr sz="2800" spc="-5" dirty="0" err="1">
                <a:latin typeface="Calibri"/>
                <a:cs typeface="Calibri"/>
              </a:rPr>
              <a:t>o</a:t>
            </a:r>
            <a:r>
              <a:rPr sz="2800" spc="-40" dirty="0" err="1">
                <a:latin typeface="Calibri"/>
                <a:cs typeface="Calibri"/>
              </a:rPr>
              <a:t>r</a:t>
            </a:r>
            <a:r>
              <a:rPr sz="2800" dirty="0" err="1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, </a:t>
            </a:r>
            <a:r>
              <a:rPr sz="2800" dirty="0" err="1">
                <a:latin typeface="Calibri"/>
                <a:cs typeface="Calibri"/>
              </a:rPr>
              <a:t>che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abbasserà </a:t>
            </a:r>
            <a:r>
              <a:rPr sz="2800" dirty="0">
                <a:latin typeface="Calibri"/>
                <a:cs typeface="Calibri"/>
              </a:rPr>
              <a:t>le </a:t>
            </a:r>
            <a:r>
              <a:rPr sz="2800" spc="-5" dirty="0">
                <a:latin typeface="Calibri"/>
                <a:cs typeface="Calibri"/>
              </a:rPr>
              <a:t>sue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barriere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 err="1">
                <a:latin typeface="Calibri"/>
                <a:cs typeface="Calibri"/>
              </a:rPr>
              <a:t>difensive</a:t>
            </a:r>
            <a:r>
              <a:rPr sz="2800" spc="-15" dirty="0">
                <a:latin typeface="Calibri"/>
                <a:cs typeface="Calibri"/>
              </a:rPr>
              <a:t>,</a:t>
            </a:r>
            <a:r>
              <a:rPr lang="it-IT" sz="2800" spc="-15" dirty="0">
                <a:latin typeface="Calibri"/>
                <a:cs typeface="Calibri"/>
              </a:rPr>
              <a:t> </a:t>
            </a:r>
            <a:r>
              <a:rPr sz="2800" spc="-10" dirty="0" err="1">
                <a:latin typeface="Calibri"/>
                <a:cs typeface="Calibri"/>
              </a:rPr>
              <a:t>perché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sente </a:t>
            </a:r>
            <a:r>
              <a:rPr sz="2800" dirty="0">
                <a:latin typeface="Calibri"/>
                <a:cs typeface="Calibri"/>
              </a:rPr>
              <a:t>che </a:t>
            </a:r>
            <a:r>
              <a:rPr sz="2800" spc="-5" dirty="0">
                <a:latin typeface="Calibri"/>
                <a:cs typeface="Calibri"/>
              </a:rPr>
              <a:t>può  </a:t>
            </a:r>
            <a:r>
              <a:rPr sz="2800" spc="-10" dirty="0" err="1">
                <a:latin typeface="Calibri"/>
                <a:cs typeface="Calibri"/>
              </a:rPr>
              <a:t>fidarsi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2341CE-D23B-2344-B93F-A3982CEE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7" y="1018789"/>
            <a:ext cx="4686300" cy="46359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62F727-7CC2-564F-9F8B-A82E4920A65D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866991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8220BC8-9E57-7A45-95D6-C6A521ACA58A}"/>
              </a:ext>
            </a:extLst>
          </p:cNvPr>
          <p:cNvSpPr txBox="1"/>
          <p:nvPr/>
        </p:nvSpPr>
        <p:spPr>
          <a:xfrm>
            <a:off x="614363" y="3188780"/>
            <a:ext cx="11031233" cy="2488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225" marR="5080" indent="-263525">
              <a:lnSpc>
                <a:spcPct val="100000"/>
              </a:lnSpc>
              <a:spcBef>
                <a:spcPts val="105"/>
              </a:spcBef>
              <a:buClr>
                <a:srgbClr val="FF9900"/>
              </a:buClr>
              <a:buFont typeface="Arial"/>
              <a:buChar char="•"/>
              <a:tabLst>
                <a:tab pos="354965" algn="l"/>
                <a:tab pos="355600" algn="l"/>
                <a:tab pos="7226300" algn="l"/>
                <a:tab pos="7609205" algn="l"/>
              </a:tabLst>
            </a:pPr>
            <a:r>
              <a:rPr sz="3200" b="1" spc="110" dirty="0" err="1">
                <a:latin typeface="Calibri"/>
                <a:cs typeface="Calibri"/>
              </a:rPr>
              <a:t>Cenni</a:t>
            </a:r>
            <a:r>
              <a:rPr sz="3200" b="1" spc="110" dirty="0">
                <a:latin typeface="Calibri"/>
                <a:cs typeface="Calibri"/>
              </a:rPr>
              <a:t> </a:t>
            </a:r>
            <a:r>
              <a:rPr sz="3200" b="1" spc="100" dirty="0">
                <a:latin typeface="Calibri"/>
                <a:cs typeface="Calibri"/>
              </a:rPr>
              <a:t>del </a:t>
            </a:r>
            <a:r>
              <a:rPr sz="3200" b="1" spc="75" dirty="0">
                <a:latin typeface="Calibri"/>
                <a:cs typeface="Calibri"/>
              </a:rPr>
              <a:t>capo</a:t>
            </a:r>
            <a:r>
              <a:rPr sz="3200" spc="75" dirty="0">
                <a:latin typeface="Calibri"/>
                <a:cs typeface="Calibri"/>
              </a:rPr>
              <a:t>: </a:t>
            </a:r>
            <a:r>
              <a:rPr sz="3200" spc="-10" dirty="0">
                <a:latin typeface="Calibri"/>
                <a:cs typeface="Calibri"/>
              </a:rPr>
              <a:t>Sorridere 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-30" dirty="0">
                <a:latin typeface="Calibri"/>
                <a:cs typeface="Calibri"/>
              </a:rPr>
              <a:t>fare</a:t>
            </a:r>
            <a:r>
              <a:rPr sz="3200" spc="-1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cenni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del	</a:t>
            </a:r>
            <a:r>
              <a:rPr sz="3200" spc="-10" dirty="0">
                <a:latin typeface="Calibri"/>
                <a:cs typeface="Calibri"/>
              </a:rPr>
              <a:t>capo  </a:t>
            </a:r>
            <a:r>
              <a:rPr sz="3200" spc="-5" dirty="0">
                <a:latin typeface="Calibri"/>
                <a:cs typeface="Calibri"/>
              </a:rPr>
              <a:t>posi</a:t>
            </a:r>
            <a:r>
              <a:rPr sz="3200" spc="-1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ivi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indi</a:t>
            </a:r>
            <a:r>
              <a:rPr sz="3200" spc="-3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che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am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oni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 err="1">
                <a:latin typeface="Calibri"/>
                <a:cs typeface="Calibri"/>
              </a:rPr>
              <a:t>il</a:t>
            </a:r>
            <a:r>
              <a:rPr lang="it-IT" sz="3200" dirty="0">
                <a:latin typeface="Calibri"/>
                <a:cs typeface="Calibri"/>
              </a:rPr>
              <a:t> </a:t>
            </a:r>
            <a:r>
              <a:rPr sz="3200" spc="-5" dirty="0" err="1">
                <a:latin typeface="Calibri"/>
                <a:cs typeface="Calibri"/>
              </a:rPr>
              <a:t>dis</a:t>
            </a:r>
            <a:r>
              <a:rPr sz="3200" spc="-35" dirty="0" err="1">
                <a:latin typeface="Calibri"/>
                <a:cs typeface="Calibri"/>
              </a:rPr>
              <a:t>c</a:t>
            </a:r>
            <a:r>
              <a:rPr sz="3200" spc="-5" dirty="0" err="1">
                <a:latin typeface="Calibri"/>
                <a:cs typeface="Calibri"/>
              </a:rPr>
              <a:t>o</a:t>
            </a:r>
            <a:r>
              <a:rPr sz="3200" spc="-60" dirty="0" err="1">
                <a:latin typeface="Calibri"/>
                <a:cs typeface="Calibri"/>
              </a:rPr>
              <a:t>r</a:t>
            </a:r>
            <a:r>
              <a:rPr sz="3200" spc="-5" dirty="0" err="1">
                <a:latin typeface="Calibri"/>
                <a:cs typeface="Calibri"/>
              </a:rPr>
              <a:t>so</a:t>
            </a:r>
            <a:r>
              <a:rPr sz="3200" spc="-5" dirty="0">
                <a:latin typeface="Calibri"/>
                <a:cs typeface="Calibri"/>
              </a:rPr>
              <a:t>  del </a:t>
            </a:r>
            <a:r>
              <a:rPr sz="3200" spc="-20" dirty="0">
                <a:latin typeface="Calibri"/>
                <a:cs typeface="Calibri"/>
              </a:rPr>
              <a:t>nostro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5" dirty="0" err="1">
                <a:latin typeface="Calibri"/>
                <a:cs typeface="Calibri"/>
              </a:rPr>
              <a:t>interlocutore</a:t>
            </a:r>
            <a:r>
              <a:rPr sz="3200" spc="-15" dirty="0">
                <a:latin typeface="Calibri"/>
                <a:cs typeface="Calibri"/>
              </a:rPr>
              <a:t>.</a:t>
            </a:r>
            <a:endParaRPr lang="it-IT" sz="3200" dirty="0">
              <a:latin typeface="Calibri"/>
              <a:cs typeface="Calibri"/>
            </a:endParaRPr>
          </a:p>
          <a:p>
            <a:pPr marL="276225" marR="5080" indent="-263525">
              <a:lnSpc>
                <a:spcPct val="100000"/>
              </a:lnSpc>
              <a:spcBef>
                <a:spcPts val="105"/>
              </a:spcBef>
              <a:buClr>
                <a:srgbClr val="FF9900"/>
              </a:buClr>
              <a:buFont typeface="Arial"/>
              <a:buChar char="•"/>
              <a:tabLst>
                <a:tab pos="354965" algn="l"/>
                <a:tab pos="355600" algn="l"/>
                <a:tab pos="7226300" algn="l"/>
                <a:tab pos="7609205" algn="l"/>
              </a:tabLst>
            </a:pPr>
            <a:r>
              <a:rPr sz="3200" b="1" spc="130" dirty="0">
                <a:latin typeface="Calibri"/>
                <a:cs typeface="Calibri"/>
              </a:rPr>
              <a:t>Non</a:t>
            </a:r>
            <a:r>
              <a:rPr lang="it-IT" sz="3200" b="1" spc="130" dirty="0">
                <a:latin typeface="Calibri"/>
                <a:cs typeface="Calibri"/>
              </a:rPr>
              <a:t> </a:t>
            </a:r>
            <a:r>
              <a:rPr sz="3200" b="1" spc="85" dirty="0" err="1">
                <a:latin typeface="Calibri"/>
                <a:cs typeface="Calibri"/>
              </a:rPr>
              <a:t>distrarsi</a:t>
            </a:r>
            <a:r>
              <a:rPr sz="3200" spc="85" dirty="0">
                <a:latin typeface="Calibri"/>
                <a:cs typeface="Calibri"/>
              </a:rPr>
              <a:t>: </a:t>
            </a:r>
            <a:r>
              <a:rPr sz="3200" spc="-10" dirty="0">
                <a:latin typeface="Calibri"/>
                <a:cs typeface="Calibri"/>
              </a:rPr>
              <a:t>Giocare con </a:t>
            </a:r>
            <a:r>
              <a:rPr sz="3200" spc="-5" dirty="0">
                <a:latin typeface="Calibri"/>
                <a:cs typeface="Calibri"/>
              </a:rPr>
              <a:t>penne </a:t>
            </a:r>
            <a:r>
              <a:rPr sz="3200" dirty="0">
                <a:latin typeface="Calibri"/>
                <a:cs typeface="Calibri"/>
              </a:rPr>
              <a:t>o </a:t>
            </a:r>
            <a:r>
              <a:rPr sz="3200" spc="-10" dirty="0">
                <a:latin typeface="Calibri"/>
                <a:cs typeface="Calibri"/>
              </a:rPr>
              <a:t>chiavi,  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-3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aboc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hia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u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80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ogli</a:t>
            </a:r>
            <a:r>
              <a:rPr sz="3200" spc="-6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gua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da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 err="1">
                <a:latin typeface="Calibri"/>
                <a:cs typeface="Calibri"/>
              </a:rPr>
              <a:t>l</a:t>
            </a:r>
            <a:r>
              <a:rPr sz="3200" spc="-229" dirty="0" err="1">
                <a:latin typeface="Calibri"/>
                <a:cs typeface="Calibri"/>
              </a:rPr>
              <a:t>’</a:t>
            </a:r>
            <a:r>
              <a:rPr sz="3200" spc="-5" dirty="0" err="1">
                <a:latin typeface="Calibri"/>
                <a:cs typeface="Calibri"/>
              </a:rPr>
              <a:t>o</a:t>
            </a:r>
            <a:r>
              <a:rPr sz="3200" spc="-60" dirty="0" err="1">
                <a:latin typeface="Calibri"/>
                <a:cs typeface="Calibri"/>
              </a:rPr>
              <a:t>r</a:t>
            </a:r>
            <a:r>
              <a:rPr sz="3200" spc="-5" dirty="0" err="1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lang="it-IT" sz="3200" dirty="0">
                <a:latin typeface="Calibri"/>
                <a:cs typeface="Calibri"/>
              </a:rPr>
              <a:t> </a:t>
            </a:r>
            <a:r>
              <a:rPr sz="3200" spc="-5" dirty="0" err="1">
                <a:latin typeface="Calibri"/>
                <a:cs typeface="Calibri"/>
              </a:rPr>
              <a:t>danno</a:t>
            </a:r>
            <a:r>
              <a:rPr sz="3200" spc="-5" dirty="0">
                <a:latin typeface="Calibri"/>
                <a:cs typeface="Calibri"/>
              </a:rPr>
              <a:t>  </a:t>
            </a:r>
            <a:r>
              <a:rPr sz="3200" spc="-15" dirty="0">
                <a:latin typeface="Calibri"/>
                <a:cs typeface="Calibri"/>
              </a:rPr>
              <a:t>all’interlocutore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 err="1">
                <a:latin typeface="Calibri"/>
                <a:cs typeface="Calibri"/>
              </a:rPr>
              <a:t>l’impressione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 err="1">
                <a:latin typeface="Calibri"/>
                <a:cs typeface="Calibri"/>
              </a:rPr>
              <a:t>che</a:t>
            </a:r>
            <a:r>
              <a:rPr lang="it-IT" sz="3200" dirty="0">
                <a:latin typeface="Calibri"/>
                <a:cs typeface="Calibri"/>
              </a:rPr>
              <a:t> </a:t>
            </a:r>
            <a:r>
              <a:rPr sz="3200" spc="-10" dirty="0" err="1">
                <a:latin typeface="Calibri"/>
                <a:cs typeface="Calibri"/>
              </a:rPr>
              <a:t>siamo</a:t>
            </a:r>
            <a:r>
              <a:rPr sz="3200" spc="-10" dirty="0">
                <a:latin typeface="Calibri"/>
                <a:cs typeface="Calibri"/>
              </a:rPr>
              <a:t>  </a:t>
            </a:r>
            <a:r>
              <a:rPr sz="3200" spc="-15" dirty="0">
                <a:latin typeface="Calibri"/>
                <a:cs typeface="Calibri"/>
              </a:rPr>
              <a:t>disinteressati </a:t>
            </a:r>
            <a:r>
              <a:rPr sz="3200" spc="-5" dirty="0">
                <a:latin typeface="Calibri"/>
                <a:cs typeface="Calibri"/>
              </a:rPr>
              <a:t>al suo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discorso.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5D036C-B683-F845-A818-0F1EDB5C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" y="-2195513"/>
            <a:ext cx="12203908" cy="48815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E18616-237B-A541-95E4-6D18C3AB7B22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2853785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11A522-ADFF-DA44-88C2-05207502822E}"/>
              </a:ext>
            </a:extLst>
          </p:cNvPr>
          <p:cNvSpPr txBox="1"/>
          <p:nvPr/>
        </p:nvSpPr>
        <p:spPr>
          <a:xfrm>
            <a:off x="804484" y="1191796"/>
            <a:ext cx="10021446" cy="297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Attenzione</a:t>
            </a:r>
            <a:r>
              <a:rPr lang="en-US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a…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E00791-60A1-AB4B-8688-81D6E399721E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</p:spTree>
    <p:extLst>
      <p:ext uri="{BB962C8B-B14F-4D97-AF65-F5344CB8AC3E}">
        <p14:creationId xmlns:p14="http://schemas.microsoft.com/office/powerpoint/2010/main" val="2751045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EAFF3D6-8307-E242-B7EF-EF02987B6069}"/>
              </a:ext>
            </a:extLst>
          </p:cNvPr>
          <p:cNvSpPr/>
          <p:nvPr/>
        </p:nvSpPr>
        <p:spPr>
          <a:xfrm rot="21294405">
            <a:off x="1049269" y="848815"/>
            <a:ext cx="714586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000" dirty="0">
                <a:effectLst/>
                <a:latin typeface="Blunt blu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EVITARE IMPERATIVI</a:t>
            </a:r>
            <a:endParaRPr lang="it-IT" sz="100" dirty="0">
              <a:effectLst/>
              <a:latin typeface="Blunt blu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68A86B-B662-6346-944D-0DFD79175EE3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UNA COMUNICAZIONE EFFICACE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6AE3589-F63B-A648-B5B5-D29B19448936}"/>
              </a:ext>
            </a:extLst>
          </p:cNvPr>
          <p:cNvSpPr/>
          <p:nvPr/>
        </p:nvSpPr>
        <p:spPr>
          <a:xfrm rot="351703">
            <a:off x="1866563" y="1892687"/>
            <a:ext cx="73913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000" dirty="0">
                <a:effectLst/>
                <a:latin typeface="Blunt blu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EVITARE LE MONOPOLIZZAZIONI</a:t>
            </a:r>
            <a:endParaRPr lang="it-IT" sz="100" dirty="0">
              <a:effectLst/>
              <a:latin typeface="Blunt blu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0D3B6DE-A717-2A44-8C90-5A9D3EB0A585}"/>
              </a:ext>
            </a:extLst>
          </p:cNvPr>
          <p:cNvSpPr/>
          <p:nvPr/>
        </p:nvSpPr>
        <p:spPr>
          <a:xfrm rot="481482">
            <a:off x="1259661" y="3075056"/>
            <a:ext cx="714586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000" dirty="0">
                <a:effectLst/>
                <a:latin typeface="Blunt blu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EVITARE di GENERALIZZARE</a:t>
            </a:r>
            <a:endParaRPr lang="it-IT" sz="100" dirty="0">
              <a:effectLst/>
              <a:latin typeface="Blunt blu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AF61456-5E6F-7646-A33E-BC312ECABF94}"/>
              </a:ext>
            </a:extLst>
          </p:cNvPr>
          <p:cNvSpPr/>
          <p:nvPr/>
        </p:nvSpPr>
        <p:spPr>
          <a:xfrm rot="20989853">
            <a:off x="4620383" y="3761566"/>
            <a:ext cx="7391399" cy="13388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000" dirty="0">
                <a:effectLst/>
                <a:latin typeface="Blunt blu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EVITARE CRITICHE DISTRUTTIVE (specialmente dirette alla persona)</a:t>
            </a:r>
          </a:p>
          <a:p>
            <a:pPr algn="ctr">
              <a:spcAft>
                <a:spcPts val="0"/>
              </a:spcAft>
            </a:pPr>
            <a:endParaRPr lang="it-IT" sz="100" dirty="0">
              <a:effectLst/>
              <a:latin typeface="Blunt blu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7EB13F-D136-5241-892B-7C1BBFED355F}"/>
              </a:ext>
            </a:extLst>
          </p:cNvPr>
          <p:cNvSpPr/>
          <p:nvPr/>
        </p:nvSpPr>
        <p:spPr>
          <a:xfrm rot="1318023">
            <a:off x="650582" y="4979258"/>
            <a:ext cx="7391399" cy="723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000" dirty="0">
                <a:effectLst/>
                <a:latin typeface="Blunt blu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EVITARE DI CAMBIARE ARGOMENTO</a:t>
            </a:r>
          </a:p>
          <a:p>
            <a:pPr algn="ctr">
              <a:spcAft>
                <a:spcPts val="0"/>
              </a:spcAft>
            </a:pPr>
            <a:endParaRPr lang="it-IT" sz="100" dirty="0">
              <a:effectLst/>
              <a:latin typeface="Blunt blu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51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10CA0-434E-3D4E-A90B-8455BA56C8C1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CONFRONTO SOCIALE, IL RUOLO 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PARI e la COMUNITÁ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51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esterni, animale, mammifero, neve&#10;&#10;&#10;&#10;Descrizione generata automaticamente">
            <a:extLst>
              <a:ext uri="{FF2B5EF4-FFF2-40B4-BE49-F238E27FC236}">
                <a16:creationId xmlns:a16="http://schemas.microsoft.com/office/drawing/2014/main" id="{69672116-2BF9-1247-BE61-59C2038EC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8" b="4572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8594" y="4739796"/>
            <a:ext cx="8309329" cy="15099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000000"/>
                </a:solidFill>
              </a:rPr>
              <a:t>Una relazione connotata dal 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000000"/>
                </a:solidFill>
              </a:rPr>
              <a:t>prendersi cura</a:t>
            </a:r>
            <a:r>
              <a:rPr lang="it-IT" sz="3200" dirty="0">
                <a:solidFill>
                  <a:srgbClr val="000000"/>
                </a:solidFill>
              </a:rPr>
              <a:t>, basata sulla </a:t>
            </a:r>
            <a:r>
              <a:rPr lang="it-IT" sz="3200" b="1" dirty="0">
                <a:solidFill>
                  <a:schemeClr val="accent2"/>
                </a:solidFill>
              </a:rPr>
              <a:t>fiducia reciproca</a:t>
            </a:r>
            <a:endParaRPr lang="it-IT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13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magine correlata">
            <a:extLst>
              <a:ext uri="{FF2B5EF4-FFF2-40B4-BE49-F238E27FC236}">
                <a16:creationId xmlns:a16="http://schemas.microsoft.com/office/drawing/2014/main" id="{E988EF22-AD99-1643-B1B1-B32FCA61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8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F00CE2-1D12-D542-B0FA-D3E9821415D4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IL CONFRONTO SOCIALE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2146B7-1959-F448-9B1A-C82587537C13}"/>
              </a:ext>
            </a:extLst>
          </p:cNvPr>
          <p:cNvSpPr txBox="1"/>
          <p:nvPr/>
        </p:nvSpPr>
        <p:spPr>
          <a:xfrm>
            <a:off x="904569" y="3156155"/>
            <a:ext cx="59190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</a:t>
            </a:r>
            <a:r>
              <a:rPr lang="it-IT" sz="2800" b="1" dirty="0"/>
              <a:t>teoria del confronto sociale </a:t>
            </a:r>
            <a:r>
              <a:rPr lang="it-IT" sz="2800" dirty="0"/>
              <a:t>(</a:t>
            </a:r>
            <a:r>
              <a:rPr lang="it-IT" sz="2800" dirty="0" err="1"/>
              <a:t>Festinger</a:t>
            </a:r>
            <a:r>
              <a:rPr lang="it-IT" sz="2800" dirty="0"/>
              <a:t>, 1954) è stata introdotta per comprendere le modalità per fronteggiare la malattia.</a:t>
            </a:r>
          </a:p>
          <a:p>
            <a:r>
              <a:rPr lang="it-IT" sz="2800" dirty="0"/>
              <a:t>Le ricerche hanno mostrato che i soggetti si confrontano con gli altri per valutare le informazioni minacciose.</a:t>
            </a:r>
          </a:p>
        </p:txBody>
      </p:sp>
    </p:spTree>
    <p:extLst>
      <p:ext uri="{BB962C8B-B14F-4D97-AF65-F5344CB8AC3E}">
        <p14:creationId xmlns:p14="http://schemas.microsoft.com/office/powerpoint/2010/main" val="3965316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edificio&#10;&#10;&#10;&#10;Descrizione generata automaticamente">
            <a:extLst>
              <a:ext uri="{FF2B5EF4-FFF2-40B4-BE49-F238E27FC236}">
                <a16:creationId xmlns:a16="http://schemas.microsoft.com/office/drawing/2014/main" id="{EA774DEC-2343-2545-AF97-76BB90801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28463" r="2" b="2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6E5D78-22AC-9B43-948A-4161C6CD047F}"/>
              </a:ext>
            </a:extLst>
          </p:cNvPr>
          <p:cNvSpPr txBox="1"/>
          <p:nvPr/>
        </p:nvSpPr>
        <p:spPr>
          <a:xfrm>
            <a:off x="804483" y="2507226"/>
            <a:ext cx="4805996" cy="3129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3000" dirty="0">
                <a:solidFill>
                  <a:srgbClr val="000000"/>
                </a:solidFill>
                <a:ea typeface="+mj-ea"/>
                <a:cs typeface="+mj-cs"/>
              </a:rPr>
              <a:t>Dal </a:t>
            </a:r>
            <a:r>
              <a:rPr lang="it-IT" sz="3000" b="1" dirty="0">
                <a:solidFill>
                  <a:srgbClr val="000000"/>
                </a:solidFill>
                <a:ea typeface="+mj-ea"/>
                <a:cs typeface="+mj-cs"/>
              </a:rPr>
              <a:t>confronto sociale all’influenza sociale </a:t>
            </a:r>
            <a:r>
              <a:rPr lang="it-IT" sz="3000" dirty="0">
                <a:solidFill>
                  <a:srgbClr val="000000"/>
                </a:solidFill>
                <a:ea typeface="+mj-ea"/>
                <a:cs typeface="+mj-cs"/>
              </a:rPr>
              <a:t>(</a:t>
            </a:r>
            <a:r>
              <a:rPr lang="it-IT" sz="3000" dirty="0" err="1">
                <a:solidFill>
                  <a:srgbClr val="000000"/>
                </a:solidFill>
                <a:ea typeface="+mj-ea"/>
                <a:cs typeface="+mj-cs"/>
              </a:rPr>
              <a:t>Lewin</a:t>
            </a:r>
            <a:r>
              <a:rPr lang="it-IT" sz="3000" dirty="0">
                <a:solidFill>
                  <a:srgbClr val="000000"/>
                </a:solidFill>
                <a:ea typeface="+mj-ea"/>
                <a:cs typeface="+mj-cs"/>
              </a:rPr>
              <a:t>) ci riporta all’importanza del confronto in gruppo.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es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gruppi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di self-help)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5E35D9-6697-9E43-BE48-95EC47DDB774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IL CONFRONTO SOCIALE</a:t>
            </a:r>
          </a:p>
        </p:txBody>
      </p:sp>
    </p:spTree>
    <p:extLst>
      <p:ext uri="{BB962C8B-B14F-4D97-AF65-F5344CB8AC3E}">
        <p14:creationId xmlns:p14="http://schemas.microsoft.com/office/powerpoint/2010/main" val="1833085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6E5D78-22AC-9B43-948A-4161C6CD047F}"/>
              </a:ext>
            </a:extLst>
          </p:cNvPr>
          <p:cNvSpPr txBox="1"/>
          <p:nvPr/>
        </p:nvSpPr>
        <p:spPr>
          <a:xfrm>
            <a:off x="804482" y="428878"/>
            <a:ext cx="4986717" cy="520830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3300" dirty="0">
                <a:solidFill>
                  <a:srgbClr val="000000"/>
                </a:solidFill>
                <a:ea typeface="+mj-ea"/>
                <a:cs typeface="+mj-cs"/>
              </a:rPr>
              <a:t>Alcune esperienze confermano che la </a:t>
            </a:r>
            <a:r>
              <a:rPr lang="it-IT" sz="3300" b="1" dirty="0">
                <a:solidFill>
                  <a:srgbClr val="000000"/>
                </a:solidFill>
                <a:ea typeface="+mj-ea"/>
                <a:cs typeface="+mj-cs"/>
              </a:rPr>
              <a:t>modalità di gestione relazionale e sociale</a:t>
            </a:r>
            <a:r>
              <a:rPr lang="it-IT" sz="3300" dirty="0">
                <a:solidFill>
                  <a:srgbClr val="000000"/>
                </a:solidFill>
                <a:ea typeface="+mj-ea"/>
                <a:cs typeface="+mj-cs"/>
              </a:rPr>
              <a:t> di un trattamento terapeutico possono avere un’influenza considerevole sui risultati ottenuti a livello di adesione e della «insoddisfazione» dei pazienti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3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it-IT" sz="3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Chesney</a:t>
            </a:r>
            <a:r>
              <a:rPr lang="it-IT" sz="3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et al, 1992)</a:t>
            </a:r>
            <a:endParaRPr lang="it-IT" sz="21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5E35D9-6697-9E43-BE48-95EC47DDB774}"/>
              </a:ext>
            </a:extLst>
          </p:cNvPr>
          <p:cNvSpPr txBox="1"/>
          <p:nvPr/>
        </p:nvSpPr>
        <p:spPr>
          <a:xfrm rot="16200000">
            <a:off x="-3078080" y="3198168"/>
            <a:ext cx="685800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IL CONFRONTO SOCIALE</a:t>
            </a:r>
          </a:p>
        </p:txBody>
      </p:sp>
    </p:spTree>
    <p:extLst>
      <p:ext uri="{BB962C8B-B14F-4D97-AF65-F5344CB8AC3E}">
        <p14:creationId xmlns:p14="http://schemas.microsoft.com/office/powerpoint/2010/main" val="2493774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33A7A9-6354-5A46-B9BB-44EE4BBE7054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PERSONA AL CENTRO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BA1DFB-C6F2-EA47-AE4E-BE5EE7126227}"/>
              </a:ext>
            </a:extLst>
          </p:cNvPr>
          <p:cNvSpPr txBox="1"/>
          <p:nvPr/>
        </p:nvSpPr>
        <p:spPr>
          <a:xfrm>
            <a:off x="8534400" y="875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04356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C527B81-1F65-5241-99AA-363BA636E48D}"/>
              </a:ext>
            </a:extLst>
          </p:cNvPr>
          <p:cNvSpPr/>
          <p:nvPr/>
        </p:nvSpPr>
        <p:spPr>
          <a:xfrm>
            <a:off x="737420" y="3429000"/>
            <a:ext cx="93799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>
                <a:solidFill>
                  <a:srgbClr val="222222"/>
                </a:solidFill>
                <a:latin typeface="Open Sans"/>
              </a:rPr>
              <a:t>Bisogna tornare alla “Medicina della persona”. Per curare qualcuno dobbiamo sapere chi è, che cosa pensa, che progetti ha, per che cosa gioisce e soffre. Dobbiamo far parlare il paziente della sua vita, non dei suoi disturbi. Oggi le cure sono fatte con un manuale di cemento armato: “Lei ha questo, faccia questo; ha quest’altro, prenda quest’altro”. Ma così non è curare.</a:t>
            </a:r>
            <a:br>
              <a:rPr lang="it-IT" dirty="0"/>
            </a:br>
            <a:r>
              <a:rPr lang="it-IT" dirty="0">
                <a:solidFill>
                  <a:srgbClr val="222222"/>
                </a:solidFill>
                <a:latin typeface="Open Sans"/>
              </a:rPr>
              <a:t>(Umberto Veronesi)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39935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DB4306-2EB3-8B41-AB57-461084EC5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800017A-3930-344B-97D1-FDCE502113FE}"/>
              </a:ext>
            </a:extLst>
          </p:cNvPr>
          <p:cNvSpPr/>
          <p:nvPr/>
        </p:nvSpPr>
        <p:spPr>
          <a:xfrm>
            <a:off x="4466897" y="5223642"/>
            <a:ext cx="7725103" cy="528766"/>
          </a:xfrm>
          <a:prstGeom prst="rect">
            <a:avLst/>
          </a:prstGeom>
          <a:solidFill>
            <a:srgbClr val="00000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Dal film </a:t>
            </a:r>
            <a:r>
              <a:rPr lang="it-IT" sz="2800" i="1" dirty="0">
                <a:solidFill>
                  <a:schemeClr val="bg1"/>
                </a:solidFill>
              </a:rPr>
              <a:t>«Un medico un uomo» </a:t>
            </a:r>
            <a:r>
              <a:rPr lang="it-IT" i="1" dirty="0">
                <a:solidFill>
                  <a:schemeClr val="bg1"/>
                </a:solidFill>
              </a:rPr>
              <a:t>(1991)</a:t>
            </a:r>
            <a:endParaRPr lang="it-IT" sz="2800" i="1" dirty="0">
              <a:solidFill>
                <a:schemeClr val="bg1"/>
              </a:solidFill>
            </a:endParaRPr>
          </a:p>
        </p:txBody>
      </p:sp>
      <p:pic>
        <p:nvPicPr>
          <p:cNvPr id="4" name="Elemento grafico 3" descr="Ciak">
            <a:extLst>
              <a:ext uri="{FF2B5EF4-FFF2-40B4-BE49-F238E27FC236}">
                <a16:creationId xmlns:a16="http://schemas.microsoft.com/office/drawing/2014/main" id="{4B6C2624-BD51-9B48-846D-227E32D4A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33721">
            <a:off x="10377947" y="169606"/>
            <a:ext cx="1482213" cy="14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870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2CFE86-F848-6548-BB68-154F4B0D7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9307C9-6385-A54E-9B21-96294E99170D}"/>
              </a:ext>
            </a:extLst>
          </p:cNvPr>
          <p:cNvSpPr txBox="1"/>
          <p:nvPr/>
        </p:nvSpPr>
        <p:spPr>
          <a:xfrm>
            <a:off x="391943" y="5507726"/>
            <a:ext cx="762459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IN CONCLUSIONE: </a:t>
            </a:r>
          </a:p>
          <a:p>
            <a:pPr algn="ctr"/>
            <a:r>
              <a:rPr lang="it-IT" sz="3200" b="1" dirty="0"/>
              <a:t>ADDOMESTICARSI ALL’ALTRO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009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animale, mammifero, piccolo, parete&#10;&#10;&#10;&#10;Descrizione generata automaticamente">
            <a:extLst>
              <a:ext uri="{FF2B5EF4-FFF2-40B4-BE49-F238E27FC236}">
                <a16:creationId xmlns:a16="http://schemas.microsoft.com/office/drawing/2014/main" id="{05DD3C3F-3E8F-E744-93FE-2A964BAD3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8"/>
          <a:stretch/>
        </p:blipFill>
        <p:spPr>
          <a:xfrm>
            <a:off x="0" y="-695905"/>
            <a:ext cx="12192001" cy="4666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32896" y="4579994"/>
            <a:ext cx="10126208" cy="134805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000000"/>
                </a:solidFill>
              </a:rPr>
              <a:t>Il modo migliore per scoprire se ci si può fidare di qualcuno è di </a:t>
            </a:r>
            <a:r>
              <a:rPr lang="it-IT" sz="3200" b="1" dirty="0">
                <a:solidFill>
                  <a:srgbClr val="000000"/>
                </a:solidFill>
              </a:rPr>
              <a:t>dargli fiducia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</a:rPr>
              <a:t>(Ernest Hemingway)</a:t>
            </a:r>
          </a:p>
        </p:txBody>
      </p:sp>
    </p:spTree>
    <p:extLst>
      <p:ext uri="{BB962C8B-B14F-4D97-AF65-F5344CB8AC3E}">
        <p14:creationId xmlns:p14="http://schemas.microsoft.com/office/powerpoint/2010/main" val="417931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770670" y="1385599"/>
            <a:ext cx="2926080" cy="43638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200" dirty="0"/>
              <a:t>Una relazione asimmetrica di aiuto basata sulla </a:t>
            </a:r>
            <a:r>
              <a:rPr lang="it-IT" sz="3200" b="1" dirty="0"/>
              <a:t>vulnerabilità</a:t>
            </a:r>
            <a:r>
              <a:rPr lang="it-IT" sz="3200" dirty="0"/>
              <a:t> vissuta dal malato e sulla </a:t>
            </a:r>
            <a:r>
              <a:rPr lang="it-IT" sz="3200" b="1" dirty="0"/>
              <a:t>competenza professionale e relazionale dell’operatore</a:t>
            </a:r>
          </a:p>
          <a:p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3F80EB-A3C3-634E-B230-382AC8A1BA09}"/>
              </a:ext>
            </a:extLst>
          </p:cNvPr>
          <p:cNvSpPr txBox="1"/>
          <p:nvPr/>
        </p:nvSpPr>
        <p:spPr>
          <a:xfrm>
            <a:off x="-1" y="250853"/>
            <a:ext cx="41350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bg1"/>
                </a:solidFill>
              </a:rPr>
              <a:t>LA RELAZIONE COME INCONTRO</a:t>
            </a:r>
          </a:p>
        </p:txBody>
      </p:sp>
    </p:spTree>
    <p:extLst>
      <p:ext uri="{BB962C8B-B14F-4D97-AF65-F5344CB8AC3E}">
        <p14:creationId xmlns:p14="http://schemas.microsoft.com/office/powerpoint/2010/main" val="733075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FFFFFF"/>
                </a:solidFill>
              </a:rPr>
              <a:t>Una relazione in cui…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E206AD8-BAF3-1947-BB38-7F5FAAD1A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</a:rPr>
              <a:t>Sono coinvolti più attori:</a:t>
            </a:r>
          </a:p>
          <a:p>
            <a:pPr marL="0" indent="0">
              <a:buNone/>
            </a:pPr>
            <a:endParaRPr lang="it-IT" sz="24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La persona malata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La famiglia della persona malata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L’operatore sanitario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Il volontario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L’operatore pastorale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Le altre persone malate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000000"/>
                </a:solidFill>
              </a:rPr>
              <a:t>La comunità</a:t>
            </a:r>
          </a:p>
          <a:p>
            <a:pPr marL="0" indent="0">
              <a:buNone/>
            </a:pP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31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1979</Words>
  <Application>Microsoft Macintosh PowerPoint</Application>
  <PresentationFormat>Widescreen</PresentationFormat>
  <Paragraphs>229</Paragraphs>
  <Slides>66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5" baseType="lpstr">
      <vt:lpstr>Arial</vt:lpstr>
      <vt:lpstr>blessed assurance Medium</vt:lpstr>
      <vt:lpstr>Blunt blunt</vt:lpstr>
      <vt:lpstr>Calibri</vt:lpstr>
      <vt:lpstr>Calibri Light</vt:lpstr>
      <vt:lpstr>Open Sans</vt:lpstr>
      <vt:lpstr>Times New Roman</vt:lpstr>
      <vt:lpstr>Wingdings</vt:lpstr>
      <vt:lpstr>Tema di Office</vt:lpstr>
      <vt:lpstr>Farsi compagni di viaggio</vt:lpstr>
      <vt:lpstr>Presentazione standard di PowerPoint</vt:lpstr>
      <vt:lpstr>Presentazione standard di PowerPoint</vt:lpstr>
      <vt:lpstr>Presentazione standard di PowerPoint</vt:lpstr>
      <vt:lpstr>Si parla di RAPPORTO o RELAZIONE…</vt:lpstr>
      <vt:lpstr>Presentazione standard di PowerPoint</vt:lpstr>
      <vt:lpstr>Presentazione standard di PowerPoint</vt:lpstr>
      <vt:lpstr>Presentazione standard di PowerPoint</vt:lpstr>
      <vt:lpstr>Una relazione in cui…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Malato come persona spesso difficile…</vt:lpstr>
      <vt:lpstr>Malato come persona che…</vt:lpstr>
      <vt:lpstr>Malato come persona che…</vt:lpstr>
      <vt:lpstr>Malato come persona che…</vt:lpstr>
      <vt:lpstr>Malato come persona che…</vt:lpstr>
      <vt:lpstr>Presentazione standard di PowerPoint</vt:lpstr>
      <vt:lpstr>“l’azione della cultura contribuisce in modo determinante, attivando specifiche esperienze soggettive quotidiane, a costruire i vissuti di benessere o di malessere dell’individuo” (Inghilleri, 2000). </vt:lpstr>
      <vt:lpstr>Malato come persona che…</vt:lpstr>
      <vt:lpstr>Malato come persona che…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Operatori che…</vt:lpstr>
      <vt:lpstr>Presentazione standard di PowerPoint</vt:lpstr>
      <vt:lpstr>Presentazione standard di PowerPoint</vt:lpstr>
      <vt:lpstr>Presentazione standard di PowerPoint</vt:lpstr>
      <vt:lpstr>LE RETI SOCIALI COME FATTORE DI PROTEZIONE</vt:lpstr>
      <vt:lpstr>Presentazione standard di PowerPoint</vt:lpstr>
      <vt:lpstr>Quali competenze trasversali per l’operatore di oggi?</vt:lpstr>
      <vt:lpstr>Ingredienti essenziali per creare relazioni efficaci…</vt:lpstr>
      <vt:lpstr>Presentazione standard di PowerPoint</vt:lpstr>
      <vt:lpstr>L’Ascolto diventa attivo…</vt:lpstr>
      <vt:lpstr>Presentazione standard di PowerPoint</vt:lpstr>
      <vt:lpstr>Presentazione standard di PowerPoint</vt:lpstr>
      <vt:lpstr>Etimologia…. </vt:lpstr>
      <vt:lpstr>Esempio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Comunicazione su tre livelli:</vt:lpstr>
      <vt:lpstr>Perché la comunicazione  non sempre è efficace…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Farsi compagni di viaggio</dc:title>
  <dc:creator>Davide Boniforti</dc:creator>
  <cp:lastModifiedBy>Davide Boniforti</cp:lastModifiedBy>
  <cp:revision>8</cp:revision>
  <dcterms:created xsi:type="dcterms:W3CDTF">2018-11-27T17:47:20Z</dcterms:created>
  <dcterms:modified xsi:type="dcterms:W3CDTF">2018-11-29T13:06:48Z</dcterms:modified>
</cp:coreProperties>
</file>