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41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B24D91-77ED-4B71-BC3F-F800BD1039E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D107DEB5-C545-471C-9001-48C406B99D74}">
      <dgm:prSet phldrT="[Testo]"/>
      <dgm:spPr/>
      <dgm:t>
        <a:bodyPr/>
        <a:lstStyle/>
        <a:p>
          <a:r>
            <a:rPr lang="it-IT" b="1" dirty="0"/>
            <a:t>MODELLO SICURO</a:t>
          </a:r>
        </a:p>
      </dgm:t>
    </dgm:pt>
    <dgm:pt modelId="{A02DDB00-E591-4A7A-9F28-657E108366E7}" type="parTrans" cxnId="{AC71E004-ACB1-497F-A02C-EFDCBCEFFF73}">
      <dgm:prSet/>
      <dgm:spPr/>
      <dgm:t>
        <a:bodyPr/>
        <a:lstStyle/>
        <a:p>
          <a:endParaRPr lang="it-IT"/>
        </a:p>
      </dgm:t>
    </dgm:pt>
    <dgm:pt modelId="{48B2B03F-739E-4D8C-8778-4C090C5A0DC8}" type="sibTrans" cxnId="{AC71E004-ACB1-497F-A02C-EFDCBCEFFF73}">
      <dgm:prSet/>
      <dgm:spPr/>
      <dgm:t>
        <a:bodyPr/>
        <a:lstStyle/>
        <a:p>
          <a:endParaRPr lang="it-IT"/>
        </a:p>
      </dgm:t>
    </dgm:pt>
    <dgm:pt modelId="{33EE0D93-370F-4D1D-BEDB-D3166C77DFD6}">
      <dgm:prSet phldrT="[Testo]"/>
      <dgm:spPr/>
      <dgm:t>
        <a:bodyPr/>
        <a:lstStyle/>
        <a:p>
          <a:pPr algn="l"/>
          <a:r>
            <a:rPr lang="it-IT" dirty="0"/>
            <a:t>Due terzi ha mostrato questo modello di risposta. L’esplorazione di un ambiente nuovo è possibile </a:t>
          </a:r>
          <a:r>
            <a:rPr lang="it-IT" dirty="0" err="1"/>
            <a:t>finchè</a:t>
          </a:r>
          <a:r>
            <a:rPr lang="it-IT" dirty="0"/>
            <a:t> la madre è presente, tende a diminuire quando la madre è assente ed emerge una volta che il bambino ha ristabilita vicinanza e contatto con la madre</a:t>
          </a:r>
        </a:p>
      </dgm:t>
    </dgm:pt>
    <dgm:pt modelId="{3DC43A97-B125-482A-8894-587E6ED8466C}" type="parTrans" cxnId="{33655C0A-DDF1-4E4D-93BD-B10758AA5279}">
      <dgm:prSet/>
      <dgm:spPr/>
      <dgm:t>
        <a:bodyPr/>
        <a:lstStyle/>
        <a:p>
          <a:endParaRPr lang="it-IT"/>
        </a:p>
      </dgm:t>
    </dgm:pt>
    <dgm:pt modelId="{95211236-F3BF-4A90-9BFE-E98D1A5C73AA}" type="sibTrans" cxnId="{33655C0A-DDF1-4E4D-93BD-B10758AA5279}">
      <dgm:prSet/>
      <dgm:spPr/>
      <dgm:t>
        <a:bodyPr/>
        <a:lstStyle/>
        <a:p>
          <a:endParaRPr lang="it-IT"/>
        </a:p>
      </dgm:t>
    </dgm:pt>
    <dgm:pt modelId="{3E7CDFF5-5787-4F89-A483-E6311C21EE59}">
      <dgm:prSet phldrT="[Testo]"/>
      <dgm:spPr/>
      <dgm:t>
        <a:bodyPr/>
        <a:lstStyle/>
        <a:p>
          <a:r>
            <a:rPr lang="it-IT" b="1" dirty="0"/>
            <a:t>MODELLO INSICURO EVITANTE</a:t>
          </a:r>
        </a:p>
      </dgm:t>
    </dgm:pt>
    <dgm:pt modelId="{625F338E-B3E4-4D73-BAEB-8358B96AC79E}" type="parTrans" cxnId="{73465E25-05F2-4F56-A77B-897B2F583CA8}">
      <dgm:prSet/>
      <dgm:spPr/>
      <dgm:t>
        <a:bodyPr/>
        <a:lstStyle/>
        <a:p>
          <a:endParaRPr lang="it-IT"/>
        </a:p>
      </dgm:t>
    </dgm:pt>
    <dgm:pt modelId="{8D5C167D-9F93-4987-A427-7A412CD98930}" type="sibTrans" cxnId="{73465E25-05F2-4F56-A77B-897B2F583CA8}">
      <dgm:prSet/>
      <dgm:spPr/>
      <dgm:t>
        <a:bodyPr/>
        <a:lstStyle/>
        <a:p>
          <a:endParaRPr lang="it-IT"/>
        </a:p>
      </dgm:t>
    </dgm:pt>
    <dgm:pt modelId="{B69C41D7-FFE2-4553-94FB-73B1D6697201}">
      <dgm:prSet phldrT="[Testo]"/>
      <dgm:spPr/>
      <dgm:t>
        <a:bodyPr/>
        <a:lstStyle/>
        <a:p>
          <a:r>
            <a:rPr lang="it-IT" dirty="0"/>
            <a:t>Riguarda una piccola parte di bambini che ha mostrato scarso o nessun disagio alla separazione della madre. Al ritorno di essa l’hanno evitata o ignorata guardando altrove. A casa queste madri rifiutavano il comportamento di attaccamento allontanando i bambini nei suoi momenti di avvicinamento. Questo non vuol dire che i bambini non vivano stress (battito del cuore). Il bambino reagisce mostrando indifferenza ma vivendo uno stato di forte stress diventando osservatori ansiosi ed </a:t>
          </a:r>
          <a:r>
            <a:rPr lang="it-IT" dirty="0" err="1"/>
            <a:t>ipervigili</a:t>
          </a:r>
          <a:r>
            <a:rPr lang="it-IT" dirty="0"/>
            <a:t>.</a:t>
          </a:r>
        </a:p>
      </dgm:t>
    </dgm:pt>
    <dgm:pt modelId="{ED347E14-8099-4EB0-96F7-5E58873433E3}" type="parTrans" cxnId="{C4D840F5-F8C6-410B-B93E-45A7EA0641A7}">
      <dgm:prSet/>
      <dgm:spPr/>
      <dgm:t>
        <a:bodyPr/>
        <a:lstStyle/>
        <a:p>
          <a:endParaRPr lang="it-IT"/>
        </a:p>
      </dgm:t>
    </dgm:pt>
    <dgm:pt modelId="{5E8D4EC5-2527-426E-9751-B38FBC5942D0}" type="sibTrans" cxnId="{C4D840F5-F8C6-410B-B93E-45A7EA0641A7}">
      <dgm:prSet/>
      <dgm:spPr/>
      <dgm:t>
        <a:bodyPr/>
        <a:lstStyle/>
        <a:p>
          <a:endParaRPr lang="it-IT"/>
        </a:p>
      </dgm:t>
    </dgm:pt>
    <dgm:pt modelId="{95A3679A-2110-4C3A-B23A-2974B1C95515}">
      <dgm:prSet phldrT="[Testo]"/>
      <dgm:spPr/>
      <dgm:t>
        <a:bodyPr/>
        <a:lstStyle/>
        <a:p>
          <a:r>
            <a:rPr lang="it-IT" b="1" dirty="0"/>
            <a:t>MODELLO INSICURO AMBIVALENTE</a:t>
          </a:r>
        </a:p>
      </dgm:t>
    </dgm:pt>
    <dgm:pt modelId="{428D3877-8EFC-499F-838E-6B3416D44D2E}" type="parTrans" cxnId="{E6FAF360-3AD5-4109-8239-3BC9F709249C}">
      <dgm:prSet/>
      <dgm:spPr/>
      <dgm:t>
        <a:bodyPr/>
        <a:lstStyle/>
        <a:p>
          <a:endParaRPr lang="it-IT"/>
        </a:p>
      </dgm:t>
    </dgm:pt>
    <dgm:pt modelId="{6FD08934-7A65-410E-90D4-5C0938979DB5}" type="sibTrans" cxnId="{E6FAF360-3AD5-4109-8239-3BC9F709249C}">
      <dgm:prSet/>
      <dgm:spPr/>
      <dgm:t>
        <a:bodyPr/>
        <a:lstStyle/>
        <a:p>
          <a:endParaRPr lang="it-IT"/>
        </a:p>
      </dgm:t>
    </dgm:pt>
    <dgm:pt modelId="{9134CC64-C313-44FB-A3E1-21FF8D8939B4}">
      <dgm:prSet phldrT="[Testo]"/>
      <dgm:spPr/>
      <dgm:t>
        <a:bodyPr/>
        <a:lstStyle/>
        <a:p>
          <a:r>
            <a:rPr lang="it-IT" dirty="0"/>
            <a:t>Minoranza di bambini che ha mostrato grande disagio durante il test anche prima della separazione della madre. Questi bambini reagiscono con grande sofferenza alla separazione dalla madre e anche al suo ritorno. Molti esprimono rabbia alternata alla ricerca di contatto. La maggior parte delle madri non erano particolarmente rifiutanti ma ipersensibili ai segnali e imprevedibili nelle risposte.</a:t>
          </a:r>
        </a:p>
      </dgm:t>
    </dgm:pt>
    <dgm:pt modelId="{C84515E4-7417-46AA-A703-69DC7CB79EB2}" type="parTrans" cxnId="{CE6F4871-225F-4211-966B-E538D1B9375E}">
      <dgm:prSet/>
      <dgm:spPr/>
      <dgm:t>
        <a:bodyPr/>
        <a:lstStyle/>
        <a:p>
          <a:endParaRPr lang="it-IT"/>
        </a:p>
      </dgm:t>
    </dgm:pt>
    <dgm:pt modelId="{36C59F66-49BD-428F-A9B0-5108321EB176}" type="sibTrans" cxnId="{CE6F4871-225F-4211-966B-E538D1B9375E}">
      <dgm:prSet/>
      <dgm:spPr/>
      <dgm:t>
        <a:bodyPr/>
        <a:lstStyle/>
        <a:p>
          <a:endParaRPr lang="it-IT"/>
        </a:p>
      </dgm:t>
    </dgm:pt>
    <dgm:pt modelId="{F8508F81-1873-48E4-8D08-0F335E08875C}" type="pres">
      <dgm:prSet presAssocID="{E4B24D91-77ED-4B71-BC3F-F800BD1039E7}" presName="Name0" presStyleCnt="0">
        <dgm:presLayoutVars>
          <dgm:dir/>
          <dgm:animLvl val="lvl"/>
          <dgm:resizeHandles val="exact"/>
        </dgm:presLayoutVars>
      </dgm:prSet>
      <dgm:spPr/>
    </dgm:pt>
    <dgm:pt modelId="{47682758-1EAB-4AF8-9F32-34008B9D5133}" type="pres">
      <dgm:prSet presAssocID="{D107DEB5-C545-471C-9001-48C406B99D74}" presName="composite" presStyleCnt="0"/>
      <dgm:spPr/>
    </dgm:pt>
    <dgm:pt modelId="{98D89A87-8A8D-40CF-B68A-15E3115458C8}" type="pres">
      <dgm:prSet presAssocID="{D107DEB5-C545-471C-9001-48C406B99D74}" presName="parTx" presStyleLbl="alignNode1" presStyleIdx="0" presStyleCnt="3">
        <dgm:presLayoutVars>
          <dgm:chMax val="0"/>
          <dgm:chPref val="0"/>
          <dgm:bulletEnabled val="1"/>
        </dgm:presLayoutVars>
      </dgm:prSet>
      <dgm:spPr/>
    </dgm:pt>
    <dgm:pt modelId="{2AEAAB68-E50A-4C93-AF5F-B00EEECAA21D}" type="pres">
      <dgm:prSet presAssocID="{D107DEB5-C545-471C-9001-48C406B99D74}" presName="desTx" presStyleLbl="alignAccFollowNode1" presStyleIdx="0" presStyleCnt="3">
        <dgm:presLayoutVars>
          <dgm:bulletEnabled val="1"/>
        </dgm:presLayoutVars>
      </dgm:prSet>
      <dgm:spPr/>
    </dgm:pt>
    <dgm:pt modelId="{20D4BE31-6CBC-4ADC-85F4-BFD39F4D6A3D}" type="pres">
      <dgm:prSet presAssocID="{48B2B03F-739E-4D8C-8778-4C090C5A0DC8}" presName="space" presStyleCnt="0"/>
      <dgm:spPr/>
    </dgm:pt>
    <dgm:pt modelId="{F639AD2B-CABB-435A-8909-6697F2AA1004}" type="pres">
      <dgm:prSet presAssocID="{3E7CDFF5-5787-4F89-A483-E6311C21EE59}" presName="composite" presStyleCnt="0"/>
      <dgm:spPr/>
    </dgm:pt>
    <dgm:pt modelId="{3DFD2F71-5E3C-4C3A-9BCC-496D2350C510}" type="pres">
      <dgm:prSet presAssocID="{3E7CDFF5-5787-4F89-A483-E6311C21EE59}" presName="parTx" presStyleLbl="alignNode1" presStyleIdx="1" presStyleCnt="3">
        <dgm:presLayoutVars>
          <dgm:chMax val="0"/>
          <dgm:chPref val="0"/>
          <dgm:bulletEnabled val="1"/>
        </dgm:presLayoutVars>
      </dgm:prSet>
      <dgm:spPr/>
    </dgm:pt>
    <dgm:pt modelId="{1273994B-3BB5-43EB-97EA-80B511F7313A}" type="pres">
      <dgm:prSet presAssocID="{3E7CDFF5-5787-4F89-A483-E6311C21EE59}" presName="desTx" presStyleLbl="alignAccFollowNode1" presStyleIdx="1" presStyleCnt="3">
        <dgm:presLayoutVars>
          <dgm:bulletEnabled val="1"/>
        </dgm:presLayoutVars>
      </dgm:prSet>
      <dgm:spPr/>
    </dgm:pt>
    <dgm:pt modelId="{8322517D-A0CE-4F57-90BA-D4DA81824E3C}" type="pres">
      <dgm:prSet presAssocID="{8D5C167D-9F93-4987-A427-7A412CD98930}" presName="space" presStyleCnt="0"/>
      <dgm:spPr/>
    </dgm:pt>
    <dgm:pt modelId="{5FDC08E6-2232-4E8D-A1CE-CDA044B8F89B}" type="pres">
      <dgm:prSet presAssocID="{95A3679A-2110-4C3A-B23A-2974B1C95515}" presName="composite" presStyleCnt="0"/>
      <dgm:spPr/>
    </dgm:pt>
    <dgm:pt modelId="{C97C28C3-2C0B-4A56-88C4-36F90F351C48}" type="pres">
      <dgm:prSet presAssocID="{95A3679A-2110-4C3A-B23A-2974B1C95515}" presName="parTx" presStyleLbl="alignNode1" presStyleIdx="2" presStyleCnt="3">
        <dgm:presLayoutVars>
          <dgm:chMax val="0"/>
          <dgm:chPref val="0"/>
          <dgm:bulletEnabled val="1"/>
        </dgm:presLayoutVars>
      </dgm:prSet>
      <dgm:spPr/>
    </dgm:pt>
    <dgm:pt modelId="{8C711FB0-6369-4071-8AB4-829834C390AF}" type="pres">
      <dgm:prSet presAssocID="{95A3679A-2110-4C3A-B23A-2974B1C95515}" presName="desTx" presStyleLbl="alignAccFollowNode1" presStyleIdx="2" presStyleCnt="3">
        <dgm:presLayoutVars>
          <dgm:bulletEnabled val="1"/>
        </dgm:presLayoutVars>
      </dgm:prSet>
      <dgm:spPr/>
    </dgm:pt>
  </dgm:ptLst>
  <dgm:cxnLst>
    <dgm:cxn modelId="{926B5301-58DD-48CC-9E3F-E0FE64B07471}" type="presOf" srcId="{33EE0D93-370F-4D1D-BEDB-D3166C77DFD6}" destId="{2AEAAB68-E50A-4C93-AF5F-B00EEECAA21D}" srcOrd="0" destOrd="0" presId="urn:microsoft.com/office/officeart/2005/8/layout/hList1"/>
    <dgm:cxn modelId="{AC71E004-ACB1-497F-A02C-EFDCBCEFFF73}" srcId="{E4B24D91-77ED-4B71-BC3F-F800BD1039E7}" destId="{D107DEB5-C545-471C-9001-48C406B99D74}" srcOrd="0" destOrd="0" parTransId="{A02DDB00-E591-4A7A-9F28-657E108366E7}" sibTransId="{48B2B03F-739E-4D8C-8778-4C090C5A0DC8}"/>
    <dgm:cxn modelId="{33655C0A-DDF1-4E4D-93BD-B10758AA5279}" srcId="{D107DEB5-C545-471C-9001-48C406B99D74}" destId="{33EE0D93-370F-4D1D-BEDB-D3166C77DFD6}" srcOrd="0" destOrd="0" parTransId="{3DC43A97-B125-482A-8894-587E6ED8466C}" sibTransId="{95211236-F3BF-4A90-9BFE-E98D1A5C73AA}"/>
    <dgm:cxn modelId="{7516040D-0609-4863-AB88-39C4673A579F}" type="presOf" srcId="{3E7CDFF5-5787-4F89-A483-E6311C21EE59}" destId="{3DFD2F71-5E3C-4C3A-9BCC-496D2350C510}" srcOrd="0" destOrd="0" presId="urn:microsoft.com/office/officeart/2005/8/layout/hList1"/>
    <dgm:cxn modelId="{73465E25-05F2-4F56-A77B-897B2F583CA8}" srcId="{E4B24D91-77ED-4B71-BC3F-F800BD1039E7}" destId="{3E7CDFF5-5787-4F89-A483-E6311C21EE59}" srcOrd="1" destOrd="0" parTransId="{625F338E-B3E4-4D73-BAEB-8358B96AC79E}" sibTransId="{8D5C167D-9F93-4987-A427-7A412CD98930}"/>
    <dgm:cxn modelId="{E6FAF360-3AD5-4109-8239-3BC9F709249C}" srcId="{E4B24D91-77ED-4B71-BC3F-F800BD1039E7}" destId="{95A3679A-2110-4C3A-B23A-2974B1C95515}" srcOrd="2" destOrd="0" parTransId="{428D3877-8EFC-499F-838E-6B3416D44D2E}" sibTransId="{6FD08934-7A65-410E-90D4-5C0938979DB5}"/>
    <dgm:cxn modelId="{5B94E447-D3E6-4ACB-81C4-83EAF4BD5F88}" type="presOf" srcId="{95A3679A-2110-4C3A-B23A-2974B1C95515}" destId="{C97C28C3-2C0B-4A56-88C4-36F90F351C48}" srcOrd="0" destOrd="0" presId="urn:microsoft.com/office/officeart/2005/8/layout/hList1"/>
    <dgm:cxn modelId="{C703DD6E-CE4F-462E-9F9D-21813DC9EC12}" type="presOf" srcId="{B69C41D7-FFE2-4553-94FB-73B1D6697201}" destId="{1273994B-3BB5-43EB-97EA-80B511F7313A}" srcOrd="0" destOrd="0" presId="urn:microsoft.com/office/officeart/2005/8/layout/hList1"/>
    <dgm:cxn modelId="{CE6F4871-225F-4211-966B-E538D1B9375E}" srcId="{95A3679A-2110-4C3A-B23A-2974B1C95515}" destId="{9134CC64-C313-44FB-A3E1-21FF8D8939B4}" srcOrd="0" destOrd="0" parTransId="{C84515E4-7417-46AA-A703-69DC7CB79EB2}" sibTransId="{36C59F66-49BD-428F-A9B0-5108321EB176}"/>
    <dgm:cxn modelId="{9235E6BA-D756-45AB-A567-E1AD172A2B1B}" type="presOf" srcId="{D107DEB5-C545-471C-9001-48C406B99D74}" destId="{98D89A87-8A8D-40CF-B68A-15E3115458C8}" srcOrd="0" destOrd="0" presId="urn:microsoft.com/office/officeart/2005/8/layout/hList1"/>
    <dgm:cxn modelId="{F04A50F3-F6F2-4A9D-B81F-218B151E235E}" type="presOf" srcId="{E4B24D91-77ED-4B71-BC3F-F800BD1039E7}" destId="{F8508F81-1873-48E4-8D08-0F335E08875C}" srcOrd="0" destOrd="0" presId="urn:microsoft.com/office/officeart/2005/8/layout/hList1"/>
    <dgm:cxn modelId="{C4D840F5-F8C6-410B-B93E-45A7EA0641A7}" srcId="{3E7CDFF5-5787-4F89-A483-E6311C21EE59}" destId="{B69C41D7-FFE2-4553-94FB-73B1D6697201}" srcOrd="0" destOrd="0" parTransId="{ED347E14-8099-4EB0-96F7-5E58873433E3}" sibTransId="{5E8D4EC5-2527-426E-9751-B38FBC5942D0}"/>
    <dgm:cxn modelId="{750959F9-66B4-45E2-8485-78CFCC5C600B}" type="presOf" srcId="{9134CC64-C313-44FB-A3E1-21FF8D8939B4}" destId="{8C711FB0-6369-4071-8AB4-829834C390AF}" srcOrd="0" destOrd="0" presId="urn:microsoft.com/office/officeart/2005/8/layout/hList1"/>
    <dgm:cxn modelId="{1A3A8F4D-F3AF-4A5A-915A-629A5A2C8CA8}" type="presParOf" srcId="{F8508F81-1873-48E4-8D08-0F335E08875C}" destId="{47682758-1EAB-4AF8-9F32-34008B9D5133}" srcOrd="0" destOrd="0" presId="urn:microsoft.com/office/officeart/2005/8/layout/hList1"/>
    <dgm:cxn modelId="{F56BDE35-4F6F-41E5-9F32-66ED98954DCE}" type="presParOf" srcId="{47682758-1EAB-4AF8-9F32-34008B9D5133}" destId="{98D89A87-8A8D-40CF-B68A-15E3115458C8}" srcOrd="0" destOrd="0" presId="urn:microsoft.com/office/officeart/2005/8/layout/hList1"/>
    <dgm:cxn modelId="{40331176-8B20-471F-9AF4-9733081E18AE}" type="presParOf" srcId="{47682758-1EAB-4AF8-9F32-34008B9D5133}" destId="{2AEAAB68-E50A-4C93-AF5F-B00EEECAA21D}" srcOrd="1" destOrd="0" presId="urn:microsoft.com/office/officeart/2005/8/layout/hList1"/>
    <dgm:cxn modelId="{24C6A66F-114E-4E3F-8D13-0023BAE0D557}" type="presParOf" srcId="{F8508F81-1873-48E4-8D08-0F335E08875C}" destId="{20D4BE31-6CBC-4ADC-85F4-BFD39F4D6A3D}" srcOrd="1" destOrd="0" presId="urn:microsoft.com/office/officeart/2005/8/layout/hList1"/>
    <dgm:cxn modelId="{1401DB0A-F8A8-4F35-A3A1-8D32D31F11DA}" type="presParOf" srcId="{F8508F81-1873-48E4-8D08-0F335E08875C}" destId="{F639AD2B-CABB-435A-8909-6697F2AA1004}" srcOrd="2" destOrd="0" presId="urn:microsoft.com/office/officeart/2005/8/layout/hList1"/>
    <dgm:cxn modelId="{1FE66549-FA28-4DBE-8626-DA44373F7B28}" type="presParOf" srcId="{F639AD2B-CABB-435A-8909-6697F2AA1004}" destId="{3DFD2F71-5E3C-4C3A-9BCC-496D2350C510}" srcOrd="0" destOrd="0" presId="urn:microsoft.com/office/officeart/2005/8/layout/hList1"/>
    <dgm:cxn modelId="{759CD00C-FE3C-492F-BCF6-715E9BF375DE}" type="presParOf" srcId="{F639AD2B-CABB-435A-8909-6697F2AA1004}" destId="{1273994B-3BB5-43EB-97EA-80B511F7313A}" srcOrd="1" destOrd="0" presId="urn:microsoft.com/office/officeart/2005/8/layout/hList1"/>
    <dgm:cxn modelId="{C4F8824D-891C-4392-BC7F-98D822E62B71}" type="presParOf" srcId="{F8508F81-1873-48E4-8D08-0F335E08875C}" destId="{8322517D-A0CE-4F57-90BA-D4DA81824E3C}" srcOrd="3" destOrd="0" presId="urn:microsoft.com/office/officeart/2005/8/layout/hList1"/>
    <dgm:cxn modelId="{3C59103F-CBE7-4BE6-B96E-E8EC2A8A981F}" type="presParOf" srcId="{F8508F81-1873-48E4-8D08-0F335E08875C}" destId="{5FDC08E6-2232-4E8D-A1CE-CDA044B8F89B}" srcOrd="4" destOrd="0" presId="urn:microsoft.com/office/officeart/2005/8/layout/hList1"/>
    <dgm:cxn modelId="{7F5B9980-394A-4B61-A3D7-8BE012044640}" type="presParOf" srcId="{5FDC08E6-2232-4E8D-A1CE-CDA044B8F89B}" destId="{C97C28C3-2C0B-4A56-88C4-36F90F351C48}" srcOrd="0" destOrd="0" presId="urn:microsoft.com/office/officeart/2005/8/layout/hList1"/>
    <dgm:cxn modelId="{F2F0B259-F46D-49FF-9C1B-9BB6787237D7}" type="presParOf" srcId="{5FDC08E6-2232-4E8D-A1CE-CDA044B8F89B}" destId="{8C711FB0-6369-4071-8AB4-829834C390A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B24D91-77ED-4B71-BC3F-F800BD1039E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D107DEB5-C545-471C-9001-48C406B99D74}">
      <dgm:prSet phldrT="[Testo]"/>
      <dgm:spPr/>
      <dgm:t>
        <a:bodyPr/>
        <a:lstStyle/>
        <a:p>
          <a:r>
            <a:rPr lang="it-IT" b="1" dirty="0"/>
            <a:t>Se lo stile era SICURO</a:t>
          </a:r>
        </a:p>
      </dgm:t>
    </dgm:pt>
    <dgm:pt modelId="{A02DDB00-E591-4A7A-9F28-657E108366E7}" type="parTrans" cxnId="{AC71E004-ACB1-497F-A02C-EFDCBCEFFF73}">
      <dgm:prSet/>
      <dgm:spPr/>
      <dgm:t>
        <a:bodyPr/>
        <a:lstStyle/>
        <a:p>
          <a:endParaRPr lang="it-IT"/>
        </a:p>
      </dgm:t>
    </dgm:pt>
    <dgm:pt modelId="{48B2B03F-739E-4D8C-8778-4C090C5A0DC8}" type="sibTrans" cxnId="{AC71E004-ACB1-497F-A02C-EFDCBCEFFF73}">
      <dgm:prSet/>
      <dgm:spPr/>
      <dgm:t>
        <a:bodyPr/>
        <a:lstStyle/>
        <a:p>
          <a:endParaRPr lang="it-IT"/>
        </a:p>
      </dgm:t>
    </dgm:pt>
    <dgm:pt modelId="{33EE0D93-370F-4D1D-BEDB-D3166C77DFD6}">
      <dgm:prSet phldrT="[Testo]"/>
      <dgm:spPr/>
      <dgm:t>
        <a:bodyPr/>
        <a:lstStyle/>
        <a:p>
          <a:pPr algn="l"/>
          <a:r>
            <a:rPr lang="it-IT" dirty="0"/>
            <a:t> Sarà in grado, dopo una fase di acuta sofferenza, di superarlo e reinvestire affettivamente in qualcun altro o qualcos’altro</a:t>
          </a:r>
        </a:p>
      </dgm:t>
    </dgm:pt>
    <dgm:pt modelId="{3DC43A97-B125-482A-8894-587E6ED8466C}" type="parTrans" cxnId="{33655C0A-DDF1-4E4D-93BD-B10758AA5279}">
      <dgm:prSet/>
      <dgm:spPr/>
      <dgm:t>
        <a:bodyPr/>
        <a:lstStyle/>
        <a:p>
          <a:endParaRPr lang="it-IT"/>
        </a:p>
      </dgm:t>
    </dgm:pt>
    <dgm:pt modelId="{95211236-F3BF-4A90-9BFE-E98D1A5C73AA}" type="sibTrans" cxnId="{33655C0A-DDF1-4E4D-93BD-B10758AA5279}">
      <dgm:prSet/>
      <dgm:spPr/>
      <dgm:t>
        <a:bodyPr/>
        <a:lstStyle/>
        <a:p>
          <a:endParaRPr lang="it-IT"/>
        </a:p>
      </dgm:t>
    </dgm:pt>
    <dgm:pt modelId="{3E7CDFF5-5787-4F89-A483-E6311C21EE59}">
      <dgm:prSet phldrT="[Testo]"/>
      <dgm:spPr/>
      <dgm:t>
        <a:bodyPr/>
        <a:lstStyle/>
        <a:p>
          <a:r>
            <a:rPr lang="it-IT" b="1" dirty="0"/>
            <a:t>Se lo stile è INSICURO EVITANTE</a:t>
          </a:r>
        </a:p>
      </dgm:t>
    </dgm:pt>
    <dgm:pt modelId="{625F338E-B3E4-4D73-BAEB-8358B96AC79E}" type="parTrans" cxnId="{73465E25-05F2-4F56-A77B-897B2F583CA8}">
      <dgm:prSet/>
      <dgm:spPr/>
      <dgm:t>
        <a:bodyPr/>
        <a:lstStyle/>
        <a:p>
          <a:endParaRPr lang="it-IT"/>
        </a:p>
      </dgm:t>
    </dgm:pt>
    <dgm:pt modelId="{8D5C167D-9F93-4987-A427-7A412CD98930}" type="sibTrans" cxnId="{73465E25-05F2-4F56-A77B-897B2F583CA8}">
      <dgm:prSet/>
      <dgm:spPr/>
      <dgm:t>
        <a:bodyPr/>
        <a:lstStyle/>
        <a:p>
          <a:endParaRPr lang="it-IT"/>
        </a:p>
      </dgm:t>
    </dgm:pt>
    <dgm:pt modelId="{B69C41D7-FFE2-4553-94FB-73B1D6697201}">
      <dgm:prSet phldrT="[Testo]"/>
      <dgm:spPr/>
      <dgm:t>
        <a:bodyPr/>
        <a:lstStyle/>
        <a:p>
          <a:r>
            <a:rPr lang="it-IT" dirty="0"/>
            <a:t>Rischierà di apparire affettivamente molto forte, di non aver bisogno di aiuti e sostegni, ma in realtà vivrà l’elaborazione del lutto con una modalità di sofferenza e stress alti e mascherati</a:t>
          </a:r>
        </a:p>
      </dgm:t>
    </dgm:pt>
    <dgm:pt modelId="{ED347E14-8099-4EB0-96F7-5E58873433E3}" type="parTrans" cxnId="{C4D840F5-F8C6-410B-B93E-45A7EA0641A7}">
      <dgm:prSet/>
      <dgm:spPr/>
      <dgm:t>
        <a:bodyPr/>
        <a:lstStyle/>
        <a:p>
          <a:endParaRPr lang="it-IT"/>
        </a:p>
      </dgm:t>
    </dgm:pt>
    <dgm:pt modelId="{5E8D4EC5-2527-426E-9751-B38FBC5942D0}" type="sibTrans" cxnId="{C4D840F5-F8C6-410B-B93E-45A7EA0641A7}">
      <dgm:prSet/>
      <dgm:spPr/>
      <dgm:t>
        <a:bodyPr/>
        <a:lstStyle/>
        <a:p>
          <a:endParaRPr lang="it-IT"/>
        </a:p>
      </dgm:t>
    </dgm:pt>
    <dgm:pt modelId="{95A3679A-2110-4C3A-B23A-2974B1C95515}">
      <dgm:prSet phldrT="[Testo]"/>
      <dgm:spPr/>
      <dgm:t>
        <a:bodyPr/>
        <a:lstStyle/>
        <a:p>
          <a:r>
            <a:rPr lang="it-IT" b="1" dirty="0"/>
            <a:t>Se lo stile è INSICURO AMBIVALENTE</a:t>
          </a:r>
        </a:p>
      </dgm:t>
    </dgm:pt>
    <dgm:pt modelId="{428D3877-8EFC-499F-838E-6B3416D44D2E}" type="parTrans" cxnId="{E6FAF360-3AD5-4109-8239-3BC9F709249C}">
      <dgm:prSet/>
      <dgm:spPr/>
      <dgm:t>
        <a:bodyPr/>
        <a:lstStyle/>
        <a:p>
          <a:endParaRPr lang="it-IT"/>
        </a:p>
      </dgm:t>
    </dgm:pt>
    <dgm:pt modelId="{6FD08934-7A65-410E-90D4-5C0938979DB5}" type="sibTrans" cxnId="{E6FAF360-3AD5-4109-8239-3BC9F709249C}">
      <dgm:prSet/>
      <dgm:spPr/>
      <dgm:t>
        <a:bodyPr/>
        <a:lstStyle/>
        <a:p>
          <a:endParaRPr lang="it-IT"/>
        </a:p>
      </dgm:t>
    </dgm:pt>
    <dgm:pt modelId="{9134CC64-C313-44FB-A3E1-21FF8D8939B4}">
      <dgm:prSet phldrT="[Testo]"/>
      <dgm:spPr/>
      <dgm:t>
        <a:bodyPr/>
        <a:lstStyle/>
        <a:p>
          <a:r>
            <a:rPr lang="it-IT" dirty="0"/>
            <a:t>È facile l’ingresso nel lutto cronico perché è come se quel rapporto non fosse mai del tutto decollato, ed è difficile lasciare quello che non si è fino in fondo posseduto</a:t>
          </a:r>
        </a:p>
      </dgm:t>
    </dgm:pt>
    <dgm:pt modelId="{C84515E4-7417-46AA-A703-69DC7CB79EB2}" type="parTrans" cxnId="{CE6F4871-225F-4211-966B-E538D1B9375E}">
      <dgm:prSet/>
      <dgm:spPr/>
      <dgm:t>
        <a:bodyPr/>
        <a:lstStyle/>
        <a:p>
          <a:endParaRPr lang="it-IT"/>
        </a:p>
      </dgm:t>
    </dgm:pt>
    <dgm:pt modelId="{36C59F66-49BD-428F-A9B0-5108321EB176}" type="sibTrans" cxnId="{CE6F4871-225F-4211-966B-E538D1B9375E}">
      <dgm:prSet/>
      <dgm:spPr/>
      <dgm:t>
        <a:bodyPr/>
        <a:lstStyle/>
        <a:p>
          <a:endParaRPr lang="it-IT"/>
        </a:p>
      </dgm:t>
    </dgm:pt>
    <dgm:pt modelId="{F8508F81-1873-48E4-8D08-0F335E08875C}" type="pres">
      <dgm:prSet presAssocID="{E4B24D91-77ED-4B71-BC3F-F800BD1039E7}" presName="Name0" presStyleCnt="0">
        <dgm:presLayoutVars>
          <dgm:dir/>
          <dgm:animLvl val="lvl"/>
          <dgm:resizeHandles val="exact"/>
        </dgm:presLayoutVars>
      </dgm:prSet>
      <dgm:spPr/>
    </dgm:pt>
    <dgm:pt modelId="{47682758-1EAB-4AF8-9F32-34008B9D5133}" type="pres">
      <dgm:prSet presAssocID="{D107DEB5-C545-471C-9001-48C406B99D74}" presName="composite" presStyleCnt="0"/>
      <dgm:spPr/>
    </dgm:pt>
    <dgm:pt modelId="{98D89A87-8A8D-40CF-B68A-15E3115458C8}" type="pres">
      <dgm:prSet presAssocID="{D107DEB5-C545-471C-9001-48C406B99D74}" presName="parTx" presStyleLbl="alignNode1" presStyleIdx="0" presStyleCnt="3">
        <dgm:presLayoutVars>
          <dgm:chMax val="0"/>
          <dgm:chPref val="0"/>
          <dgm:bulletEnabled val="1"/>
        </dgm:presLayoutVars>
      </dgm:prSet>
      <dgm:spPr/>
    </dgm:pt>
    <dgm:pt modelId="{2AEAAB68-E50A-4C93-AF5F-B00EEECAA21D}" type="pres">
      <dgm:prSet presAssocID="{D107DEB5-C545-471C-9001-48C406B99D74}" presName="desTx" presStyleLbl="alignAccFollowNode1" presStyleIdx="0" presStyleCnt="3">
        <dgm:presLayoutVars>
          <dgm:bulletEnabled val="1"/>
        </dgm:presLayoutVars>
      </dgm:prSet>
      <dgm:spPr/>
    </dgm:pt>
    <dgm:pt modelId="{20D4BE31-6CBC-4ADC-85F4-BFD39F4D6A3D}" type="pres">
      <dgm:prSet presAssocID="{48B2B03F-739E-4D8C-8778-4C090C5A0DC8}" presName="space" presStyleCnt="0"/>
      <dgm:spPr/>
    </dgm:pt>
    <dgm:pt modelId="{F639AD2B-CABB-435A-8909-6697F2AA1004}" type="pres">
      <dgm:prSet presAssocID="{3E7CDFF5-5787-4F89-A483-E6311C21EE59}" presName="composite" presStyleCnt="0"/>
      <dgm:spPr/>
    </dgm:pt>
    <dgm:pt modelId="{3DFD2F71-5E3C-4C3A-9BCC-496D2350C510}" type="pres">
      <dgm:prSet presAssocID="{3E7CDFF5-5787-4F89-A483-E6311C21EE59}" presName="parTx" presStyleLbl="alignNode1" presStyleIdx="1" presStyleCnt="3">
        <dgm:presLayoutVars>
          <dgm:chMax val="0"/>
          <dgm:chPref val="0"/>
          <dgm:bulletEnabled val="1"/>
        </dgm:presLayoutVars>
      </dgm:prSet>
      <dgm:spPr/>
    </dgm:pt>
    <dgm:pt modelId="{1273994B-3BB5-43EB-97EA-80B511F7313A}" type="pres">
      <dgm:prSet presAssocID="{3E7CDFF5-5787-4F89-A483-E6311C21EE59}" presName="desTx" presStyleLbl="alignAccFollowNode1" presStyleIdx="1" presStyleCnt="3">
        <dgm:presLayoutVars>
          <dgm:bulletEnabled val="1"/>
        </dgm:presLayoutVars>
      </dgm:prSet>
      <dgm:spPr/>
    </dgm:pt>
    <dgm:pt modelId="{8322517D-A0CE-4F57-90BA-D4DA81824E3C}" type="pres">
      <dgm:prSet presAssocID="{8D5C167D-9F93-4987-A427-7A412CD98930}" presName="space" presStyleCnt="0"/>
      <dgm:spPr/>
    </dgm:pt>
    <dgm:pt modelId="{5FDC08E6-2232-4E8D-A1CE-CDA044B8F89B}" type="pres">
      <dgm:prSet presAssocID="{95A3679A-2110-4C3A-B23A-2974B1C95515}" presName="composite" presStyleCnt="0"/>
      <dgm:spPr/>
    </dgm:pt>
    <dgm:pt modelId="{C97C28C3-2C0B-4A56-88C4-36F90F351C48}" type="pres">
      <dgm:prSet presAssocID="{95A3679A-2110-4C3A-B23A-2974B1C95515}" presName="parTx" presStyleLbl="alignNode1" presStyleIdx="2" presStyleCnt="3">
        <dgm:presLayoutVars>
          <dgm:chMax val="0"/>
          <dgm:chPref val="0"/>
          <dgm:bulletEnabled val="1"/>
        </dgm:presLayoutVars>
      </dgm:prSet>
      <dgm:spPr/>
    </dgm:pt>
    <dgm:pt modelId="{8C711FB0-6369-4071-8AB4-829834C390AF}" type="pres">
      <dgm:prSet presAssocID="{95A3679A-2110-4C3A-B23A-2974B1C95515}" presName="desTx" presStyleLbl="alignAccFollowNode1" presStyleIdx="2" presStyleCnt="3">
        <dgm:presLayoutVars>
          <dgm:bulletEnabled val="1"/>
        </dgm:presLayoutVars>
      </dgm:prSet>
      <dgm:spPr/>
    </dgm:pt>
  </dgm:ptLst>
  <dgm:cxnLst>
    <dgm:cxn modelId="{AC71E004-ACB1-497F-A02C-EFDCBCEFFF73}" srcId="{E4B24D91-77ED-4B71-BC3F-F800BD1039E7}" destId="{D107DEB5-C545-471C-9001-48C406B99D74}" srcOrd="0" destOrd="0" parTransId="{A02DDB00-E591-4A7A-9F28-657E108366E7}" sibTransId="{48B2B03F-739E-4D8C-8778-4C090C5A0DC8}"/>
    <dgm:cxn modelId="{33655C0A-DDF1-4E4D-93BD-B10758AA5279}" srcId="{D107DEB5-C545-471C-9001-48C406B99D74}" destId="{33EE0D93-370F-4D1D-BEDB-D3166C77DFD6}" srcOrd="0" destOrd="0" parTransId="{3DC43A97-B125-482A-8894-587E6ED8466C}" sibTransId="{95211236-F3BF-4A90-9BFE-E98D1A5C73AA}"/>
    <dgm:cxn modelId="{73465E25-05F2-4F56-A77B-897B2F583CA8}" srcId="{E4B24D91-77ED-4B71-BC3F-F800BD1039E7}" destId="{3E7CDFF5-5787-4F89-A483-E6311C21EE59}" srcOrd="1" destOrd="0" parTransId="{625F338E-B3E4-4D73-BAEB-8358B96AC79E}" sibTransId="{8D5C167D-9F93-4987-A427-7A412CD98930}"/>
    <dgm:cxn modelId="{E8AB9E33-ED91-424F-8845-0C5FFC1E6414}" type="presOf" srcId="{3E7CDFF5-5787-4F89-A483-E6311C21EE59}" destId="{3DFD2F71-5E3C-4C3A-9BCC-496D2350C510}" srcOrd="0" destOrd="0" presId="urn:microsoft.com/office/officeart/2005/8/layout/hList1"/>
    <dgm:cxn modelId="{E6FAF360-3AD5-4109-8239-3BC9F709249C}" srcId="{E4B24D91-77ED-4B71-BC3F-F800BD1039E7}" destId="{95A3679A-2110-4C3A-B23A-2974B1C95515}" srcOrd="2" destOrd="0" parTransId="{428D3877-8EFC-499F-838E-6B3416D44D2E}" sibTransId="{6FD08934-7A65-410E-90D4-5C0938979DB5}"/>
    <dgm:cxn modelId="{CE6F4871-225F-4211-966B-E538D1B9375E}" srcId="{95A3679A-2110-4C3A-B23A-2974B1C95515}" destId="{9134CC64-C313-44FB-A3E1-21FF8D8939B4}" srcOrd="0" destOrd="0" parTransId="{C84515E4-7417-46AA-A703-69DC7CB79EB2}" sibTransId="{36C59F66-49BD-428F-A9B0-5108321EB176}"/>
    <dgm:cxn modelId="{11CA0E78-6711-4594-B776-F6BFF574FDD4}" type="presOf" srcId="{D107DEB5-C545-471C-9001-48C406B99D74}" destId="{98D89A87-8A8D-40CF-B68A-15E3115458C8}" srcOrd="0" destOrd="0" presId="urn:microsoft.com/office/officeart/2005/8/layout/hList1"/>
    <dgm:cxn modelId="{5AADB697-3203-45C0-BDE5-0D4E386B95B3}" type="presOf" srcId="{9134CC64-C313-44FB-A3E1-21FF8D8939B4}" destId="{8C711FB0-6369-4071-8AB4-829834C390AF}" srcOrd="0" destOrd="0" presId="urn:microsoft.com/office/officeart/2005/8/layout/hList1"/>
    <dgm:cxn modelId="{F0AFAAA6-8904-407D-A967-A2D4830BF3BC}" type="presOf" srcId="{95A3679A-2110-4C3A-B23A-2974B1C95515}" destId="{C97C28C3-2C0B-4A56-88C4-36F90F351C48}" srcOrd="0" destOrd="0" presId="urn:microsoft.com/office/officeart/2005/8/layout/hList1"/>
    <dgm:cxn modelId="{E61DE9AA-D775-457E-9F47-D8A98A6A2029}" type="presOf" srcId="{33EE0D93-370F-4D1D-BEDB-D3166C77DFD6}" destId="{2AEAAB68-E50A-4C93-AF5F-B00EEECAA21D}" srcOrd="0" destOrd="0" presId="urn:microsoft.com/office/officeart/2005/8/layout/hList1"/>
    <dgm:cxn modelId="{5797A9D6-5A63-4643-AF79-C70743C33CF4}" type="presOf" srcId="{B69C41D7-FFE2-4553-94FB-73B1D6697201}" destId="{1273994B-3BB5-43EB-97EA-80B511F7313A}" srcOrd="0" destOrd="0" presId="urn:microsoft.com/office/officeart/2005/8/layout/hList1"/>
    <dgm:cxn modelId="{C4D840F5-F8C6-410B-B93E-45A7EA0641A7}" srcId="{3E7CDFF5-5787-4F89-A483-E6311C21EE59}" destId="{B69C41D7-FFE2-4553-94FB-73B1D6697201}" srcOrd="0" destOrd="0" parTransId="{ED347E14-8099-4EB0-96F7-5E58873433E3}" sibTransId="{5E8D4EC5-2527-426E-9751-B38FBC5942D0}"/>
    <dgm:cxn modelId="{20CD1BFE-61BB-4ED4-AD81-22159866F6D1}" type="presOf" srcId="{E4B24D91-77ED-4B71-BC3F-F800BD1039E7}" destId="{F8508F81-1873-48E4-8D08-0F335E08875C}" srcOrd="0" destOrd="0" presId="urn:microsoft.com/office/officeart/2005/8/layout/hList1"/>
    <dgm:cxn modelId="{FA2A21C6-879D-4AF9-9141-1BE0343DAC44}" type="presParOf" srcId="{F8508F81-1873-48E4-8D08-0F335E08875C}" destId="{47682758-1EAB-4AF8-9F32-34008B9D5133}" srcOrd="0" destOrd="0" presId="urn:microsoft.com/office/officeart/2005/8/layout/hList1"/>
    <dgm:cxn modelId="{DC86DDAD-F321-46D7-9DBC-7333A3431DCD}" type="presParOf" srcId="{47682758-1EAB-4AF8-9F32-34008B9D5133}" destId="{98D89A87-8A8D-40CF-B68A-15E3115458C8}" srcOrd="0" destOrd="0" presId="urn:microsoft.com/office/officeart/2005/8/layout/hList1"/>
    <dgm:cxn modelId="{8C088092-2E3A-4B65-8442-DEAF1C82F2C5}" type="presParOf" srcId="{47682758-1EAB-4AF8-9F32-34008B9D5133}" destId="{2AEAAB68-E50A-4C93-AF5F-B00EEECAA21D}" srcOrd="1" destOrd="0" presId="urn:microsoft.com/office/officeart/2005/8/layout/hList1"/>
    <dgm:cxn modelId="{28645F3F-53D8-4B65-9C33-2819E30A7C4A}" type="presParOf" srcId="{F8508F81-1873-48E4-8D08-0F335E08875C}" destId="{20D4BE31-6CBC-4ADC-85F4-BFD39F4D6A3D}" srcOrd="1" destOrd="0" presId="urn:microsoft.com/office/officeart/2005/8/layout/hList1"/>
    <dgm:cxn modelId="{E49103CF-9D44-45C2-9176-3841F7765A67}" type="presParOf" srcId="{F8508F81-1873-48E4-8D08-0F335E08875C}" destId="{F639AD2B-CABB-435A-8909-6697F2AA1004}" srcOrd="2" destOrd="0" presId="urn:microsoft.com/office/officeart/2005/8/layout/hList1"/>
    <dgm:cxn modelId="{8BED1EB3-7012-4E68-A98D-A329801E89A5}" type="presParOf" srcId="{F639AD2B-CABB-435A-8909-6697F2AA1004}" destId="{3DFD2F71-5E3C-4C3A-9BCC-496D2350C510}" srcOrd="0" destOrd="0" presId="urn:microsoft.com/office/officeart/2005/8/layout/hList1"/>
    <dgm:cxn modelId="{682F41CF-3DC2-4BEB-8895-2FA9C4778F19}" type="presParOf" srcId="{F639AD2B-CABB-435A-8909-6697F2AA1004}" destId="{1273994B-3BB5-43EB-97EA-80B511F7313A}" srcOrd="1" destOrd="0" presId="urn:microsoft.com/office/officeart/2005/8/layout/hList1"/>
    <dgm:cxn modelId="{02C20800-FC18-4D24-B53C-9C8282538371}" type="presParOf" srcId="{F8508F81-1873-48E4-8D08-0F335E08875C}" destId="{8322517D-A0CE-4F57-90BA-D4DA81824E3C}" srcOrd="3" destOrd="0" presId="urn:microsoft.com/office/officeart/2005/8/layout/hList1"/>
    <dgm:cxn modelId="{5C9B0B72-B5C7-4634-9097-5B22F75F9F28}" type="presParOf" srcId="{F8508F81-1873-48E4-8D08-0F335E08875C}" destId="{5FDC08E6-2232-4E8D-A1CE-CDA044B8F89B}" srcOrd="4" destOrd="0" presId="urn:microsoft.com/office/officeart/2005/8/layout/hList1"/>
    <dgm:cxn modelId="{C3E92677-EE94-4B57-8F7C-0781725ED381}" type="presParOf" srcId="{5FDC08E6-2232-4E8D-A1CE-CDA044B8F89B}" destId="{C97C28C3-2C0B-4A56-88C4-36F90F351C48}" srcOrd="0" destOrd="0" presId="urn:microsoft.com/office/officeart/2005/8/layout/hList1"/>
    <dgm:cxn modelId="{086B8539-7A5F-45CD-9B4F-8BA366F3B3CF}" type="presParOf" srcId="{5FDC08E6-2232-4E8D-A1CE-CDA044B8F89B}" destId="{8C711FB0-6369-4071-8AB4-829834C390A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7FE94B-9EF0-42AC-A9D0-46026158C576}" type="doc">
      <dgm:prSet loTypeId="urn:microsoft.com/office/officeart/2005/8/layout/radial3" loCatId="relationship" qsTypeId="urn:microsoft.com/office/officeart/2005/8/quickstyle/simple2" qsCatId="simple" csTypeId="urn:microsoft.com/office/officeart/2005/8/colors/accent1_3" csCatId="accent1" phldr="1"/>
      <dgm:spPr/>
      <dgm:t>
        <a:bodyPr/>
        <a:lstStyle/>
        <a:p>
          <a:endParaRPr lang="it-IT"/>
        </a:p>
      </dgm:t>
    </dgm:pt>
    <dgm:pt modelId="{9B3B5815-ACD1-49F4-A142-C3BCE5600377}">
      <dgm:prSet phldrT="[Testo]"/>
      <dgm:spPr/>
      <dgm:t>
        <a:bodyPr/>
        <a:lstStyle/>
        <a:p>
          <a:r>
            <a:rPr lang="it-IT" i="1" dirty="0"/>
            <a:t>Fattori importanti nel processo del lutto</a:t>
          </a:r>
        </a:p>
      </dgm:t>
    </dgm:pt>
    <dgm:pt modelId="{A1CEFE17-E13C-42B8-90F8-2128482E984E}" type="parTrans" cxnId="{2942AD2E-7D57-4EBC-8CD8-90EC75F55DCB}">
      <dgm:prSet/>
      <dgm:spPr/>
      <dgm:t>
        <a:bodyPr/>
        <a:lstStyle/>
        <a:p>
          <a:endParaRPr lang="it-IT">
            <a:solidFill>
              <a:schemeClr val="tx1"/>
            </a:solidFill>
          </a:endParaRPr>
        </a:p>
      </dgm:t>
    </dgm:pt>
    <dgm:pt modelId="{06F3E75B-1E95-40E0-B729-5294C27E34ED}" type="sibTrans" cxnId="{2942AD2E-7D57-4EBC-8CD8-90EC75F55DCB}">
      <dgm:prSet/>
      <dgm:spPr/>
      <dgm:t>
        <a:bodyPr/>
        <a:lstStyle/>
        <a:p>
          <a:endParaRPr lang="it-IT">
            <a:solidFill>
              <a:schemeClr val="tx1"/>
            </a:solidFill>
          </a:endParaRPr>
        </a:p>
      </dgm:t>
    </dgm:pt>
    <dgm:pt modelId="{093DCB3C-2520-4D43-A3E3-8DC0979A4583}">
      <dgm:prSet phldrT="[Testo]"/>
      <dgm:spPr/>
      <dgm:t>
        <a:bodyPr/>
        <a:lstStyle/>
        <a:p>
          <a:r>
            <a:rPr lang="it-IT" dirty="0"/>
            <a:t>CIRCOSTANZE DEL DECESSO</a:t>
          </a:r>
        </a:p>
      </dgm:t>
    </dgm:pt>
    <dgm:pt modelId="{C99B3076-DF54-40D1-A60C-9B327EE3DDE2}" type="parTrans" cxnId="{53E0DBDB-E8ED-46B8-B295-3777D044D817}">
      <dgm:prSet/>
      <dgm:spPr/>
      <dgm:t>
        <a:bodyPr/>
        <a:lstStyle/>
        <a:p>
          <a:endParaRPr lang="it-IT">
            <a:solidFill>
              <a:schemeClr val="tx1"/>
            </a:solidFill>
          </a:endParaRPr>
        </a:p>
      </dgm:t>
    </dgm:pt>
    <dgm:pt modelId="{D04ACDDE-569D-44A4-A784-30242F835CB6}" type="sibTrans" cxnId="{53E0DBDB-E8ED-46B8-B295-3777D044D817}">
      <dgm:prSet/>
      <dgm:spPr/>
      <dgm:t>
        <a:bodyPr/>
        <a:lstStyle/>
        <a:p>
          <a:endParaRPr lang="it-IT">
            <a:solidFill>
              <a:schemeClr val="tx1"/>
            </a:solidFill>
          </a:endParaRPr>
        </a:p>
      </dgm:t>
    </dgm:pt>
    <dgm:pt modelId="{63388391-C08C-41B1-98B3-33C9CCEA2A32}">
      <dgm:prSet phldrT="[Testo]"/>
      <dgm:spPr/>
      <dgm:t>
        <a:bodyPr/>
        <a:lstStyle/>
        <a:p>
          <a:r>
            <a:rPr lang="it-IT" dirty="0"/>
            <a:t>TIPO </a:t>
          </a:r>
          <a:r>
            <a:rPr lang="it-IT" dirty="0" err="1"/>
            <a:t>DI</a:t>
          </a:r>
          <a:r>
            <a:rPr lang="it-IT" dirty="0"/>
            <a:t> RELAZIONE CON IL DEFUNTO</a:t>
          </a:r>
        </a:p>
      </dgm:t>
    </dgm:pt>
    <dgm:pt modelId="{95617803-A4AA-44E0-B7A2-DC11A67418E2}" type="parTrans" cxnId="{F7B72619-DC9E-4C93-A0F2-369C24479EC8}">
      <dgm:prSet/>
      <dgm:spPr/>
      <dgm:t>
        <a:bodyPr/>
        <a:lstStyle/>
        <a:p>
          <a:endParaRPr lang="it-IT">
            <a:solidFill>
              <a:schemeClr val="tx1"/>
            </a:solidFill>
          </a:endParaRPr>
        </a:p>
      </dgm:t>
    </dgm:pt>
    <dgm:pt modelId="{7BAE15A6-CF37-4456-8B60-00DF491ED9BB}" type="sibTrans" cxnId="{F7B72619-DC9E-4C93-A0F2-369C24479EC8}">
      <dgm:prSet/>
      <dgm:spPr/>
      <dgm:t>
        <a:bodyPr/>
        <a:lstStyle/>
        <a:p>
          <a:endParaRPr lang="it-IT">
            <a:solidFill>
              <a:schemeClr val="tx1"/>
            </a:solidFill>
          </a:endParaRPr>
        </a:p>
      </dgm:t>
    </dgm:pt>
    <dgm:pt modelId="{965C06CE-2168-420D-B26B-4D4C453138FD}">
      <dgm:prSet phldrT="[Testo]"/>
      <dgm:spPr/>
      <dgm:t>
        <a:bodyPr/>
        <a:lstStyle/>
        <a:p>
          <a:r>
            <a:rPr lang="it-IT" dirty="0"/>
            <a:t>RETE </a:t>
          </a:r>
          <a:r>
            <a:rPr lang="it-IT" dirty="0" err="1"/>
            <a:t>DI</a:t>
          </a:r>
          <a:r>
            <a:rPr lang="it-IT" dirty="0"/>
            <a:t> SUPPORTO ESTERNO</a:t>
          </a:r>
        </a:p>
      </dgm:t>
    </dgm:pt>
    <dgm:pt modelId="{BDBF7B44-6AE2-45F9-B737-E57AE0233794}" type="parTrans" cxnId="{03D9747F-0674-4C56-A542-9612B5A6B123}">
      <dgm:prSet/>
      <dgm:spPr/>
      <dgm:t>
        <a:bodyPr/>
        <a:lstStyle/>
        <a:p>
          <a:endParaRPr lang="it-IT">
            <a:solidFill>
              <a:schemeClr val="tx1"/>
            </a:solidFill>
          </a:endParaRPr>
        </a:p>
      </dgm:t>
    </dgm:pt>
    <dgm:pt modelId="{B827CF59-2A26-48AD-9741-1925C49002FB}" type="sibTrans" cxnId="{03D9747F-0674-4C56-A542-9612B5A6B123}">
      <dgm:prSet/>
      <dgm:spPr/>
      <dgm:t>
        <a:bodyPr/>
        <a:lstStyle/>
        <a:p>
          <a:endParaRPr lang="it-IT">
            <a:solidFill>
              <a:schemeClr val="tx1"/>
            </a:solidFill>
          </a:endParaRPr>
        </a:p>
      </dgm:t>
    </dgm:pt>
    <dgm:pt modelId="{357DFDE7-5BB2-47FF-A219-94BAD3B4A8B0}">
      <dgm:prSet phldrT="[Testo]"/>
      <dgm:spPr/>
      <dgm:t>
        <a:bodyPr/>
        <a:lstStyle/>
        <a:p>
          <a:r>
            <a:rPr lang="it-IT" dirty="0"/>
            <a:t>RISORSE PERSONALI SU </a:t>
          </a:r>
          <a:r>
            <a:rPr lang="it-IT"/>
            <a:t>CUI CONTARE</a:t>
          </a:r>
        </a:p>
        <a:p>
          <a:endParaRPr lang="it-IT" dirty="0"/>
        </a:p>
      </dgm:t>
    </dgm:pt>
    <dgm:pt modelId="{1087A134-2232-4F00-A752-2AA61C5472B6}" type="parTrans" cxnId="{BAFF5377-5014-408A-9C1E-4DBCDBEC6B3A}">
      <dgm:prSet/>
      <dgm:spPr/>
      <dgm:t>
        <a:bodyPr/>
        <a:lstStyle/>
        <a:p>
          <a:endParaRPr lang="it-IT">
            <a:solidFill>
              <a:schemeClr val="tx1"/>
            </a:solidFill>
          </a:endParaRPr>
        </a:p>
      </dgm:t>
    </dgm:pt>
    <dgm:pt modelId="{B617D477-38FB-4D86-9A30-65189300AB24}" type="sibTrans" cxnId="{BAFF5377-5014-408A-9C1E-4DBCDBEC6B3A}">
      <dgm:prSet/>
      <dgm:spPr/>
      <dgm:t>
        <a:bodyPr/>
        <a:lstStyle/>
        <a:p>
          <a:endParaRPr lang="it-IT">
            <a:solidFill>
              <a:schemeClr val="tx1"/>
            </a:solidFill>
          </a:endParaRPr>
        </a:p>
      </dgm:t>
    </dgm:pt>
    <dgm:pt modelId="{34136EDA-BC98-46A5-8808-2FEB09318736}" type="pres">
      <dgm:prSet presAssocID="{587FE94B-9EF0-42AC-A9D0-46026158C576}" presName="composite" presStyleCnt="0">
        <dgm:presLayoutVars>
          <dgm:chMax val="1"/>
          <dgm:dir/>
          <dgm:resizeHandles val="exact"/>
        </dgm:presLayoutVars>
      </dgm:prSet>
      <dgm:spPr/>
    </dgm:pt>
    <dgm:pt modelId="{DC955AB2-3EE1-490A-AB2E-732F29F2EC9E}" type="pres">
      <dgm:prSet presAssocID="{587FE94B-9EF0-42AC-A9D0-46026158C576}" presName="radial" presStyleCnt="0">
        <dgm:presLayoutVars>
          <dgm:animLvl val="ctr"/>
        </dgm:presLayoutVars>
      </dgm:prSet>
      <dgm:spPr/>
    </dgm:pt>
    <dgm:pt modelId="{6C2E3896-B43E-45E8-AE05-E17F90AD3D91}" type="pres">
      <dgm:prSet presAssocID="{9B3B5815-ACD1-49F4-A142-C3BCE5600377}" presName="centerShape" presStyleLbl="vennNode1" presStyleIdx="0" presStyleCnt="5"/>
      <dgm:spPr/>
    </dgm:pt>
    <dgm:pt modelId="{809D4C72-80F7-4C4C-B7C1-3D6505812414}" type="pres">
      <dgm:prSet presAssocID="{093DCB3C-2520-4D43-A3E3-8DC0979A4583}" presName="node" presStyleLbl="vennNode1" presStyleIdx="1" presStyleCnt="5" custScaleX="213045">
        <dgm:presLayoutVars>
          <dgm:bulletEnabled val="1"/>
        </dgm:presLayoutVars>
      </dgm:prSet>
      <dgm:spPr/>
    </dgm:pt>
    <dgm:pt modelId="{6C4A04D8-B5C9-4220-82EC-017698FBC33D}" type="pres">
      <dgm:prSet presAssocID="{63388391-C08C-41B1-98B3-33C9CCEA2A32}" presName="node" presStyleLbl="vennNode1" presStyleIdx="2" presStyleCnt="5" custScaleX="205905" custRadScaleRad="136960" custRadScaleInc="768">
        <dgm:presLayoutVars>
          <dgm:bulletEnabled val="1"/>
        </dgm:presLayoutVars>
      </dgm:prSet>
      <dgm:spPr/>
    </dgm:pt>
    <dgm:pt modelId="{536682BB-75C2-46DD-8D1B-9D26295559D0}" type="pres">
      <dgm:prSet presAssocID="{965C06CE-2168-420D-B26B-4D4C453138FD}" presName="node" presStyleLbl="vennNode1" presStyleIdx="3" presStyleCnt="5" custScaleX="242966">
        <dgm:presLayoutVars>
          <dgm:bulletEnabled val="1"/>
        </dgm:presLayoutVars>
      </dgm:prSet>
      <dgm:spPr/>
    </dgm:pt>
    <dgm:pt modelId="{43B37E1D-08F4-4B41-B61A-E6F8B75854DD}" type="pres">
      <dgm:prSet presAssocID="{357DFDE7-5BB2-47FF-A219-94BAD3B4A8B0}" presName="node" presStyleLbl="vennNode1" presStyleIdx="4" presStyleCnt="5" custScaleX="196702" custRadScaleRad="132723" custRadScaleInc="-793">
        <dgm:presLayoutVars>
          <dgm:bulletEnabled val="1"/>
        </dgm:presLayoutVars>
      </dgm:prSet>
      <dgm:spPr/>
    </dgm:pt>
  </dgm:ptLst>
  <dgm:cxnLst>
    <dgm:cxn modelId="{F7B72619-DC9E-4C93-A0F2-369C24479EC8}" srcId="{9B3B5815-ACD1-49F4-A142-C3BCE5600377}" destId="{63388391-C08C-41B1-98B3-33C9CCEA2A32}" srcOrd="1" destOrd="0" parTransId="{95617803-A4AA-44E0-B7A2-DC11A67418E2}" sibTransId="{7BAE15A6-CF37-4456-8B60-00DF491ED9BB}"/>
    <dgm:cxn modelId="{2FBA5929-CFE3-45BD-8EC8-2AD9EBA1130E}" type="presOf" srcId="{357DFDE7-5BB2-47FF-A219-94BAD3B4A8B0}" destId="{43B37E1D-08F4-4B41-B61A-E6F8B75854DD}" srcOrd="0" destOrd="0" presId="urn:microsoft.com/office/officeart/2005/8/layout/radial3"/>
    <dgm:cxn modelId="{2942AD2E-7D57-4EBC-8CD8-90EC75F55DCB}" srcId="{587FE94B-9EF0-42AC-A9D0-46026158C576}" destId="{9B3B5815-ACD1-49F4-A142-C3BCE5600377}" srcOrd="0" destOrd="0" parTransId="{A1CEFE17-E13C-42B8-90F8-2128482E984E}" sibTransId="{06F3E75B-1E95-40E0-B729-5294C27E34ED}"/>
    <dgm:cxn modelId="{48EA8E2F-0EB5-4A4E-A485-97870E84CB8C}" type="presOf" srcId="{9B3B5815-ACD1-49F4-A142-C3BCE5600377}" destId="{6C2E3896-B43E-45E8-AE05-E17F90AD3D91}" srcOrd="0" destOrd="0" presId="urn:microsoft.com/office/officeart/2005/8/layout/radial3"/>
    <dgm:cxn modelId="{71045A6C-4A1C-41EA-8F5A-67F508E56739}" type="presOf" srcId="{965C06CE-2168-420D-B26B-4D4C453138FD}" destId="{536682BB-75C2-46DD-8D1B-9D26295559D0}" srcOrd="0" destOrd="0" presId="urn:microsoft.com/office/officeart/2005/8/layout/radial3"/>
    <dgm:cxn modelId="{A2FE0C4E-5E66-41BC-AEFC-A1F09F7AF17F}" type="presOf" srcId="{587FE94B-9EF0-42AC-A9D0-46026158C576}" destId="{34136EDA-BC98-46A5-8808-2FEB09318736}" srcOrd="0" destOrd="0" presId="urn:microsoft.com/office/officeart/2005/8/layout/radial3"/>
    <dgm:cxn modelId="{BAFF5377-5014-408A-9C1E-4DBCDBEC6B3A}" srcId="{9B3B5815-ACD1-49F4-A142-C3BCE5600377}" destId="{357DFDE7-5BB2-47FF-A219-94BAD3B4A8B0}" srcOrd="3" destOrd="0" parTransId="{1087A134-2232-4F00-A752-2AA61C5472B6}" sibTransId="{B617D477-38FB-4D86-9A30-65189300AB24}"/>
    <dgm:cxn modelId="{03D9747F-0674-4C56-A542-9612B5A6B123}" srcId="{9B3B5815-ACD1-49F4-A142-C3BCE5600377}" destId="{965C06CE-2168-420D-B26B-4D4C453138FD}" srcOrd="2" destOrd="0" parTransId="{BDBF7B44-6AE2-45F9-B737-E57AE0233794}" sibTransId="{B827CF59-2A26-48AD-9741-1925C49002FB}"/>
    <dgm:cxn modelId="{53E0DBDB-E8ED-46B8-B295-3777D044D817}" srcId="{9B3B5815-ACD1-49F4-A142-C3BCE5600377}" destId="{093DCB3C-2520-4D43-A3E3-8DC0979A4583}" srcOrd="0" destOrd="0" parTransId="{C99B3076-DF54-40D1-A60C-9B327EE3DDE2}" sibTransId="{D04ACDDE-569D-44A4-A784-30242F835CB6}"/>
    <dgm:cxn modelId="{FECC30F2-0ECD-4228-8776-38FBED70E6EB}" type="presOf" srcId="{093DCB3C-2520-4D43-A3E3-8DC0979A4583}" destId="{809D4C72-80F7-4C4C-B7C1-3D6505812414}" srcOrd="0" destOrd="0" presId="urn:microsoft.com/office/officeart/2005/8/layout/radial3"/>
    <dgm:cxn modelId="{4AA2A9FF-DC3C-4832-907B-5E86E6929415}" type="presOf" srcId="{63388391-C08C-41B1-98B3-33C9CCEA2A32}" destId="{6C4A04D8-B5C9-4220-82EC-017698FBC33D}" srcOrd="0" destOrd="0" presId="urn:microsoft.com/office/officeart/2005/8/layout/radial3"/>
    <dgm:cxn modelId="{825FC5A6-39B1-4B4C-A3A8-8D380316C6EB}" type="presParOf" srcId="{34136EDA-BC98-46A5-8808-2FEB09318736}" destId="{DC955AB2-3EE1-490A-AB2E-732F29F2EC9E}" srcOrd="0" destOrd="0" presId="urn:microsoft.com/office/officeart/2005/8/layout/radial3"/>
    <dgm:cxn modelId="{389390A1-DD07-4288-9D8B-0013C13A0ECE}" type="presParOf" srcId="{DC955AB2-3EE1-490A-AB2E-732F29F2EC9E}" destId="{6C2E3896-B43E-45E8-AE05-E17F90AD3D91}" srcOrd="0" destOrd="0" presId="urn:microsoft.com/office/officeart/2005/8/layout/radial3"/>
    <dgm:cxn modelId="{F7E14B47-C4B9-4CB4-85D9-43996A9B91D8}" type="presParOf" srcId="{DC955AB2-3EE1-490A-AB2E-732F29F2EC9E}" destId="{809D4C72-80F7-4C4C-B7C1-3D6505812414}" srcOrd="1" destOrd="0" presId="urn:microsoft.com/office/officeart/2005/8/layout/radial3"/>
    <dgm:cxn modelId="{09A12CE5-4C37-4832-831D-A6AD7238B0DB}" type="presParOf" srcId="{DC955AB2-3EE1-490A-AB2E-732F29F2EC9E}" destId="{6C4A04D8-B5C9-4220-82EC-017698FBC33D}" srcOrd="2" destOrd="0" presId="urn:microsoft.com/office/officeart/2005/8/layout/radial3"/>
    <dgm:cxn modelId="{C503B984-78EB-437B-925B-C50341EA7C53}" type="presParOf" srcId="{DC955AB2-3EE1-490A-AB2E-732F29F2EC9E}" destId="{536682BB-75C2-46DD-8D1B-9D26295559D0}" srcOrd="3" destOrd="0" presId="urn:microsoft.com/office/officeart/2005/8/layout/radial3"/>
    <dgm:cxn modelId="{261D8DBC-60A4-4D73-9697-301C2DF0B1CD}" type="presParOf" srcId="{DC955AB2-3EE1-490A-AB2E-732F29F2EC9E}" destId="{43B37E1D-08F4-4B41-B61A-E6F8B75854D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7FE94B-9EF0-42AC-A9D0-46026158C576}" type="doc">
      <dgm:prSet loTypeId="urn:microsoft.com/office/officeart/2005/8/layout/radial3" loCatId="relationship" qsTypeId="urn:microsoft.com/office/officeart/2005/8/quickstyle/simple2" qsCatId="simple" csTypeId="urn:microsoft.com/office/officeart/2005/8/colors/accent1_3" csCatId="accent1" phldr="1"/>
      <dgm:spPr/>
      <dgm:t>
        <a:bodyPr/>
        <a:lstStyle/>
        <a:p>
          <a:endParaRPr lang="it-IT"/>
        </a:p>
      </dgm:t>
    </dgm:pt>
    <dgm:pt modelId="{9B3B5815-ACD1-49F4-A142-C3BCE5600377}">
      <dgm:prSet phldrT="[Testo]"/>
      <dgm:spPr/>
      <dgm:t>
        <a:bodyPr/>
        <a:lstStyle/>
        <a:p>
          <a:r>
            <a:rPr lang="it-IT" i="1" dirty="0"/>
            <a:t>Famiglia e lutto</a:t>
          </a:r>
        </a:p>
      </dgm:t>
    </dgm:pt>
    <dgm:pt modelId="{A1CEFE17-E13C-42B8-90F8-2128482E984E}" type="parTrans" cxnId="{2942AD2E-7D57-4EBC-8CD8-90EC75F55DCB}">
      <dgm:prSet/>
      <dgm:spPr/>
      <dgm:t>
        <a:bodyPr/>
        <a:lstStyle/>
        <a:p>
          <a:endParaRPr lang="it-IT">
            <a:solidFill>
              <a:schemeClr val="tx1"/>
            </a:solidFill>
          </a:endParaRPr>
        </a:p>
      </dgm:t>
    </dgm:pt>
    <dgm:pt modelId="{06F3E75B-1E95-40E0-B729-5294C27E34ED}" type="sibTrans" cxnId="{2942AD2E-7D57-4EBC-8CD8-90EC75F55DCB}">
      <dgm:prSet/>
      <dgm:spPr/>
      <dgm:t>
        <a:bodyPr/>
        <a:lstStyle/>
        <a:p>
          <a:endParaRPr lang="it-IT">
            <a:solidFill>
              <a:schemeClr val="tx1"/>
            </a:solidFill>
          </a:endParaRPr>
        </a:p>
      </dgm:t>
    </dgm:pt>
    <dgm:pt modelId="{093DCB3C-2520-4D43-A3E3-8DC0979A4583}">
      <dgm:prSet phldrT="[Testo]"/>
      <dgm:spPr/>
      <dgm:t>
        <a:bodyPr/>
        <a:lstStyle/>
        <a:p>
          <a:r>
            <a:rPr lang="it-IT" dirty="0"/>
            <a:t>F. In cui la morte è tabù (portano lutti irrisolti)</a:t>
          </a:r>
        </a:p>
      </dgm:t>
    </dgm:pt>
    <dgm:pt modelId="{C99B3076-DF54-40D1-A60C-9B327EE3DDE2}" type="parTrans" cxnId="{53E0DBDB-E8ED-46B8-B295-3777D044D817}">
      <dgm:prSet/>
      <dgm:spPr/>
      <dgm:t>
        <a:bodyPr/>
        <a:lstStyle/>
        <a:p>
          <a:endParaRPr lang="it-IT">
            <a:solidFill>
              <a:schemeClr val="tx1"/>
            </a:solidFill>
          </a:endParaRPr>
        </a:p>
      </dgm:t>
    </dgm:pt>
    <dgm:pt modelId="{D04ACDDE-569D-44A4-A784-30242F835CB6}" type="sibTrans" cxnId="{53E0DBDB-E8ED-46B8-B295-3777D044D817}">
      <dgm:prSet/>
      <dgm:spPr/>
      <dgm:t>
        <a:bodyPr/>
        <a:lstStyle/>
        <a:p>
          <a:endParaRPr lang="it-IT">
            <a:solidFill>
              <a:schemeClr val="tx1"/>
            </a:solidFill>
          </a:endParaRPr>
        </a:p>
      </dgm:t>
    </dgm:pt>
    <dgm:pt modelId="{63388391-C08C-41B1-98B3-33C9CCEA2A32}">
      <dgm:prSet phldrT="[Testo]"/>
      <dgm:spPr/>
      <dgm:t>
        <a:bodyPr/>
        <a:lstStyle/>
        <a:p>
          <a:r>
            <a:rPr lang="it-IT" dirty="0"/>
            <a:t>F. in cui si esita l’intimità per paura di perdere il controllo emozionale</a:t>
          </a:r>
        </a:p>
      </dgm:t>
    </dgm:pt>
    <dgm:pt modelId="{95617803-A4AA-44E0-B7A2-DC11A67418E2}" type="parTrans" cxnId="{F7B72619-DC9E-4C93-A0F2-369C24479EC8}">
      <dgm:prSet/>
      <dgm:spPr/>
      <dgm:t>
        <a:bodyPr/>
        <a:lstStyle/>
        <a:p>
          <a:endParaRPr lang="it-IT">
            <a:solidFill>
              <a:schemeClr val="tx1"/>
            </a:solidFill>
          </a:endParaRPr>
        </a:p>
      </dgm:t>
    </dgm:pt>
    <dgm:pt modelId="{7BAE15A6-CF37-4456-8B60-00DF491ED9BB}" type="sibTrans" cxnId="{F7B72619-DC9E-4C93-A0F2-369C24479EC8}">
      <dgm:prSet/>
      <dgm:spPr/>
      <dgm:t>
        <a:bodyPr/>
        <a:lstStyle/>
        <a:p>
          <a:endParaRPr lang="it-IT">
            <a:solidFill>
              <a:schemeClr val="tx1"/>
            </a:solidFill>
          </a:endParaRPr>
        </a:p>
      </dgm:t>
    </dgm:pt>
    <dgm:pt modelId="{965C06CE-2168-420D-B26B-4D4C453138FD}">
      <dgm:prSet phldrT="[Testo]"/>
      <dgm:spPr/>
      <dgm:t>
        <a:bodyPr/>
        <a:lstStyle/>
        <a:p>
          <a:r>
            <a:rPr lang="it-IT" dirty="0"/>
            <a:t>F. In cui tutto deve continuare come prima</a:t>
          </a:r>
        </a:p>
      </dgm:t>
    </dgm:pt>
    <dgm:pt modelId="{BDBF7B44-6AE2-45F9-B737-E57AE0233794}" type="parTrans" cxnId="{03D9747F-0674-4C56-A542-9612B5A6B123}">
      <dgm:prSet/>
      <dgm:spPr/>
      <dgm:t>
        <a:bodyPr/>
        <a:lstStyle/>
        <a:p>
          <a:endParaRPr lang="it-IT">
            <a:solidFill>
              <a:schemeClr val="tx1"/>
            </a:solidFill>
          </a:endParaRPr>
        </a:p>
      </dgm:t>
    </dgm:pt>
    <dgm:pt modelId="{B827CF59-2A26-48AD-9741-1925C49002FB}" type="sibTrans" cxnId="{03D9747F-0674-4C56-A542-9612B5A6B123}">
      <dgm:prSet/>
      <dgm:spPr/>
      <dgm:t>
        <a:bodyPr/>
        <a:lstStyle/>
        <a:p>
          <a:endParaRPr lang="it-IT">
            <a:solidFill>
              <a:schemeClr val="tx1"/>
            </a:solidFill>
          </a:endParaRPr>
        </a:p>
      </dgm:t>
    </dgm:pt>
    <dgm:pt modelId="{357DFDE7-5BB2-47FF-A219-94BAD3B4A8B0}">
      <dgm:prSet phldrT="[Testo]"/>
      <dgm:spPr/>
      <dgm:t>
        <a:bodyPr/>
        <a:lstStyle/>
        <a:p>
          <a:r>
            <a:rPr lang="it-IT" dirty="0"/>
            <a:t>F. In cui la perdita può significare il caos con rischio di disgregazione</a:t>
          </a:r>
        </a:p>
        <a:p>
          <a:endParaRPr lang="it-IT" dirty="0"/>
        </a:p>
      </dgm:t>
    </dgm:pt>
    <dgm:pt modelId="{1087A134-2232-4F00-A752-2AA61C5472B6}" type="parTrans" cxnId="{BAFF5377-5014-408A-9C1E-4DBCDBEC6B3A}">
      <dgm:prSet/>
      <dgm:spPr/>
      <dgm:t>
        <a:bodyPr/>
        <a:lstStyle/>
        <a:p>
          <a:endParaRPr lang="it-IT">
            <a:solidFill>
              <a:schemeClr val="tx1"/>
            </a:solidFill>
          </a:endParaRPr>
        </a:p>
      </dgm:t>
    </dgm:pt>
    <dgm:pt modelId="{B617D477-38FB-4D86-9A30-65189300AB24}" type="sibTrans" cxnId="{BAFF5377-5014-408A-9C1E-4DBCDBEC6B3A}">
      <dgm:prSet/>
      <dgm:spPr/>
      <dgm:t>
        <a:bodyPr/>
        <a:lstStyle/>
        <a:p>
          <a:endParaRPr lang="it-IT">
            <a:solidFill>
              <a:schemeClr val="tx1"/>
            </a:solidFill>
          </a:endParaRPr>
        </a:p>
      </dgm:t>
    </dgm:pt>
    <dgm:pt modelId="{F81153C3-B344-4846-9B03-9E83D2D72E5B}">
      <dgm:prSet phldrT="[Testo]" custScaleX="196702" custRadScaleRad="132723" custRadScaleInc="-793"/>
      <dgm:spPr/>
      <dgm:t>
        <a:bodyPr/>
        <a:lstStyle/>
        <a:p>
          <a:endParaRPr lang="it-IT"/>
        </a:p>
      </dgm:t>
    </dgm:pt>
    <dgm:pt modelId="{B9F1BEFB-536E-4DBF-A045-ECAB61AA8AE3}" type="parTrans" cxnId="{BA4A4295-CD70-4286-A3BC-8147325AB548}">
      <dgm:prSet/>
      <dgm:spPr/>
      <dgm:t>
        <a:bodyPr/>
        <a:lstStyle/>
        <a:p>
          <a:endParaRPr lang="it-IT"/>
        </a:p>
      </dgm:t>
    </dgm:pt>
    <dgm:pt modelId="{85CC4D75-7253-437A-99D5-5382D7864090}" type="sibTrans" cxnId="{BA4A4295-CD70-4286-A3BC-8147325AB548}">
      <dgm:prSet/>
      <dgm:spPr/>
      <dgm:t>
        <a:bodyPr/>
        <a:lstStyle/>
        <a:p>
          <a:endParaRPr lang="it-IT"/>
        </a:p>
      </dgm:t>
    </dgm:pt>
    <dgm:pt modelId="{A1D2AA68-6369-4F72-9C7D-D8785D899082}">
      <dgm:prSet/>
      <dgm:spPr/>
      <dgm:t>
        <a:bodyPr/>
        <a:lstStyle/>
        <a:p>
          <a:r>
            <a:rPr lang="it-IT" dirty="0"/>
            <a:t>F. In cui tutto </a:t>
          </a:r>
          <a:r>
            <a:rPr lang="it-IT" dirty="0" err="1"/>
            <a:t>dev</a:t>
          </a:r>
          <a:r>
            <a:rPr lang="it-IT" dirty="0"/>
            <a:t>’essere perfetto, li lotta contro i sentimenti primitivi e predomina la razionalizzazione</a:t>
          </a:r>
        </a:p>
      </dgm:t>
    </dgm:pt>
    <dgm:pt modelId="{A2410B65-AE4A-408D-9EE8-D86C9E97A6AB}" type="parTrans" cxnId="{B7AB6AA2-3B9B-4B4D-9E24-986F16BB6BA3}">
      <dgm:prSet/>
      <dgm:spPr/>
      <dgm:t>
        <a:bodyPr/>
        <a:lstStyle/>
        <a:p>
          <a:endParaRPr lang="it-IT"/>
        </a:p>
      </dgm:t>
    </dgm:pt>
    <dgm:pt modelId="{83DDAD7F-C3A3-466D-B43E-9FB1F86BD3C1}" type="sibTrans" cxnId="{B7AB6AA2-3B9B-4B4D-9E24-986F16BB6BA3}">
      <dgm:prSet/>
      <dgm:spPr/>
      <dgm:t>
        <a:bodyPr/>
        <a:lstStyle/>
        <a:p>
          <a:endParaRPr lang="it-IT"/>
        </a:p>
      </dgm:t>
    </dgm:pt>
    <dgm:pt modelId="{FA9A0EB1-CC55-42C4-BAD8-8132B441631E}">
      <dgm:prSet/>
      <dgm:spPr/>
      <dgm:t>
        <a:bodyPr/>
        <a:lstStyle/>
        <a:p>
          <a:r>
            <a:rPr lang="it-IT" dirty="0"/>
            <a:t>F. Che funzionano con aperta e sincera condivisione dei sentimenti, tollerano sentimenti positivi e negativi, vivono l’intimità nelle relazionali e condividono il lutto con attenzione e consolazione</a:t>
          </a:r>
        </a:p>
      </dgm:t>
    </dgm:pt>
    <dgm:pt modelId="{61A63B2C-EA4D-40EC-95D8-91D126D96EF1}" type="parTrans" cxnId="{4CE23611-3164-4993-85F6-025001F2AB27}">
      <dgm:prSet/>
      <dgm:spPr/>
      <dgm:t>
        <a:bodyPr/>
        <a:lstStyle/>
        <a:p>
          <a:endParaRPr lang="it-IT"/>
        </a:p>
      </dgm:t>
    </dgm:pt>
    <dgm:pt modelId="{96E9F4EE-3770-4462-84AA-D4C3D2AE086F}" type="sibTrans" cxnId="{4CE23611-3164-4993-85F6-025001F2AB27}">
      <dgm:prSet/>
      <dgm:spPr/>
      <dgm:t>
        <a:bodyPr/>
        <a:lstStyle/>
        <a:p>
          <a:endParaRPr lang="it-IT"/>
        </a:p>
      </dgm:t>
    </dgm:pt>
    <dgm:pt modelId="{34136EDA-BC98-46A5-8808-2FEB09318736}" type="pres">
      <dgm:prSet presAssocID="{587FE94B-9EF0-42AC-A9D0-46026158C576}" presName="composite" presStyleCnt="0">
        <dgm:presLayoutVars>
          <dgm:chMax val="1"/>
          <dgm:dir/>
          <dgm:resizeHandles val="exact"/>
        </dgm:presLayoutVars>
      </dgm:prSet>
      <dgm:spPr/>
    </dgm:pt>
    <dgm:pt modelId="{DC955AB2-3EE1-490A-AB2E-732F29F2EC9E}" type="pres">
      <dgm:prSet presAssocID="{587FE94B-9EF0-42AC-A9D0-46026158C576}" presName="radial" presStyleCnt="0">
        <dgm:presLayoutVars>
          <dgm:animLvl val="ctr"/>
        </dgm:presLayoutVars>
      </dgm:prSet>
      <dgm:spPr/>
    </dgm:pt>
    <dgm:pt modelId="{6C2E3896-B43E-45E8-AE05-E17F90AD3D91}" type="pres">
      <dgm:prSet presAssocID="{9B3B5815-ACD1-49F4-A142-C3BCE5600377}" presName="centerShape" presStyleLbl="vennNode1" presStyleIdx="0" presStyleCnt="7"/>
      <dgm:spPr/>
    </dgm:pt>
    <dgm:pt modelId="{809D4C72-80F7-4C4C-B7C1-3D6505812414}" type="pres">
      <dgm:prSet presAssocID="{093DCB3C-2520-4D43-A3E3-8DC0979A4583}" presName="node" presStyleLbl="vennNode1" presStyleIdx="1" presStyleCnt="7" custScaleX="213045">
        <dgm:presLayoutVars>
          <dgm:bulletEnabled val="1"/>
        </dgm:presLayoutVars>
      </dgm:prSet>
      <dgm:spPr/>
    </dgm:pt>
    <dgm:pt modelId="{6C4A04D8-B5C9-4220-82EC-017698FBC33D}" type="pres">
      <dgm:prSet presAssocID="{63388391-C08C-41B1-98B3-33C9CCEA2A32}" presName="node" presStyleLbl="vennNode1" presStyleIdx="2" presStyleCnt="7" custScaleX="205905" custRadScaleRad="138372" custRadScaleInc="1374">
        <dgm:presLayoutVars>
          <dgm:bulletEnabled val="1"/>
        </dgm:presLayoutVars>
      </dgm:prSet>
      <dgm:spPr/>
    </dgm:pt>
    <dgm:pt modelId="{536682BB-75C2-46DD-8D1B-9D26295559D0}" type="pres">
      <dgm:prSet presAssocID="{965C06CE-2168-420D-B26B-4D4C453138FD}" presName="node" presStyleLbl="vennNode1" presStyleIdx="3" presStyleCnt="7" custScaleX="242966" custRadScaleRad="126310" custRadScaleInc="-32060">
        <dgm:presLayoutVars>
          <dgm:bulletEnabled val="1"/>
        </dgm:presLayoutVars>
      </dgm:prSet>
      <dgm:spPr/>
    </dgm:pt>
    <dgm:pt modelId="{43B37E1D-08F4-4B41-B61A-E6F8B75854DD}" type="pres">
      <dgm:prSet presAssocID="{357DFDE7-5BB2-47FF-A219-94BAD3B4A8B0}" presName="node" presStyleLbl="vennNode1" presStyleIdx="4" presStyleCnt="7" custScaleX="196702" custRadScaleRad="108671" custRadScaleInc="-40307">
        <dgm:presLayoutVars>
          <dgm:bulletEnabled val="1"/>
        </dgm:presLayoutVars>
      </dgm:prSet>
      <dgm:spPr/>
    </dgm:pt>
    <dgm:pt modelId="{08DBF30B-3882-42EA-B4D7-311A718D42A6}" type="pres">
      <dgm:prSet presAssocID="{A1D2AA68-6369-4F72-9C7D-D8785D899082}" presName="node" presStyleLbl="vennNode1" presStyleIdx="5" presStyleCnt="7" custScaleX="211708" custRadScaleRad="124585" custRadScaleInc="-5343">
        <dgm:presLayoutVars>
          <dgm:bulletEnabled val="1"/>
        </dgm:presLayoutVars>
      </dgm:prSet>
      <dgm:spPr/>
    </dgm:pt>
    <dgm:pt modelId="{526C66CD-44A0-42BA-97CB-ABBEE1A91449}" type="pres">
      <dgm:prSet presAssocID="{FA9A0EB1-CC55-42C4-BAD8-8132B441631E}" presName="node" presStyleLbl="vennNode1" presStyleIdx="6" presStyleCnt="7" custScaleX="221127" custScaleY="126833" custRadScaleRad="131877" custRadScaleInc="-27079">
        <dgm:presLayoutVars>
          <dgm:bulletEnabled val="1"/>
        </dgm:presLayoutVars>
      </dgm:prSet>
      <dgm:spPr/>
    </dgm:pt>
  </dgm:ptLst>
  <dgm:cxnLst>
    <dgm:cxn modelId="{74DEB906-659C-41C7-AAC1-0A64358E1B15}" type="presOf" srcId="{587FE94B-9EF0-42AC-A9D0-46026158C576}" destId="{34136EDA-BC98-46A5-8808-2FEB09318736}" srcOrd="0" destOrd="0" presId="urn:microsoft.com/office/officeart/2005/8/layout/radial3"/>
    <dgm:cxn modelId="{4CE23611-3164-4993-85F6-025001F2AB27}" srcId="{9B3B5815-ACD1-49F4-A142-C3BCE5600377}" destId="{FA9A0EB1-CC55-42C4-BAD8-8132B441631E}" srcOrd="5" destOrd="0" parTransId="{61A63B2C-EA4D-40EC-95D8-91D126D96EF1}" sibTransId="{96E9F4EE-3770-4462-84AA-D4C3D2AE086F}"/>
    <dgm:cxn modelId="{F7B72619-DC9E-4C93-A0F2-369C24479EC8}" srcId="{9B3B5815-ACD1-49F4-A142-C3BCE5600377}" destId="{63388391-C08C-41B1-98B3-33C9CCEA2A32}" srcOrd="1" destOrd="0" parTransId="{95617803-A4AA-44E0-B7A2-DC11A67418E2}" sibTransId="{7BAE15A6-CF37-4456-8B60-00DF491ED9BB}"/>
    <dgm:cxn modelId="{2942AD2E-7D57-4EBC-8CD8-90EC75F55DCB}" srcId="{587FE94B-9EF0-42AC-A9D0-46026158C576}" destId="{9B3B5815-ACD1-49F4-A142-C3BCE5600377}" srcOrd="0" destOrd="0" parTransId="{A1CEFE17-E13C-42B8-90F8-2128482E984E}" sibTransId="{06F3E75B-1E95-40E0-B729-5294C27E34ED}"/>
    <dgm:cxn modelId="{094A9333-1E5D-4CB6-B061-37545ADFC722}" type="presOf" srcId="{63388391-C08C-41B1-98B3-33C9CCEA2A32}" destId="{6C4A04D8-B5C9-4220-82EC-017698FBC33D}" srcOrd="0" destOrd="0" presId="urn:microsoft.com/office/officeart/2005/8/layout/radial3"/>
    <dgm:cxn modelId="{BAFF5377-5014-408A-9C1E-4DBCDBEC6B3A}" srcId="{9B3B5815-ACD1-49F4-A142-C3BCE5600377}" destId="{357DFDE7-5BB2-47FF-A219-94BAD3B4A8B0}" srcOrd="3" destOrd="0" parTransId="{1087A134-2232-4F00-A752-2AA61C5472B6}" sibTransId="{B617D477-38FB-4D86-9A30-65189300AB24}"/>
    <dgm:cxn modelId="{03D9747F-0674-4C56-A542-9612B5A6B123}" srcId="{9B3B5815-ACD1-49F4-A142-C3BCE5600377}" destId="{965C06CE-2168-420D-B26B-4D4C453138FD}" srcOrd="2" destOrd="0" parTransId="{BDBF7B44-6AE2-45F9-B737-E57AE0233794}" sibTransId="{B827CF59-2A26-48AD-9741-1925C49002FB}"/>
    <dgm:cxn modelId="{899DFE80-704C-49B0-95F2-07952B243907}" type="presOf" srcId="{357DFDE7-5BB2-47FF-A219-94BAD3B4A8B0}" destId="{43B37E1D-08F4-4B41-B61A-E6F8B75854DD}" srcOrd="0" destOrd="0" presId="urn:microsoft.com/office/officeart/2005/8/layout/radial3"/>
    <dgm:cxn modelId="{BA4A4295-CD70-4286-A3BC-8147325AB548}" srcId="{587FE94B-9EF0-42AC-A9D0-46026158C576}" destId="{F81153C3-B344-4846-9B03-9E83D2D72E5B}" srcOrd="1" destOrd="0" parTransId="{B9F1BEFB-536E-4DBF-A045-ECAB61AA8AE3}" sibTransId="{85CC4D75-7253-437A-99D5-5382D7864090}"/>
    <dgm:cxn modelId="{B7AB6AA2-3B9B-4B4D-9E24-986F16BB6BA3}" srcId="{9B3B5815-ACD1-49F4-A142-C3BCE5600377}" destId="{A1D2AA68-6369-4F72-9C7D-D8785D899082}" srcOrd="4" destOrd="0" parTransId="{A2410B65-AE4A-408D-9EE8-D86C9E97A6AB}" sibTransId="{83DDAD7F-C3A3-466D-B43E-9FB1F86BD3C1}"/>
    <dgm:cxn modelId="{B0AA22B7-5CDC-4525-9517-872F928D1FBA}" type="presOf" srcId="{FA9A0EB1-CC55-42C4-BAD8-8132B441631E}" destId="{526C66CD-44A0-42BA-97CB-ABBEE1A91449}" srcOrd="0" destOrd="0" presId="urn:microsoft.com/office/officeart/2005/8/layout/radial3"/>
    <dgm:cxn modelId="{1F185FB7-79F6-4C36-A677-FB033E580629}" type="presOf" srcId="{965C06CE-2168-420D-B26B-4D4C453138FD}" destId="{536682BB-75C2-46DD-8D1B-9D26295559D0}" srcOrd="0" destOrd="0" presId="urn:microsoft.com/office/officeart/2005/8/layout/radial3"/>
    <dgm:cxn modelId="{53E0DBDB-E8ED-46B8-B295-3777D044D817}" srcId="{9B3B5815-ACD1-49F4-A142-C3BCE5600377}" destId="{093DCB3C-2520-4D43-A3E3-8DC0979A4583}" srcOrd="0" destOrd="0" parTransId="{C99B3076-DF54-40D1-A60C-9B327EE3DDE2}" sibTransId="{D04ACDDE-569D-44A4-A784-30242F835CB6}"/>
    <dgm:cxn modelId="{E87F0CE4-E507-42C2-9BAF-1FED67508C8D}" type="presOf" srcId="{093DCB3C-2520-4D43-A3E3-8DC0979A4583}" destId="{809D4C72-80F7-4C4C-B7C1-3D6505812414}" srcOrd="0" destOrd="0" presId="urn:microsoft.com/office/officeart/2005/8/layout/radial3"/>
    <dgm:cxn modelId="{4EA909F2-FA51-4ADF-AAFE-C51410C036C4}" type="presOf" srcId="{9B3B5815-ACD1-49F4-A142-C3BCE5600377}" destId="{6C2E3896-B43E-45E8-AE05-E17F90AD3D91}" srcOrd="0" destOrd="0" presId="urn:microsoft.com/office/officeart/2005/8/layout/radial3"/>
    <dgm:cxn modelId="{4F04B6FA-0A9E-490C-A8A0-3F05B46D886D}" type="presOf" srcId="{A1D2AA68-6369-4F72-9C7D-D8785D899082}" destId="{08DBF30B-3882-42EA-B4D7-311A718D42A6}" srcOrd="0" destOrd="0" presId="urn:microsoft.com/office/officeart/2005/8/layout/radial3"/>
    <dgm:cxn modelId="{CFAA3C7F-8860-429C-8BDE-35FA01D06248}" type="presParOf" srcId="{34136EDA-BC98-46A5-8808-2FEB09318736}" destId="{DC955AB2-3EE1-490A-AB2E-732F29F2EC9E}" srcOrd="0" destOrd="0" presId="urn:microsoft.com/office/officeart/2005/8/layout/radial3"/>
    <dgm:cxn modelId="{80AD4B90-A1C7-44C6-91F7-208C8DC44F72}" type="presParOf" srcId="{DC955AB2-3EE1-490A-AB2E-732F29F2EC9E}" destId="{6C2E3896-B43E-45E8-AE05-E17F90AD3D91}" srcOrd="0" destOrd="0" presId="urn:microsoft.com/office/officeart/2005/8/layout/radial3"/>
    <dgm:cxn modelId="{C02839BD-6117-4971-BF8E-6DE7AE8C92B9}" type="presParOf" srcId="{DC955AB2-3EE1-490A-AB2E-732F29F2EC9E}" destId="{809D4C72-80F7-4C4C-B7C1-3D6505812414}" srcOrd="1" destOrd="0" presId="urn:microsoft.com/office/officeart/2005/8/layout/radial3"/>
    <dgm:cxn modelId="{37CD0552-6602-4B14-B9B5-82B2EAA57D14}" type="presParOf" srcId="{DC955AB2-3EE1-490A-AB2E-732F29F2EC9E}" destId="{6C4A04D8-B5C9-4220-82EC-017698FBC33D}" srcOrd="2" destOrd="0" presId="urn:microsoft.com/office/officeart/2005/8/layout/radial3"/>
    <dgm:cxn modelId="{BC4E1BFE-2B2E-4700-887D-C1E0EABF2217}" type="presParOf" srcId="{DC955AB2-3EE1-490A-AB2E-732F29F2EC9E}" destId="{536682BB-75C2-46DD-8D1B-9D26295559D0}" srcOrd="3" destOrd="0" presId="urn:microsoft.com/office/officeart/2005/8/layout/radial3"/>
    <dgm:cxn modelId="{C6F9EA06-26D7-4909-B4D2-27D49D22AE35}" type="presParOf" srcId="{DC955AB2-3EE1-490A-AB2E-732F29F2EC9E}" destId="{43B37E1D-08F4-4B41-B61A-E6F8B75854DD}" srcOrd="4" destOrd="0" presId="urn:microsoft.com/office/officeart/2005/8/layout/radial3"/>
    <dgm:cxn modelId="{9053AD7C-A5FB-47B6-A64C-6437E2129558}" type="presParOf" srcId="{DC955AB2-3EE1-490A-AB2E-732F29F2EC9E}" destId="{08DBF30B-3882-42EA-B4D7-311A718D42A6}" srcOrd="5" destOrd="0" presId="urn:microsoft.com/office/officeart/2005/8/layout/radial3"/>
    <dgm:cxn modelId="{4505B718-9B09-4FB8-99AA-4400EADABC84}" type="presParOf" srcId="{DC955AB2-3EE1-490A-AB2E-732F29F2EC9E}" destId="{526C66CD-44A0-42BA-97CB-ABBEE1A91449}"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A09785-A111-416B-A38F-7116726BE3C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40BFD560-4011-49A0-BAC5-4B5B554E02B4}">
      <dgm:prSet phldrT="[Testo]"/>
      <dgm:spPr/>
      <dgm:t>
        <a:bodyPr/>
        <a:lstStyle/>
        <a:p>
          <a:r>
            <a:rPr lang="it-IT" dirty="0"/>
            <a:t>Distacco</a:t>
          </a:r>
        </a:p>
      </dgm:t>
    </dgm:pt>
    <dgm:pt modelId="{CA1F9DB3-257B-453C-BE30-EDF6B237EADA}" type="parTrans" cxnId="{6774B8B4-03F8-49C8-A666-6C86D1C2FC0B}">
      <dgm:prSet/>
      <dgm:spPr/>
      <dgm:t>
        <a:bodyPr/>
        <a:lstStyle/>
        <a:p>
          <a:endParaRPr lang="it-IT"/>
        </a:p>
      </dgm:t>
    </dgm:pt>
    <dgm:pt modelId="{FED62D1E-9A2D-45AD-9EDA-478BAF9661F2}" type="sibTrans" cxnId="{6774B8B4-03F8-49C8-A666-6C86D1C2FC0B}">
      <dgm:prSet/>
      <dgm:spPr/>
      <dgm:t>
        <a:bodyPr/>
        <a:lstStyle/>
        <a:p>
          <a:endParaRPr lang="it-IT"/>
        </a:p>
      </dgm:t>
    </dgm:pt>
    <dgm:pt modelId="{B05CE008-672F-4992-B2D9-1EE22ECC06BD}">
      <dgm:prSet phldrT="[Testo]"/>
      <dgm:spPr/>
      <dgm:t>
        <a:bodyPr/>
        <a:lstStyle/>
        <a:p>
          <a:r>
            <a:rPr lang="it-IT" dirty="0"/>
            <a:t>Alcune si comportano con distacco e con controllo</a:t>
          </a:r>
        </a:p>
      </dgm:t>
    </dgm:pt>
    <dgm:pt modelId="{D4DF44EA-2353-4106-8439-226C555B3FE7}" type="parTrans" cxnId="{4C731D7D-BF07-4469-B4A8-C29A99F79098}">
      <dgm:prSet/>
      <dgm:spPr/>
      <dgm:t>
        <a:bodyPr/>
        <a:lstStyle/>
        <a:p>
          <a:endParaRPr lang="it-IT"/>
        </a:p>
      </dgm:t>
    </dgm:pt>
    <dgm:pt modelId="{2BAA31FD-B176-4247-87B4-215A95AFFA94}" type="sibTrans" cxnId="{4C731D7D-BF07-4469-B4A8-C29A99F79098}">
      <dgm:prSet/>
      <dgm:spPr/>
      <dgm:t>
        <a:bodyPr/>
        <a:lstStyle/>
        <a:p>
          <a:endParaRPr lang="it-IT"/>
        </a:p>
      </dgm:t>
    </dgm:pt>
    <dgm:pt modelId="{19CF5419-58B3-430A-9219-44B4A050144F}">
      <dgm:prSet phldrT="[Testo]"/>
      <dgm:spPr/>
      <dgm:t>
        <a:bodyPr/>
        <a:lstStyle/>
        <a:p>
          <a:r>
            <a:rPr lang="it-IT" dirty="0"/>
            <a:t>Solitudine</a:t>
          </a:r>
        </a:p>
      </dgm:t>
    </dgm:pt>
    <dgm:pt modelId="{24A7FAFF-2A88-4E1A-A73F-0DB700EBBBB4}" type="parTrans" cxnId="{B353EF08-3FEF-44BD-ACBC-259918C2C003}">
      <dgm:prSet/>
      <dgm:spPr/>
      <dgm:t>
        <a:bodyPr/>
        <a:lstStyle/>
        <a:p>
          <a:endParaRPr lang="it-IT"/>
        </a:p>
      </dgm:t>
    </dgm:pt>
    <dgm:pt modelId="{4DE4D413-F8D8-4086-AFF1-2F08D4994747}" type="sibTrans" cxnId="{B353EF08-3FEF-44BD-ACBC-259918C2C003}">
      <dgm:prSet/>
      <dgm:spPr/>
      <dgm:t>
        <a:bodyPr/>
        <a:lstStyle/>
        <a:p>
          <a:endParaRPr lang="it-IT"/>
        </a:p>
      </dgm:t>
    </dgm:pt>
    <dgm:pt modelId="{14DBE9EC-606A-413F-82AD-616CD78731C7}">
      <dgm:prSet phldrT="[Testo]"/>
      <dgm:spPr/>
      <dgm:t>
        <a:bodyPr/>
        <a:lstStyle/>
        <a:p>
          <a:r>
            <a:rPr lang="it-IT" dirty="0"/>
            <a:t>Alcuni si isolano e preferiscono stare da sole e rinchiudersi</a:t>
          </a:r>
        </a:p>
      </dgm:t>
    </dgm:pt>
    <dgm:pt modelId="{4BD57C2F-B6D1-436A-B42E-F4C9A837E51D}" type="parTrans" cxnId="{8467AAA1-3611-49C8-94FC-93030DE073BF}">
      <dgm:prSet/>
      <dgm:spPr/>
      <dgm:t>
        <a:bodyPr/>
        <a:lstStyle/>
        <a:p>
          <a:endParaRPr lang="it-IT"/>
        </a:p>
      </dgm:t>
    </dgm:pt>
    <dgm:pt modelId="{6C062508-FC9A-409A-84C1-FCA3F55F610C}" type="sibTrans" cxnId="{8467AAA1-3611-49C8-94FC-93030DE073BF}">
      <dgm:prSet/>
      <dgm:spPr/>
      <dgm:t>
        <a:bodyPr/>
        <a:lstStyle/>
        <a:p>
          <a:endParaRPr lang="it-IT"/>
        </a:p>
      </dgm:t>
    </dgm:pt>
    <dgm:pt modelId="{A8166171-E893-4E2C-B60B-37659E209495}">
      <dgm:prSet/>
      <dgm:spPr/>
      <dgm:t>
        <a:bodyPr/>
        <a:lstStyle/>
        <a:p>
          <a:r>
            <a:rPr lang="it-IT" dirty="0"/>
            <a:t>Pianto </a:t>
          </a:r>
        </a:p>
      </dgm:t>
    </dgm:pt>
    <dgm:pt modelId="{8F8AB5CD-6996-4C6F-B537-FAD4A69CEB7E}" type="parTrans" cxnId="{4393C5DB-CDB8-4F17-BF49-E037ADB9A9B9}">
      <dgm:prSet/>
      <dgm:spPr/>
      <dgm:t>
        <a:bodyPr/>
        <a:lstStyle/>
        <a:p>
          <a:endParaRPr lang="it-IT"/>
        </a:p>
      </dgm:t>
    </dgm:pt>
    <dgm:pt modelId="{BFA25E87-2AD6-47B2-8DE0-B9C482EEECF3}" type="sibTrans" cxnId="{4393C5DB-CDB8-4F17-BF49-E037ADB9A9B9}">
      <dgm:prSet/>
      <dgm:spPr/>
      <dgm:t>
        <a:bodyPr/>
        <a:lstStyle/>
        <a:p>
          <a:endParaRPr lang="it-IT"/>
        </a:p>
      </dgm:t>
    </dgm:pt>
    <dgm:pt modelId="{37570DED-F87A-43F8-9CCE-3C9B9398DC54}">
      <dgm:prSet/>
      <dgm:spPr/>
      <dgm:t>
        <a:bodyPr/>
        <a:lstStyle/>
        <a:p>
          <a:r>
            <a:rPr lang="it-IT" dirty="0"/>
            <a:t>Pianto disperato e rumoroso (rabbia – tristezza – commozione)</a:t>
          </a:r>
        </a:p>
      </dgm:t>
    </dgm:pt>
    <dgm:pt modelId="{587040EC-1B04-4465-B727-C510D8E87186}" type="parTrans" cxnId="{27DBC62C-C61A-49DA-ABB5-699B12429454}">
      <dgm:prSet/>
      <dgm:spPr/>
      <dgm:t>
        <a:bodyPr/>
        <a:lstStyle/>
        <a:p>
          <a:endParaRPr lang="it-IT"/>
        </a:p>
      </dgm:t>
    </dgm:pt>
    <dgm:pt modelId="{EE25BD62-EA48-4F7E-8F5E-CD48BEB5B540}" type="sibTrans" cxnId="{27DBC62C-C61A-49DA-ABB5-699B12429454}">
      <dgm:prSet/>
      <dgm:spPr/>
      <dgm:t>
        <a:bodyPr/>
        <a:lstStyle/>
        <a:p>
          <a:endParaRPr lang="it-IT"/>
        </a:p>
      </dgm:t>
    </dgm:pt>
    <dgm:pt modelId="{1F67360A-89FA-4B66-89C9-B118EC5AFA3F}">
      <dgm:prSet/>
      <dgm:spPr/>
      <dgm:t>
        <a:bodyPr/>
        <a:lstStyle/>
        <a:p>
          <a:endParaRPr lang="it-IT"/>
        </a:p>
      </dgm:t>
    </dgm:pt>
    <dgm:pt modelId="{17B75F7C-EEF3-4BA2-9D33-937E766C6831}" type="parTrans" cxnId="{C5E4A464-410E-46BB-BBE8-23CF1DEFB961}">
      <dgm:prSet/>
      <dgm:spPr/>
      <dgm:t>
        <a:bodyPr/>
        <a:lstStyle/>
        <a:p>
          <a:endParaRPr lang="it-IT"/>
        </a:p>
      </dgm:t>
    </dgm:pt>
    <dgm:pt modelId="{D90C32D5-C9EE-4B59-B415-39CA3D1EFEAB}" type="sibTrans" cxnId="{C5E4A464-410E-46BB-BBE8-23CF1DEFB961}">
      <dgm:prSet/>
      <dgm:spPr/>
      <dgm:t>
        <a:bodyPr/>
        <a:lstStyle/>
        <a:p>
          <a:endParaRPr lang="it-IT"/>
        </a:p>
      </dgm:t>
    </dgm:pt>
    <dgm:pt modelId="{44EFF122-B8C1-490E-9217-8B8F0C89469D}">
      <dgm:prSet/>
      <dgm:spPr/>
      <dgm:t>
        <a:bodyPr/>
        <a:lstStyle/>
        <a:p>
          <a:r>
            <a:rPr lang="it-IT" dirty="0"/>
            <a:t>Compagnia</a:t>
          </a:r>
        </a:p>
      </dgm:t>
    </dgm:pt>
    <dgm:pt modelId="{809FEC19-5DA9-4D32-A78D-8A09B8842F61}" type="parTrans" cxnId="{3CF3F4F8-E93D-4846-A7CF-2B180E41F065}">
      <dgm:prSet/>
      <dgm:spPr/>
      <dgm:t>
        <a:bodyPr/>
        <a:lstStyle/>
        <a:p>
          <a:endParaRPr lang="it-IT"/>
        </a:p>
      </dgm:t>
    </dgm:pt>
    <dgm:pt modelId="{42B6CFA9-70C5-4C5A-9402-0E30847C3368}" type="sibTrans" cxnId="{3CF3F4F8-E93D-4846-A7CF-2B180E41F065}">
      <dgm:prSet/>
      <dgm:spPr/>
      <dgm:t>
        <a:bodyPr/>
        <a:lstStyle/>
        <a:p>
          <a:endParaRPr lang="it-IT"/>
        </a:p>
      </dgm:t>
    </dgm:pt>
    <dgm:pt modelId="{2F054D50-8EA4-4ADE-9D7D-9EABDFDCCEA5}">
      <dgm:prSet/>
      <dgm:spPr/>
      <dgm:t>
        <a:bodyPr/>
        <a:lstStyle/>
        <a:p>
          <a:r>
            <a:rPr lang="it-IT" dirty="0"/>
            <a:t>Alcune manifestano al necessità di avere qualcuno al suo fianco e lo cercano</a:t>
          </a:r>
        </a:p>
      </dgm:t>
    </dgm:pt>
    <dgm:pt modelId="{0C4F3557-7E00-40CE-85A3-12CDA3D11089}" type="parTrans" cxnId="{4E6B652B-78A0-47EF-81C6-36A9CAD4CA3E}">
      <dgm:prSet/>
      <dgm:spPr/>
      <dgm:t>
        <a:bodyPr/>
        <a:lstStyle/>
        <a:p>
          <a:endParaRPr lang="it-IT"/>
        </a:p>
      </dgm:t>
    </dgm:pt>
    <dgm:pt modelId="{D687EB7E-4DFC-4A98-8930-8BE171468BE5}" type="sibTrans" cxnId="{4E6B652B-78A0-47EF-81C6-36A9CAD4CA3E}">
      <dgm:prSet/>
      <dgm:spPr/>
      <dgm:t>
        <a:bodyPr/>
        <a:lstStyle/>
        <a:p>
          <a:endParaRPr lang="it-IT"/>
        </a:p>
      </dgm:t>
    </dgm:pt>
    <dgm:pt modelId="{C586BC8F-6997-4696-910D-D3D3D4B5DEF7}">
      <dgm:prSet/>
      <dgm:spPr/>
      <dgm:t>
        <a:bodyPr/>
        <a:lstStyle/>
        <a:p>
          <a:r>
            <a:rPr lang="it-IT" dirty="0"/>
            <a:t>Le cose del defunto</a:t>
          </a:r>
        </a:p>
      </dgm:t>
    </dgm:pt>
    <dgm:pt modelId="{F8C8EC48-E084-4A86-BBDA-7EC9693E9958}" type="parTrans" cxnId="{D9873BD9-42BA-46FB-913A-8F8930C691B6}">
      <dgm:prSet/>
      <dgm:spPr/>
      <dgm:t>
        <a:bodyPr/>
        <a:lstStyle/>
        <a:p>
          <a:endParaRPr lang="it-IT"/>
        </a:p>
      </dgm:t>
    </dgm:pt>
    <dgm:pt modelId="{C1BDA256-65CA-431E-ADAC-0E59A8C8473C}" type="sibTrans" cxnId="{D9873BD9-42BA-46FB-913A-8F8930C691B6}">
      <dgm:prSet/>
      <dgm:spPr/>
      <dgm:t>
        <a:bodyPr/>
        <a:lstStyle/>
        <a:p>
          <a:endParaRPr lang="it-IT"/>
        </a:p>
      </dgm:t>
    </dgm:pt>
    <dgm:pt modelId="{89D9979C-FFAA-4905-89DE-5E77A683D1D7}">
      <dgm:prSet/>
      <dgm:spPr/>
      <dgm:t>
        <a:bodyPr/>
        <a:lstStyle/>
        <a:p>
          <a:r>
            <a:rPr lang="it-IT" dirty="0"/>
            <a:t>Alcuni preferiscono eliminarle subito</a:t>
          </a:r>
        </a:p>
      </dgm:t>
    </dgm:pt>
    <dgm:pt modelId="{BAE4B606-1D61-497F-AA41-86D1F4E65933}" type="parTrans" cxnId="{8E01D3AD-919D-497B-98F8-379D92DEF214}">
      <dgm:prSet/>
      <dgm:spPr/>
      <dgm:t>
        <a:bodyPr/>
        <a:lstStyle/>
        <a:p>
          <a:endParaRPr lang="it-IT"/>
        </a:p>
      </dgm:t>
    </dgm:pt>
    <dgm:pt modelId="{40480D7F-64FE-4AE9-B14B-BD195FDDAAE2}" type="sibTrans" cxnId="{8E01D3AD-919D-497B-98F8-379D92DEF214}">
      <dgm:prSet/>
      <dgm:spPr/>
      <dgm:t>
        <a:bodyPr/>
        <a:lstStyle/>
        <a:p>
          <a:endParaRPr lang="it-IT"/>
        </a:p>
      </dgm:t>
    </dgm:pt>
    <dgm:pt modelId="{A51824DC-B7A2-4598-B782-D7B6E2C863B2}">
      <dgm:prSet/>
      <dgm:spPr/>
      <dgm:t>
        <a:bodyPr/>
        <a:lstStyle/>
        <a:p>
          <a:r>
            <a:rPr lang="it-IT" dirty="0"/>
            <a:t>Altre le conservano immutate per anni</a:t>
          </a:r>
        </a:p>
      </dgm:t>
    </dgm:pt>
    <dgm:pt modelId="{DE66A157-4E4B-4A3F-A64B-414ED8D56304}" type="parTrans" cxnId="{2745E083-E149-4D1F-9581-A15474818D42}">
      <dgm:prSet/>
      <dgm:spPr/>
      <dgm:t>
        <a:bodyPr/>
        <a:lstStyle/>
        <a:p>
          <a:endParaRPr lang="it-IT"/>
        </a:p>
      </dgm:t>
    </dgm:pt>
    <dgm:pt modelId="{61BE9557-B995-4C06-8DB7-2CFB88DC6DC8}" type="sibTrans" cxnId="{2745E083-E149-4D1F-9581-A15474818D42}">
      <dgm:prSet/>
      <dgm:spPr/>
      <dgm:t>
        <a:bodyPr/>
        <a:lstStyle/>
        <a:p>
          <a:endParaRPr lang="it-IT"/>
        </a:p>
      </dgm:t>
    </dgm:pt>
    <dgm:pt modelId="{D576DE9F-C84B-4A68-B0FF-C83BE0AF95DE}">
      <dgm:prSet/>
      <dgm:spPr/>
      <dgm:t>
        <a:bodyPr/>
        <a:lstStyle/>
        <a:p>
          <a:r>
            <a:rPr lang="it-IT" dirty="0"/>
            <a:t>Cimitero</a:t>
          </a:r>
        </a:p>
      </dgm:t>
    </dgm:pt>
    <dgm:pt modelId="{BBD0A39D-D5DA-402F-9459-53455CECDFA8}" type="parTrans" cxnId="{6549D744-6ABA-48B5-9BCA-67EBE513378C}">
      <dgm:prSet/>
      <dgm:spPr/>
      <dgm:t>
        <a:bodyPr/>
        <a:lstStyle/>
        <a:p>
          <a:endParaRPr lang="it-IT"/>
        </a:p>
      </dgm:t>
    </dgm:pt>
    <dgm:pt modelId="{0FB719D6-4823-4542-8CA3-E3232B2379C2}" type="sibTrans" cxnId="{6549D744-6ABA-48B5-9BCA-67EBE513378C}">
      <dgm:prSet/>
      <dgm:spPr/>
      <dgm:t>
        <a:bodyPr/>
        <a:lstStyle/>
        <a:p>
          <a:endParaRPr lang="it-IT"/>
        </a:p>
      </dgm:t>
    </dgm:pt>
    <dgm:pt modelId="{3A13B425-F06D-46C0-AF2A-2F67B17AA9B3}">
      <dgm:prSet/>
      <dgm:spPr/>
      <dgm:t>
        <a:bodyPr/>
        <a:lstStyle/>
        <a:p>
          <a:r>
            <a:rPr lang="it-IT" dirty="0"/>
            <a:t>Alcuni vanno continuamente al cimitero anche più volte al giorno</a:t>
          </a:r>
        </a:p>
      </dgm:t>
    </dgm:pt>
    <dgm:pt modelId="{A1BE7E08-5177-4571-B0D9-DDD517FD4E4C}" type="parTrans" cxnId="{1FCD85F0-43AA-43D4-A2A8-4677B738AD16}">
      <dgm:prSet/>
      <dgm:spPr/>
      <dgm:t>
        <a:bodyPr/>
        <a:lstStyle/>
        <a:p>
          <a:endParaRPr lang="it-IT"/>
        </a:p>
      </dgm:t>
    </dgm:pt>
    <dgm:pt modelId="{4E56A8A6-8592-4B07-9F14-FE3D09FC2820}" type="sibTrans" cxnId="{1FCD85F0-43AA-43D4-A2A8-4677B738AD16}">
      <dgm:prSet/>
      <dgm:spPr/>
      <dgm:t>
        <a:bodyPr/>
        <a:lstStyle/>
        <a:p>
          <a:endParaRPr lang="it-IT"/>
        </a:p>
      </dgm:t>
    </dgm:pt>
    <dgm:pt modelId="{996251CB-A974-40C7-994D-3351C023F44C}">
      <dgm:prSet/>
      <dgm:spPr/>
      <dgm:t>
        <a:bodyPr/>
        <a:lstStyle/>
        <a:p>
          <a:r>
            <a:rPr lang="it-IT" dirty="0"/>
            <a:t>Altre lo rifuggono totalmente</a:t>
          </a:r>
        </a:p>
      </dgm:t>
    </dgm:pt>
    <dgm:pt modelId="{8479A3E9-CF3D-4DD7-B33C-D7C846EE1778}" type="parTrans" cxnId="{29FB7C8D-760C-44EC-86BC-515335D8093C}">
      <dgm:prSet/>
      <dgm:spPr/>
      <dgm:t>
        <a:bodyPr/>
        <a:lstStyle/>
        <a:p>
          <a:endParaRPr lang="it-IT"/>
        </a:p>
      </dgm:t>
    </dgm:pt>
    <dgm:pt modelId="{CE53C3F0-B5C8-4895-924A-19B29ED4DAF7}" type="sibTrans" cxnId="{29FB7C8D-760C-44EC-86BC-515335D8093C}">
      <dgm:prSet/>
      <dgm:spPr/>
      <dgm:t>
        <a:bodyPr/>
        <a:lstStyle/>
        <a:p>
          <a:endParaRPr lang="it-IT"/>
        </a:p>
      </dgm:t>
    </dgm:pt>
    <dgm:pt modelId="{E8BB5C4D-8EDE-4702-9642-EE0AEF5416AE}" type="pres">
      <dgm:prSet presAssocID="{B3A09785-A111-416B-A38F-7116726BE3C0}" presName="Name0" presStyleCnt="0">
        <dgm:presLayoutVars>
          <dgm:dir/>
          <dgm:animLvl val="lvl"/>
          <dgm:resizeHandles/>
        </dgm:presLayoutVars>
      </dgm:prSet>
      <dgm:spPr/>
    </dgm:pt>
    <dgm:pt modelId="{0FC51B4D-8291-411A-8CC8-6868EE170865}" type="pres">
      <dgm:prSet presAssocID="{40BFD560-4011-49A0-BAC5-4B5B554E02B4}" presName="linNode" presStyleCnt="0"/>
      <dgm:spPr/>
    </dgm:pt>
    <dgm:pt modelId="{F6815C96-86F7-4E78-B4BD-861389225F5A}" type="pres">
      <dgm:prSet presAssocID="{40BFD560-4011-49A0-BAC5-4B5B554E02B4}" presName="parentShp" presStyleLbl="node1" presStyleIdx="0" presStyleCnt="6">
        <dgm:presLayoutVars>
          <dgm:bulletEnabled val="1"/>
        </dgm:presLayoutVars>
      </dgm:prSet>
      <dgm:spPr/>
    </dgm:pt>
    <dgm:pt modelId="{0D0183F6-BA23-4B36-9A67-33088F52CFA8}" type="pres">
      <dgm:prSet presAssocID="{40BFD560-4011-49A0-BAC5-4B5B554E02B4}" presName="childShp" presStyleLbl="bgAccFollowNode1" presStyleIdx="0" presStyleCnt="6">
        <dgm:presLayoutVars>
          <dgm:bulletEnabled val="1"/>
        </dgm:presLayoutVars>
      </dgm:prSet>
      <dgm:spPr/>
    </dgm:pt>
    <dgm:pt modelId="{3027CB4B-E761-427B-8452-24B8AC320718}" type="pres">
      <dgm:prSet presAssocID="{FED62D1E-9A2D-45AD-9EDA-478BAF9661F2}" presName="spacing" presStyleCnt="0"/>
      <dgm:spPr/>
    </dgm:pt>
    <dgm:pt modelId="{3F5B7625-663E-459D-AC62-78C91B207B5E}" type="pres">
      <dgm:prSet presAssocID="{A8166171-E893-4E2C-B60B-37659E209495}" presName="linNode" presStyleCnt="0"/>
      <dgm:spPr/>
    </dgm:pt>
    <dgm:pt modelId="{F0CCF496-494C-4218-97BE-6F8C6E0C696F}" type="pres">
      <dgm:prSet presAssocID="{A8166171-E893-4E2C-B60B-37659E209495}" presName="parentShp" presStyleLbl="node1" presStyleIdx="1" presStyleCnt="6">
        <dgm:presLayoutVars>
          <dgm:bulletEnabled val="1"/>
        </dgm:presLayoutVars>
      </dgm:prSet>
      <dgm:spPr/>
    </dgm:pt>
    <dgm:pt modelId="{D898F2DC-AC6D-427B-AD0E-9BF7E9E514C9}" type="pres">
      <dgm:prSet presAssocID="{A8166171-E893-4E2C-B60B-37659E209495}" presName="childShp" presStyleLbl="bgAccFollowNode1" presStyleIdx="1" presStyleCnt="6">
        <dgm:presLayoutVars>
          <dgm:bulletEnabled val="1"/>
        </dgm:presLayoutVars>
      </dgm:prSet>
      <dgm:spPr/>
    </dgm:pt>
    <dgm:pt modelId="{9D092E32-CE84-4D2A-BC21-835F956DD8D3}" type="pres">
      <dgm:prSet presAssocID="{BFA25E87-2AD6-47B2-8DE0-B9C482EEECF3}" presName="spacing" presStyleCnt="0"/>
      <dgm:spPr/>
    </dgm:pt>
    <dgm:pt modelId="{F9A59DAC-798D-43B0-A749-1102FB3CD95E}" type="pres">
      <dgm:prSet presAssocID="{19CF5419-58B3-430A-9219-44B4A050144F}" presName="linNode" presStyleCnt="0"/>
      <dgm:spPr/>
    </dgm:pt>
    <dgm:pt modelId="{E6667CCA-4CBD-47F7-8D52-D873256B9CA6}" type="pres">
      <dgm:prSet presAssocID="{19CF5419-58B3-430A-9219-44B4A050144F}" presName="parentShp" presStyleLbl="node1" presStyleIdx="2" presStyleCnt="6">
        <dgm:presLayoutVars>
          <dgm:bulletEnabled val="1"/>
        </dgm:presLayoutVars>
      </dgm:prSet>
      <dgm:spPr/>
    </dgm:pt>
    <dgm:pt modelId="{3343D49E-D166-4AC2-A2EE-B90A523C4FC6}" type="pres">
      <dgm:prSet presAssocID="{19CF5419-58B3-430A-9219-44B4A050144F}" presName="childShp" presStyleLbl="bgAccFollowNode1" presStyleIdx="2" presStyleCnt="6">
        <dgm:presLayoutVars>
          <dgm:bulletEnabled val="1"/>
        </dgm:presLayoutVars>
      </dgm:prSet>
      <dgm:spPr/>
    </dgm:pt>
    <dgm:pt modelId="{BA1A2292-7D75-42A2-85B2-88BD48FB4377}" type="pres">
      <dgm:prSet presAssocID="{4DE4D413-F8D8-4086-AFF1-2F08D4994747}" presName="spacing" presStyleCnt="0"/>
      <dgm:spPr/>
    </dgm:pt>
    <dgm:pt modelId="{A37200DF-291F-418A-BDC8-264A63A076C8}" type="pres">
      <dgm:prSet presAssocID="{44EFF122-B8C1-490E-9217-8B8F0C89469D}" presName="linNode" presStyleCnt="0"/>
      <dgm:spPr/>
    </dgm:pt>
    <dgm:pt modelId="{46977E34-8BDB-487B-93FD-4B6568ED0CF7}" type="pres">
      <dgm:prSet presAssocID="{44EFF122-B8C1-490E-9217-8B8F0C89469D}" presName="parentShp" presStyleLbl="node1" presStyleIdx="3" presStyleCnt="6">
        <dgm:presLayoutVars>
          <dgm:bulletEnabled val="1"/>
        </dgm:presLayoutVars>
      </dgm:prSet>
      <dgm:spPr/>
    </dgm:pt>
    <dgm:pt modelId="{0A6AD085-5E5D-4274-A7DD-F5CA11175AAA}" type="pres">
      <dgm:prSet presAssocID="{44EFF122-B8C1-490E-9217-8B8F0C89469D}" presName="childShp" presStyleLbl="bgAccFollowNode1" presStyleIdx="3" presStyleCnt="6">
        <dgm:presLayoutVars>
          <dgm:bulletEnabled val="1"/>
        </dgm:presLayoutVars>
      </dgm:prSet>
      <dgm:spPr/>
    </dgm:pt>
    <dgm:pt modelId="{3F9BC07E-A213-41C2-810D-14A789D5EB48}" type="pres">
      <dgm:prSet presAssocID="{42B6CFA9-70C5-4C5A-9402-0E30847C3368}" presName="spacing" presStyleCnt="0"/>
      <dgm:spPr/>
    </dgm:pt>
    <dgm:pt modelId="{3550294E-CB9C-41D3-B0B5-BF499A145BE0}" type="pres">
      <dgm:prSet presAssocID="{C586BC8F-6997-4696-910D-D3D3D4B5DEF7}" presName="linNode" presStyleCnt="0"/>
      <dgm:spPr/>
    </dgm:pt>
    <dgm:pt modelId="{44F4CC54-A90C-4B0B-89EB-584F5D5FCEAD}" type="pres">
      <dgm:prSet presAssocID="{C586BC8F-6997-4696-910D-D3D3D4B5DEF7}" presName="parentShp" presStyleLbl="node1" presStyleIdx="4" presStyleCnt="6">
        <dgm:presLayoutVars>
          <dgm:bulletEnabled val="1"/>
        </dgm:presLayoutVars>
      </dgm:prSet>
      <dgm:spPr/>
    </dgm:pt>
    <dgm:pt modelId="{E979E2CA-8787-497F-AE94-819228879EB7}" type="pres">
      <dgm:prSet presAssocID="{C586BC8F-6997-4696-910D-D3D3D4B5DEF7}" presName="childShp" presStyleLbl="bgAccFollowNode1" presStyleIdx="4" presStyleCnt="6">
        <dgm:presLayoutVars>
          <dgm:bulletEnabled val="1"/>
        </dgm:presLayoutVars>
      </dgm:prSet>
      <dgm:spPr/>
    </dgm:pt>
    <dgm:pt modelId="{FA71AB8D-446D-40B6-B633-A5A702B4B1CC}" type="pres">
      <dgm:prSet presAssocID="{C1BDA256-65CA-431E-ADAC-0E59A8C8473C}" presName="spacing" presStyleCnt="0"/>
      <dgm:spPr/>
    </dgm:pt>
    <dgm:pt modelId="{21D5AB5D-412E-477A-BA2D-BE7865BB6D10}" type="pres">
      <dgm:prSet presAssocID="{D576DE9F-C84B-4A68-B0FF-C83BE0AF95DE}" presName="linNode" presStyleCnt="0"/>
      <dgm:spPr/>
    </dgm:pt>
    <dgm:pt modelId="{6C1C80F9-5FB9-474D-B115-BB1C68F5E2EB}" type="pres">
      <dgm:prSet presAssocID="{D576DE9F-C84B-4A68-B0FF-C83BE0AF95DE}" presName="parentShp" presStyleLbl="node1" presStyleIdx="5" presStyleCnt="6">
        <dgm:presLayoutVars>
          <dgm:bulletEnabled val="1"/>
        </dgm:presLayoutVars>
      </dgm:prSet>
      <dgm:spPr/>
    </dgm:pt>
    <dgm:pt modelId="{4E839774-3660-4259-9366-2AAAD2655D84}" type="pres">
      <dgm:prSet presAssocID="{D576DE9F-C84B-4A68-B0FF-C83BE0AF95DE}" presName="childShp" presStyleLbl="bgAccFollowNode1" presStyleIdx="5" presStyleCnt="6">
        <dgm:presLayoutVars>
          <dgm:bulletEnabled val="1"/>
        </dgm:presLayoutVars>
      </dgm:prSet>
      <dgm:spPr/>
    </dgm:pt>
  </dgm:ptLst>
  <dgm:cxnLst>
    <dgm:cxn modelId="{6647E804-CDCB-4056-B152-4246F54F9EB0}" type="presOf" srcId="{B3A09785-A111-416B-A38F-7116726BE3C0}" destId="{E8BB5C4D-8EDE-4702-9642-EE0AEF5416AE}" srcOrd="0" destOrd="0" presId="urn:microsoft.com/office/officeart/2005/8/layout/vList6"/>
    <dgm:cxn modelId="{B353EF08-3FEF-44BD-ACBC-259918C2C003}" srcId="{B3A09785-A111-416B-A38F-7116726BE3C0}" destId="{19CF5419-58B3-430A-9219-44B4A050144F}" srcOrd="2" destOrd="0" parTransId="{24A7FAFF-2A88-4E1A-A73F-0DB700EBBBB4}" sibTransId="{4DE4D413-F8D8-4086-AFF1-2F08D4994747}"/>
    <dgm:cxn modelId="{6913CC17-2717-428F-B4AE-F698F7E0C347}" type="presOf" srcId="{A8166171-E893-4E2C-B60B-37659E209495}" destId="{F0CCF496-494C-4218-97BE-6F8C6E0C696F}" srcOrd="0" destOrd="0" presId="urn:microsoft.com/office/officeart/2005/8/layout/vList6"/>
    <dgm:cxn modelId="{E2C2B123-8F02-40D0-B409-A34A43DCC50E}" type="presOf" srcId="{D576DE9F-C84B-4A68-B0FF-C83BE0AF95DE}" destId="{6C1C80F9-5FB9-474D-B115-BB1C68F5E2EB}" srcOrd="0" destOrd="0" presId="urn:microsoft.com/office/officeart/2005/8/layout/vList6"/>
    <dgm:cxn modelId="{4E6B652B-78A0-47EF-81C6-36A9CAD4CA3E}" srcId="{44EFF122-B8C1-490E-9217-8B8F0C89469D}" destId="{2F054D50-8EA4-4ADE-9D7D-9EABDFDCCEA5}" srcOrd="0" destOrd="0" parTransId="{0C4F3557-7E00-40CE-85A3-12CDA3D11089}" sibTransId="{D687EB7E-4DFC-4A98-8930-8BE171468BE5}"/>
    <dgm:cxn modelId="{27DBC62C-C61A-49DA-ABB5-699B12429454}" srcId="{A8166171-E893-4E2C-B60B-37659E209495}" destId="{37570DED-F87A-43F8-9CCE-3C9B9398DC54}" srcOrd="0" destOrd="0" parTransId="{587040EC-1B04-4465-B727-C510D8E87186}" sibTransId="{EE25BD62-EA48-4F7E-8F5E-CD48BEB5B540}"/>
    <dgm:cxn modelId="{F6562D5B-C186-4F66-827C-4FBE8EFE2FB2}" type="presOf" srcId="{40BFD560-4011-49A0-BAC5-4B5B554E02B4}" destId="{F6815C96-86F7-4E78-B4BD-861389225F5A}" srcOrd="0" destOrd="0" presId="urn:microsoft.com/office/officeart/2005/8/layout/vList6"/>
    <dgm:cxn modelId="{C249BD5D-FE6B-4244-BE57-62695BC6602E}" type="presOf" srcId="{C586BC8F-6997-4696-910D-D3D3D4B5DEF7}" destId="{44F4CC54-A90C-4B0B-89EB-584F5D5FCEAD}" srcOrd="0" destOrd="0" presId="urn:microsoft.com/office/officeart/2005/8/layout/vList6"/>
    <dgm:cxn modelId="{40618B63-DCFF-48E8-A70B-F472B679BDD2}" type="presOf" srcId="{B05CE008-672F-4992-B2D9-1EE22ECC06BD}" destId="{0D0183F6-BA23-4B36-9A67-33088F52CFA8}" srcOrd="0" destOrd="0" presId="urn:microsoft.com/office/officeart/2005/8/layout/vList6"/>
    <dgm:cxn modelId="{C5E4A464-410E-46BB-BBE8-23CF1DEFB961}" srcId="{19CF5419-58B3-430A-9219-44B4A050144F}" destId="{1F67360A-89FA-4B66-89C9-B118EC5AFA3F}" srcOrd="1" destOrd="0" parTransId="{17B75F7C-EEF3-4BA2-9D33-937E766C6831}" sibTransId="{D90C32D5-C9EE-4B59-B415-39CA3D1EFEAB}"/>
    <dgm:cxn modelId="{6549D744-6ABA-48B5-9BCA-67EBE513378C}" srcId="{B3A09785-A111-416B-A38F-7116726BE3C0}" destId="{D576DE9F-C84B-4A68-B0FF-C83BE0AF95DE}" srcOrd="5" destOrd="0" parTransId="{BBD0A39D-D5DA-402F-9459-53455CECDFA8}" sibTransId="{0FB719D6-4823-4542-8CA3-E3232B2379C2}"/>
    <dgm:cxn modelId="{9AFD0B49-C163-4C1F-8C0C-FC9E08A394B2}" type="presOf" srcId="{14DBE9EC-606A-413F-82AD-616CD78731C7}" destId="{3343D49E-D166-4AC2-A2EE-B90A523C4FC6}" srcOrd="0" destOrd="0" presId="urn:microsoft.com/office/officeart/2005/8/layout/vList6"/>
    <dgm:cxn modelId="{3F98FC6D-7036-4E2C-9D7D-99C05D79604C}" type="presOf" srcId="{44EFF122-B8C1-490E-9217-8B8F0C89469D}" destId="{46977E34-8BDB-487B-93FD-4B6568ED0CF7}" srcOrd="0" destOrd="0" presId="urn:microsoft.com/office/officeart/2005/8/layout/vList6"/>
    <dgm:cxn modelId="{43383C53-1327-4875-8EB2-9BF2D460603D}" type="presOf" srcId="{2F054D50-8EA4-4ADE-9D7D-9EABDFDCCEA5}" destId="{0A6AD085-5E5D-4274-A7DD-F5CA11175AAA}" srcOrd="0" destOrd="0" presId="urn:microsoft.com/office/officeart/2005/8/layout/vList6"/>
    <dgm:cxn modelId="{9B06507A-66B0-4E8E-8908-0027FDD22EF8}" type="presOf" srcId="{A51824DC-B7A2-4598-B782-D7B6E2C863B2}" destId="{E979E2CA-8787-497F-AE94-819228879EB7}" srcOrd="0" destOrd="1" presId="urn:microsoft.com/office/officeart/2005/8/layout/vList6"/>
    <dgm:cxn modelId="{4C731D7D-BF07-4469-B4A8-C29A99F79098}" srcId="{40BFD560-4011-49A0-BAC5-4B5B554E02B4}" destId="{B05CE008-672F-4992-B2D9-1EE22ECC06BD}" srcOrd="0" destOrd="0" parTransId="{D4DF44EA-2353-4106-8439-226C555B3FE7}" sibTransId="{2BAA31FD-B176-4247-87B4-215A95AFFA94}"/>
    <dgm:cxn modelId="{2745E083-E149-4D1F-9581-A15474818D42}" srcId="{C586BC8F-6997-4696-910D-D3D3D4B5DEF7}" destId="{A51824DC-B7A2-4598-B782-D7B6E2C863B2}" srcOrd="1" destOrd="0" parTransId="{DE66A157-4E4B-4A3F-A64B-414ED8D56304}" sibTransId="{61BE9557-B995-4C06-8DB7-2CFB88DC6DC8}"/>
    <dgm:cxn modelId="{29FB7C8D-760C-44EC-86BC-515335D8093C}" srcId="{D576DE9F-C84B-4A68-B0FF-C83BE0AF95DE}" destId="{996251CB-A974-40C7-994D-3351C023F44C}" srcOrd="1" destOrd="0" parTransId="{8479A3E9-CF3D-4DD7-B33C-D7C846EE1778}" sibTransId="{CE53C3F0-B5C8-4895-924A-19B29ED4DAF7}"/>
    <dgm:cxn modelId="{7E7EB78F-4981-4EB6-8DCC-667AD2BA5A7E}" type="presOf" srcId="{37570DED-F87A-43F8-9CCE-3C9B9398DC54}" destId="{D898F2DC-AC6D-427B-AD0E-9BF7E9E514C9}" srcOrd="0" destOrd="0" presId="urn:microsoft.com/office/officeart/2005/8/layout/vList6"/>
    <dgm:cxn modelId="{8467AAA1-3611-49C8-94FC-93030DE073BF}" srcId="{19CF5419-58B3-430A-9219-44B4A050144F}" destId="{14DBE9EC-606A-413F-82AD-616CD78731C7}" srcOrd="0" destOrd="0" parTransId="{4BD57C2F-B6D1-436A-B42E-F4C9A837E51D}" sibTransId="{6C062508-FC9A-409A-84C1-FCA3F55F610C}"/>
    <dgm:cxn modelId="{90984EA7-8D47-4188-998E-8AF8A639E372}" type="presOf" srcId="{3A13B425-F06D-46C0-AF2A-2F67B17AA9B3}" destId="{4E839774-3660-4259-9366-2AAAD2655D84}" srcOrd="0" destOrd="0" presId="urn:microsoft.com/office/officeart/2005/8/layout/vList6"/>
    <dgm:cxn modelId="{F0A9D9A8-CB2A-4974-9A97-892467FDD4CE}" type="presOf" srcId="{19CF5419-58B3-430A-9219-44B4A050144F}" destId="{E6667CCA-4CBD-47F7-8D52-D873256B9CA6}" srcOrd="0" destOrd="0" presId="urn:microsoft.com/office/officeart/2005/8/layout/vList6"/>
    <dgm:cxn modelId="{8E01D3AD-919D-497B-98F8-379D92DEF214}" srcId="{C586BC8F-6997-4696-910D-D3D3D4B5DEF7}" destId="{89D9979C-FFAA-4905-89DE-5E77A683D1D7}" srcOrd="0" destOrd="0" parTransId="{BAE4B606-1D61-497F-AA41-86D1F4E65933}" sibTransId="{40480D7F-64FE-4AE9-B14B-BD195FDDAAE2}"/>
    <dgm:cxn modelId="{6774B8B4-03F8-49C8-A666-6C86D1C2FC0B}" srcId="{B3A09785-A111-416B-A38F-7116726BE3C0}" destId="{40BFD560-4011-49A0-BAC5-4B5B554E02B4}" srcOrd="0" destOrd="0" parTransId="{CA1F9DB3-257B-453C-BE30-EDF6B237EADA}" sibTransId="{FED62D1E-9A2D-45AD-9EDA-478BAF9661F2}"/>
    <dgm:cxn modelId="{D9873BD9-42BA-46FB-913A-8F8930C691B6}" srcId="{B3A09785-A111-416B-A38F-7116726BE3C0}" destId="{C586BC8F-6997-4696-910D-D3D3D4B5DEF7}" srcOrd="4" destOrd="0" parTransId="{F8C8EC48-E084-4A86-BBDA-7EC9693E9958}" sibTransId="{C1BDA256-65CA-431E-ADAC-0E59A8C8473C}"/>
    <dgm:cxn modelId="{4393C5DB-CDB8-4F17-BF49-E037ADB9A9B9}" srcId="{B3A09785-A111-416B-A38F-7116726BE3C0}" destId="{A8166171-E893-4E2C-B60B-37659E209495}" srcOrd="1" destOrd="0" parTransId="{8F8AB5CD-6996-4C6F-B537-FAD4A69CEB7E}" sibTransId="{BFA25E87-2AD6-47B2-8DE0-B9C482EEECF3}"/>
    <dgm:cxn modelId="{1FCD85F0-43AA-43D4-A2A8-4677B738AD16}" srcId="{D576DE9F-C84B-4A68-B0FF-C83BE0AF95DE}" destId="{3A13B425-F06D-46C0-AF2A-2F67B17AA9B3}" srcOrd="0" destOrd="0" parTransId="{A1BE7E08-5177-4571-B0D9-DDD517FD4E4C}" sibTransId="{4E56A8A6-8592-4B07-9F14-FE3D09FC2820}"/>
    <dgm:cxn modelId="{9E8E1CF3-A57E-4077-8702-FA71FAA03CC9}" type="presOf" srcId="{1F67360A-89FA-4B66-89C9-B118EC5AFA3F}" destId="{3343D49E-D166-4AC2-A2EE-B90A523C4FC6}" srcOrd="0" destOrd="1" presId="urn:microsoft.com/office/officeart/2005/8/layout/vList6"/>
    <dgm:cxn modelId="{3CF3F4F8-E93D-4846-A7CF-2B180E41F065}" srcId="{B3A09785-A111-416B-A38F-7116726BE3C0}" destId="{44EFF122-B8C1-490E-9217-8B8F0C89469D}" srcOrd="3" destOrd="0" parTransId="{809FEC19-5DA9-4D32-A78D-8A09B8842F61}" sibTransId="{42B6CFA9-70C5-4C5A-9402-0E30847C3368}"/>
    <dgm:cxn modelId="{F1B5FFFA-FB24-4F6F-B6DB-5AB84475453A}" type="presOf" srcId="{89D9979C-FFAA-4905-89DE-5E77A683D1D7}" destId="{E979E2CA-8787-497F-AE94-819228879EB7}" srcOrd="0" destOrd="0" presId="urn:microsoft.com/office/officeart/2005/8/layout/vList6"/>
    <dgm:cxn modelId="{A1F035FE-DF92-4FC9-AA16-41152A79F267}" type="presOf" srcId="{996251CB-A974-40C7-994D-3351C023F44C}" destId="{4E839774-3660-4259-9366-2AAAD2655D84}" srcOrd="0" destOrd="1" presId="urn:microsoft.com/office/officeart/2005/8/layout/vList6"/>
    <dgm:cxn modelId="{5C4F7E44-6CCB-47FD-9808-8CD44F8B0BAE}" type="presParOf" srcId="{E8BB5C4D-8EDE-4702-9642-EE0AEF5416AE}" destId="{0FC51B4D-8291-411A-8CC8-6868EE170865}" srcOrd="0" destOrd="0" presId="urn:microsoft.com/office/officeart/2005/8/layout/vList6"/>
    <dgm:cxn modelId="{8475D432-2BC5-4DE1-AB8E-6F71AAA63282}" type="presParOf" srcId="{0FC51B4D-8291-411A-8CC8-6868EE170865}" destId="{F6815C96-86F7-4E78-B4BD-861389225F5A}" srcOrd="0" destOrd="0" presId="urn:microsoft.com/office/officeart/2005/8/layout/vList6"/>
    <dgm:cxn modelId="{3A5D513F-4E13-44BD-BE8D-55D82953CD46}" type="presParOf" srcId="{0FC51B4D-8291-411A-8CC8-6868EE170865}" destId="{0D0183F6-BA23-4B36-9A67-33088F52CFA8}" srcOrd="1" destOrd="0" presId="urn:microsoft.com/office/officeart/2005/8/layout/vList6"/>
    <dgm:cxn modelId="{AAE83C04-FA1E-4243-84DE-33193EB2BB5E}" type="presParOf" srcId="{E8BB5C4D-8EDE-4702-9642-EE0AEF5416AE}" destId="{3027CB4B-E761-427B-8452-24B8AC320718}" srcOrd="1" destOrd="0" presId="urn:microsoft.com/office/officeart/2005/8/layout/vList6"/>
    <dgm:cxn modelId="{84C1CBBD-3B88-431F-8C4B-7810F46D6ABC}" type="presParOf" srcId="{E8BB5C4D-8EDE-4702-9642-EE0AEF5416AE}" destId="{3F5B7625-663E-459D-AC62-78C91B207B5E}" srcOrd="2" destOrd="0" presId="urn:microsoft.com/office/officeart/2005/8/layout/vList6"/>
    <dgm:cxn modelId="{B98C6FE4-B38E-41B3-BD9F-184C8F1E8CE8}" type="presParOf" srcId="{3F5B7625-663E-459D-AC62-78C91B207B5E}" destId="{F0CCF496-494C-4218-97BE-6F8C6E0C696F}" srcOrd="0" destOrd="0" presId="urn:microsoft.com/office/officeart/2005/8/layout/vList6"/>
    <dgm:cxn modelId="{D70F968A-AA9F-446B-896D-0A423F6F7CCA}" type="presParOf" srcId="{3F5B7625-663E-459D-AC62-78C91B207B5E}" destId="{D898F2DC-AC6D-427B-AD0E-9BF7E9E514C9}" srcOrd="1" destOrd="0" presId="urn:microsoft.com/office/officeart/2005/8/layout/vList6"/>
    <dgm:cxn modelId="{115F86BF-F77C-4587-AAE8-DFAC905CB096}" type="presParOf" srcId="{E8BB5C4D-8EDE-4702-9642-EE0AEF5416AE}" destId="{9D092E32-CE84-4D2A-BC21-835F956DD8D3}" srcOrd="3" destOrd="0" presId="urn:microsoft.com/office/officeart/2005/8/layout/vList6"/>
    <dgm:cxn modelId="{8AD0E1A8-B222-44A4-AD03-7425F04275D8}" type="presParOf" srcId="{E8BB5C4D-8EDE-4702-9642-EE0AEF5416AE}" destId="{F9A59DAC-798D-43B0-A749-1102FB3CD95E}" srcOrd="4" destOrd="0" presId="urn:microsoft.com/office/officeart/2005/8/layout/vList6"/>
    <dgm:cxn modelId="{73EC8C50-0598-45BC-84EB-6F1F820C57C7}" type="presParOf" srcId="{F9A59DAC-798D-43B0-A749-1102FB3CD95E}" destId="{E6667CCA-4CBD-47F7-8D52-D873256B9CA6}" srcOrd="0" destOrd="0" presId="urn:microsoft.com/office/officeart/2005/8/layout/vList6"/>
    <dgm:cxn modelId="{E8C1A3A4-7B5A-4B26-AFDA-C37671B1DB3D}" type="presParOf" srcId="{F9A59DAC-798D-43B0-A749-1102FB3CD95E}" destId="{3343D49E-D166-4AC2-A2EE-B90A523C4FC6}" srcOrd="1" destOrd="0" presId="urn:microsoft.com/office/officeart/2005/8/layout/vList6"/>
    <dgm:cxn modelId="{00F0968E-00FB-426E-B1AA-A7762EAFDC2E}" type="presParOf" srcId="{E8BB5C4D-8EDE-4702-9642-EE0AEF5416AE}" destId="{BA1A2292-7D75-42A2-85B2-88BD48FB4377}" srcOrd="5" destOrd="0" presId="urn:microsoft.com/office/officeart/2005/8/layout/vList6"/>
    <dgm:cxn modelId="{E124AED3-843B-4250-9881-51737DDC0D59}" type="presParOf" srcId="{E8BB5C4D-8EDE-4702-9642-EE0AEF5416AE}" destId="{A37200DF-291F-418A-BDC8-264A63A076C8}" srcOrd="6" destOrd="0" presId="urn:microsoft.com/office/officeart/2005/8/layout/vList6"/>
    <dgm:cxn modelId="{0227B770-8621-4060-B469-310D5525CC4A}" type="presParOf" srcId="{A37200DF-291F-418A-BDC8-264A63A076C8}" destId="{46977E34-8BDB-487B-93FD-4B6568ED0CF7}" srcOrd="0" destOrd="0" presId="urn:microsoft.com/office/officeart/2005/8/layout/vList6"/>
    <dgm:cxn modelId="{A73BBDFE-0147-409B-90CF-2C00DB1CD409}" type="presParOf" srcId="{A37200DF-291F-418A-BDC8-264A63A076C8}" destId="{0A6AD085-5E5D-4274-A7DD-F5CA11175AAA}" srcOrd="1" destOrd="0" presId="urn:microsoft.com/office/officeart/2005/8/layout/vList6"/>
    <dgm:cxn modelId="{74F4ACE1-3456-4CA7-9DDC-4E28EDE82618}" type="presParOf" srcId="{E8BB5C4D-8EDE-4702-9642-EE0AEF5416AE}" destId="{3F9BC07E-A213-41C2-810D-14A789D5EB48}" srcOrd="7" destOrd="0" presId="urn:microsoft.com/office/officeart/2005/8/layout/vList6"/>
    <dgm:cxn modelId="{D53F6421-FA40-42A5-9D94-09A03C177A04}" type="presParOf" srcId="{E8BB5C4D-8EDE-4702-9642-EE0AEF5416AE}" destId="{3550294E-CB9C-41D3-B0B5-BF499A145BE0}" srcOrd="8" destOrd="0" presId="urn:microsoft.com/office/officeart/2005/8/layout/vList6"/>
    <dgm:cxn modelId="{CE54E7DE-6DDE-488D-A5A0-CD3A3A3901E8}" type="presParOf" srcId="{3550294E-CB9C-41D3-B0B5-BF499A145BE0}" destId="{44F4CC54-A90C-4B0B-89EB-584F5D5FCEAD}" srcOrd="0" destOrd="0" presId="urn:microsoft.com/office/officeart/2005/8/layout/vList6"/>
    <dgm:cxn modelId="{D485D97A-7501-4435-BD1F-B8CAD263169A}" type="presParOf" srcId="{3550294E-CB9C-41D3-B0B5-BF499A145BE0}" destId="{E979E2CA-8787-497F-AE94-819228879EB7}" srcOrd="1" destOrd="0" presId="urn:microsoft.com/office/officeart/2005/8/layout/vList6"/>
    <dgm:cxn modelId="{F99DDCDF-FA50-4688-B94D-ACB6A272BF3D}" type="presParOf" srcId="{E8BB5C4D-8EDE-4702-9642-EE0AEF5416AE}" destId="{FA71AB8D-446D-40B6-B633-A5A702B4B1CC}" srcOrd="9" destOrd="0" presId="urn:microsoft.com/office/officeart/2005/8/layout/vList6"/>
    <dgm:cxn modelId="{904B501B-B023-4508-A9EA-04732BD56990}" type="presParOf" srcId="{E8BB5C4D-8EDE-4702-9642-EE0AEF5416AE}" destId="{21D5AB5D-412E-477A-BA2D-BE7865BB6D10}" srcOrd="10" destOrd="0" presId="urn:microsoft.com/office/officeart/2005/8/layout/vList6"/>
    <dgm:cxn modelId="{67FDAD1A-68C5-433F-AE6E-142132F287E3}" type="presParOf" srcId="{21D5AB5D-412E-477A-BA2D-BE7865BB6D10}" destId="{6C1C80F9-5FB9-474D-B115-BB1C68F5E2EB}" srcOrd="0" destOrd="0" presId="urn:microsoft.com/office/officeart/2005/8/layout/vList6"/>
    <dgm:cxn modelId="{63336393-1BB6-48AC-AAA2-6507B5C89D65}" type="presParOf" srcId="{21D5AB5D-412E-477A-BA2D-BE7865BB6D10}" destId="{4E839774-3660-4259-9366-2AAAD2655D8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7FE94B-9EF0-42AC-A9D0-46026158C576}" type="doc">
      <dgm:prSet loTypeId="urn:microsoft.com/office/officeart/2005/8/layout/radial3" loCatId="relationship" qsTypeId="urn:microsoft.com/office/officeart/2005/8/quickstyle/simple2" qsCatId="simple" csTypeId="urn:microsoft.com/office/officeart/2005/8/colors/accent1_3" csCatId="accent1" phldr="1"/>
      <dgm:spPr/>
      <dgm:t>
        <a:bodyPr/>
        <a:lstStyle/>
        <a:p>
          <a:endParaRPr lang="it-IT"/>
        </a:p>
      </dgm:t>
    </dgm:pt>
    <dgm:pt modelId="{9B3B5815-ACD1-49F4-A142-C3BCE5600377}">
      <dgm:prSet phldrT="[Testo]"/>
      <dgm:spPr/>
      <dgm:t>
        <a:bodyPr/>
        <a:lstStyle/>
        <a:p>
          <a:r>
            <a:rPr lang="it-IT" i="1" dirty="0"/>
            <a:t>Varietà di lutto</a:t>
          </a:r>
        </a:p>
      </dgm:t>
    </dgm:pt>
    <dgm:pt modelId="{A1CEFE17-E13C-42B8-90F8-2128482E984E}" type="parTrans" cxnId="{2942AD2E-7D57-4EBC-8CD8-90EC75F55DCB}">
      <dgm:prSet/>
      <dgm:spPr/>
      <dgm:t>
        <a:bodyPr/>
        <a:lstStyle/>
        <a:p>
          <a:endParaRPr lang="it-IT">
            <a:solidFill>
              <a:schemeClr val="tx1"/>
            </a:solidFill>
          </a:endParaRPr>
        </a:p>
      </dgm:t>
    </dgm:pt>
    <dgm:pt modelId="{06F3E75B-1E95-40E0-B729-5294C27E34ED}" type="sibTrans" cxnId="{2942AD2E-7D57-4EBC-8CD8-90EC75F55DCB}">
      <dgm:prSet/>
      <dgm:spPr/>
      <dgm:t>
        <a:bodyPr/>
        <a:lstStyle/>
        <a:p>
          <a:endParaRPr lang="it-IT">
            <a:solidFill>
              <a:schemeClr val="tx1"/>
            </a:solidFill>
          </a:endParaRPr>
        </a:p>
      </dgm:t>
    </dgm:pt>
    <dgm:pt modelId="{093DCB3C-2520-4D43-A3E3-8DC0979A4583}">
      <dgm:prSet phldrT="[Testo]" custT="1"/>
      <dgm:spPr/>
      <dgm:t>
        <a:bodyPr/>
        <a:lstStyle/>
        <a:p>
          <a:r>
            <a:rPr lang="it-IT" sz="2000" b="1" dirty="0">
              <a:solidFill>
                <a:srgbClr val="FF0000"/>
              </a:solidFill>
            </a:rPr>
            <a:t>LUTTO ANTICIPATORIO</a:t>
          </a:r>
        </a:p>
        <a:p>
          <a:r>
            <a:rPr lang="it-IT" sz="1500" dirty="0"/>
            <a:t>È il lutto annunciato o perché c’è una malattia grave diagnosticata o perché si susseguono cure e interventi che avvicinano alla fase terminale.</a:t>
          </a:r>
        </a:p>
        <a:p>
          <a:r>
            <a:rPr lang="it-IT" sz="1500" dirty="0"/>
            <a:t>Diventa difficile quando c’è poca attitudine a vivere i distacchi e per la poca comunicazione tra il morente e coloro che lo circondano</a:t>
          </a:r>
        </a:p>
      </dgm:t>
    </dgm:pt>
    <dgm:pt modelId="{C99B3076-DF54-40D1-A60C-9B327EE3DDE2}" type="parTrans" cxnId="{53E0DBDB-E8ED-46B8-B295-3777D044D817}">
      <dgm:prSet/>
      <dgm:spPr/>
      <dgm:t>
        <a:bodyPr/>
        <a:lstStyle/>
        <a:p>
          <a:endParaRPr lang="it-IT">
            <a:solidFill>
              <a:schemeClr val="tx1"/>
            </a:solidFill>
          </a:endParaRPr>
        </a:p>
      </dgm:t>
    </dgm:pt>
    <dgm:pt modelId="{D04ACDDE-569D-44A4-A784-30242F835CB6}" type="sibTrans" cxnId="{53E0DBDB-E8ED-46B8-B295-3777D044D817}">
      <dgm:prSet/>
      <dgm:spPr/>
      <dgm:t>
        <a:bodyPr/>
        <a:lstStyle/>
        <a:p>
          <a:endParaRPr lang="it-IT">
            <a:solidFill>
              <a:schemeClr val="tx1"/>
            </a:solidFill>
          </a:endParaRPr>
        </a:p>
      </dgm:t>
    </dgm:pt>
    <dgm:pt modelId="{63388391-C08C-41B1-98B3-33C9CCEA2A32}">
      <dgm:prSet phldrT="[Testo]"/>
      <dgm:spPr/>
      <dgm:t>
        <a:bodyPr/>
        <a:lstStyle/>
        <a:p>
          <a:r>
            <a:rPr lang="it-IT" b="1" dirty="0">
              <a:solidFill>
                <a:srgbClr val="FF0000"/>
              </a:solidFill>
            </a:rPr>
            <a:t>LUTTO RITARDATO</a:t>
          </a:r>
        </a:p>
        <a:p>
          <a:r>
            <a:rPr lang="it-IT" dirty="0"/>
            <a:t>Le persone che nelle fasi iniziali del lutto sembrano mantenere il controllo della situazione senza manifestare segni apparenti di sofferenza o che si buttano in attività frenetiche. Dopo qualche mese o anni basta un ricordo o un’immagine per scatenare il cordoglio irrisolto</a:t>
          </a:r>
        </a:p>
      </dgm:t>
    </dgm:pt>
    <dgm:pt modelId="{95617803-A4AA-44E0-B7A2-DC11A67418E2}" type="parTrans" cxnId="{F7B72619-DC9E-4C93-A0F2-369C24479EC8}">
      <dgm:prSet/>
      <dgm:spPr/>
      <dgm:t>
        <a:bodyPr/>
        <a:lstStyle/>
        <a:p>
          <a:endParaRPr lang="it-IT">
            <a:solidFill>
              <a:schemeClr val="tx1"/>
            </a:solidFill>
          </a:endParaRPr>
        </a:p>
      </dgm:t>
    </dgm:pt>
    <dgm:pt modelId="{7BAE15A6-CF37-4456-8B60-00DF491ED9BB}" type="sibTrans" cxnId="{F7B72619-DC9E-4C93-A0F2-369C24479EC8}">
      <dgm:prSet/>
      <dgm:spPr/>
      <dgm:t>
        <a:bodyPr/>
        <a:lstStyle/>
        <a:p>
          <a:endParaRPr lang="it-IT">
            <a:solidFill>
              <a:schemeClr val="tx1"/>
            </a:solidFill>
          </a:endParaRPr>
        </a:p>
      </dgm:t>
    </dgm:pt>
    <dgm:pt modelId="{965C06CE-2168-420D-B26B-4D4C453138FD}">
      <dgm:prSet phldrT="[Testo]"/>
      <dgm:spPr/>
      <dgm:t>
        <a:bodyPr/>
        <a:lstStyle/>
        <a:p>
          <a:r>
            <a:rPr lang="it-IT" b="1" dirty="0">
              <a:solidFill>
                <a:srgbClr val="FF0000"/>
              </a:solidFill>
            </a:rPr>
            <a:t>LUTTO CRONICO</a:t>
          </a:r>
        </a:p>
        <a:p>
          <a:r>
            <a:rPr lang="it-IT" dirty="0"/>
            <a:t>Chi rimane è assorbito da costanti ricordi ed è incapace di reinserirsi nel tessuto sociale. Questo lutto si caratterizza per reazioni molto intense negli anniversari, collera e risentimento oltre le prime settimane, difficoltà a trovare conforto in parenti e amici, il desiderio di tenere presente la persona scomparsa tutti i giorni con vestiti, il posto vuoto (mummificazione)</a:t>
          </a:r>
        </a:p>
      </dgm:t>
    </dgm:pt>
    <dgm:pt modelId="{BDBF7B44-6AE2-45F9-B737-E57AE0233794}" type="parTrans" cxnId="{03D9747F-0674-4C56-A542-9612B5A6B123}">
      <dgm:prSet/>
      <dgm:spPr/>
      <dgm:t>
        <a:bodyPr/>
        <a:lstStyle/>
        <a:p>
          <a:endParaRPr lang="it-IT">
            <a:solidFill>
              <a:schemeClr val="tx1"/>
            </a:solidFill>
          </a:endParaRPr>
        </a:p>
      </dgm:t>
    </dgm:pt>
    <dgm:pt modelId="{B827CF59-2A26-48AD-9741-1925C49002FB}" type="sibTrans" cxnId="{03D9747F-0674-4C56-A542-9612B5A6B123}">
      <dgm:prSet/>
      <dgm:spPr/>
      <dgm:t>
        <a:bodyPr/>
        <a:lstStyle/>
        <a:p>
          <a:endParaRPr lang="it-IT">
            <a:solidFill>
              <a:schemeClr val="tx1"/>
            </a:solidFill>
          </a:endParaRPr>
        </a:p>
      </dgm:t>
    </dgm:pt>
    <dgm:pt modelId="{357DFDE7-5BB2-47FF-A219-94BAD3B4A8B0}">
      <dgm:prSet phldrT="[Testo]"/>
      <dgm:spPr/>
      <dgm:t>
        <a:bodyPr/>
        <a:lstStyle/>
        <a:p>
          <a:r>
            <a:rPr lang="it-IT" b="1" dirty="0">
              <a:solidFill>
                <a:srgbClr val="FF0000"/>
              </a:solidFill>
            </a:rPr>
            <a:t>LUTTO PATOLOGICO</a:t>
          </a:r>
        </a:p>
        <a:p>
          <a:r>
            <a:rPr lang="it-IT" dirty="0"/>
            <a:t>Trova espressione in esaurimenti nervosi, iperattività, eccessiva tristezza,forte sentimento di colpa, rabbia e abbandono, deterioramento delle attività quotidiane, ipocondria e identificazione con il defunto, dipendenza da farmaci o sostanze</a:t>
          </a:r>
        </a:p>
      </dgm:t>
    </dgm:pt>
    <dgm:pt modelId="{1087A134-2232-4F00-A752-2AA61C5472B6}" type="parTrans" cxnId="{BAFF5377-5014-408A-9C1E-4DBCDBEC6B3A}">
      <dgm:prSet/>
      <dgm:spPr/>
      <dgm:t>
        <a:bodyPr/>
        <a:lstStyle/>
        <a:p>
          <a:endParaRPr lang="it-IT">
            <a:solidFill>
              <a:schemeClr val="tx1"/>
            </a:solidFill>
          </a:endParaRPr>
        </a:p>
      </dgm:t>
    </dgm:pt>
    <dgm:pt modelId="{B617D477-38FB-4D86-9A30-65189300AB24}" type="sibTrans" cxnId="{BAFF5377-5014-408A-9C1E-4DBCDBEC6B3A}">
      <dgm:prSet/>
      <dgm:spPr/>
      <dgm:t>
        <a:bodyPr/>
        <a:lstStyle/>
        <a:p>
          <a:endParaRPr lang="it-IT">
            <a:solidFill>
              <a:schemeClr val="tx1"/>
            </a:solidFill>
          </a:endParaRPr>
        </a:p>
      </dgm:t>
    </dgm:pt>
    <dgm:pt modelId="{34136EDA-BC98-46A5-8808-2FEB09318736}" type="pres">
      <dgm:prSet presAssocID="{587FE94B-9EF0-42AC-A9D0-46026158C576}" presName="composite" presStyleCnt="0">
        <dgm:presLayoutVars>
          <dgm:chMax val="1"/>
          <dgm:dir/>
          <dgm:resizeHandles val="exact"/>
        </dgm:presLayoutVars>
      </dgm:prSet>
      <dgm:spPr/>
    </dgm:pt>
    <dgm:pt modelId="{DC955AB2-3EE1-490A-AB2E-732F29F2EC9E}" type="pres">
      <dgm:prSet presAssocID="{587FE94B-9EF0-42AC-A9D0-46026158C576}" presName="radial" presStyleCnt="0">
        <dgm:presLayoutVars>
          <dgm:animLvl val="ctr"/>
        </dgm:presLayoutVars>
      </dgm:prSet>
      <dgm:spPr/>
    </dgm:pt>
    <dgm:pt modelId="{6C2E3896-B43E-45E8-AE05-E17F90AD3D91}" type="pres">
      <dgm:prSet presAssocID="{9B3B5815-ACD1-49F4-A142-C3BCE5600377}" presName="centerShape" presStyleLbl="vennNode1" presStyleIdx="0" presStyleCnt="5"/>
      <dgm:spPr/>
    </dgm:pt>
    <dgm:pt modelId="{809D4C72-80F7-4C4C-B7C1-3D6505812414}" type="pres">
      <dgm:prSet presAssocID="{093DCB3C-2520-4D43-A3E3-8DC0979A4583}" presName="node" presStyleLbl="vennNode1" presStyleIdx="1" presStyleCnt="5" custScaleX="324480" custScaleY="131773">
        <dgm:presLayoutVars>
          <dgm:bulletEnabled val="1"/>
        </dgm:presLayoutVars>
      </dgm:prSet>
      <dgm:spPr/>
    </dgm:pt>
    <dgm:pt modelId="{6C4A04D8-B5C9-4220-82EC-017698FBC33D}" type="pres">
      <dgm:prSet presAssocID="{63388391-C08C-41B1-98B3-33C9CCEA2A32}" presName="node" presStyleLbl="vennNode1" presStyleIdx="2" presStyleCnt="5" custScaleX="205905" custScaleY="141338" custRadScaleRad="136960" custRadScaleInc="768">
        <dgm:presLayoutVars>
          <dgm:bulletEnabled val="1"/>
        </dgm:presLayoutVars>
      </dgm:prSet>
      <dgm:spPr/>
    </dgm:pt>
    <dgm:pt modelId="{536682BB-75C2-46DD-8D1B-9D26295559D0}" type="pres">
      <dgm:prSet presAssocID="{965C06CE-2168-420D-B26B-4D4C453138FD}" presName="node" presStyleLbl="vennNode1" presStyleIdx="3" presStyleCnt="5" custScaleX="322614" custScaleY="76405" custRadScaleRad="102770" custRadScaleInc="-1099">
        <dgm:presLayoutVars>
          <dgm:bulletEnabled val="1"/>
        </dgm:presLayoutVars>
      </dgm:prSet>
      <dgm:spPr/>
    </dgm:pt>
    <dgm:pt modelId="{43B37E1D-08F4-4B41-B61A-E6F8B75854DD}" type="pres">
      <dgm:prSet presAssocID="{357DFDE7-5BB2-47FF-A219-94BAD3B4A8B0}" presName="node" presStyleLbl="vennNode1" presStyleIdx="4" presStyleCnt="5" custScaleX="196702" custScaleY="140226" custRadScaleRad="132723" custRadScaleInc="-793">
        <dgm:presLayoutVars>
          <dgm:bulletEnabled val="1"/>
        </dgm:presLayoutVars>
      </dgm:prSet>
      <dgm:spPr/>
    </dgm:pt>
  </dgm:ptLst>
  <dgm:cxnLst>
    <dgm:cxn modelId="{F7B72619-DC9E-4C93-A0F2-369C24479EC8}" srcId="{9B3B5815-ACD1-49F4-A142-C3BCE5600377}" destId="{63388391-C08C-41B1-98B3-33C9CCEA2A32}" srcOrd="1" destOrd="0" parTransId="{95617803-A4AA-44E0-B7A2-DC11A67418E2}" sibTransId="{7BAE15A6-CF37-4456-8B60-00DF491ED9BB}"/>
    <dgm:cxn modelId="{2942AD2E-7D57-4EBC-8CD8-90EC75F55DCB}" srcId="{587FE94B-9EF0-42AC-A9D0-46026158C576}" destId="{9B3B5815-ACD1-49F4-A142-C3BCE5600377}" srcOrd="0" destOrd="0" parTransId="{A1CEFE17-E13C-42B8-90F8-2128482E984E}" sibTransId="{06F3E75B-1E95-40E0-B729-5294C27E34ED}"/>
    <dgm:cxn modelId="{824AE942-37CA-4E99-B72D-12E2D83D760F}" type="presOf" srcId="{357DFDE7-5BB2-47FF-A219-94BAD3B4A8B0}" destId="{43B37E1D-08F4-4B41-B61A-E6F8B75854DD}" srcOrd="0" destOrd="0" presId="urn:microsoft.com/office/officeart/2005/8/layout/radial3"/>
    <dgm:cxn modelId="{37E8D76D-2C83-4CB9-945D-5129A8B7ECE6}" type="presOf" srcId="{9B3B5815-ACD1-49F4-A142-C3BCE5600377}" destId="{6C2E3896-B43E-45E8-AE05-E17F90AD3D91}" srcOrd="0" destOrd="0" presId="urn:microsoft.com/office/officeart/2005/8/layout/radial3"/>
    <dgm:cxn modelId="{B451266F-CB48-43A7-9E6D-14CE4366B4AD}" type="presOf" srcId="{63388391-C08C-41B1-98B3-33C9CCEA2A32}" destId="{6C4A04D8-B5C9-4220-82EC-017698FBC33D}" srcOrd="0" destOrd="0" presId="urn:microsoft.com/office/officeart/2005/8/layout/radial3"/>
    <dgm:cxn modelId="{BAFF5377-5014-408A-9C1E-4DBCDBEC6B3A}" srcId="{9B3B5815-ACD1-49F4-A142-C3BCE5600377}" destId="{357DFDE7-5BB2-47FF-A219-94BAD3B4A8B0}" srcOrd="3" destOrd="0" parTransId="{1087A134-2232-4F00-A752-2AA61C5472B6}" sibTransId="{B617D477-38FB-4D86-9A30-65189300AB24}"/>
    <dgm:cxn modelId="{2371377F-7B20-4783-975A-A6B486275DBD}" type="presOf" srcId="{965C06CE-2168-420D-B26B-4D4C453138FD}" destId="{536682BB-75C2-46DD-8D1B-9D26295559D0}" srcOrd="0" destOrd="0" presId="urn:microsoft.com/office/officeart/2005/8/layout/radial3"/>
    <dgm:cxn modelId="{03D9747F-0674-4C56-A542-9612B5A6B123}" srcId="{9B3B5815-ACD1-49F4-A142-C3BCE5600377}" destId="{965C06CE-2168-420D-B26B-4D4C453138FD}" srcOrd="2" destOrd="0" parTransId="{BDBF7B44-6AE2-45F9-B737-E57AE0233794}" sibTransId="{B827CF59-2A26-48AD-9741-1925C49002FB}"/>
    <dgm:cxn modelId="{8315029B-48BA-48FD-A02D-56C71862AE8E}" type="presOf" srcId="{587FE94B-9EF0-42AC-A9D0-46026158C576}" destId="{34136EDA-BC98-46A5-8808-2FEB09318736}" srcOrd="0" destOrd="0" presId="urn:microsoft.com/office/officeart/2005/8/layout/radial3"/>
    <dgm:cxn modelId="{53E0DBDB-E8ED-46B8-B295-3777D044D817}" srcId="{9B3B5815-ACD1-49F4-A142-C3BCE5600377}" destId="{093DCB3C-2520-4D43-A3E3-8DC0979A4583}" srcOrd="0" destOrd="0" parTransId="{C99B3076-DF54-40D1-A60C-9B327EE3DDE2}" sibTransId="{D04ACDDE-569D-44A4-A784-30242F835CB6}"/>
    <dgm:cxn modelId="{1F9382E4-83BE-4EB9-BCF3-6C6D505B446B}" type="presOf" srcId="{093DCB3C-2520-4D43-A3E3-8DC0979A4583}" destId="{809D4C72-80F7-4C4C-B7C1-3D6505812414}" srcOrd="0" destOrd="0" presId="urn:microsoft.com/office/officeart/2005/8/layout/radial3"/>
    <dgm:cxn modelId="{F0198B02-A3D1-4E98-82C5-E5E722BA5326}" type="presParOf" srcId="{34136EDA-BC98-46A5-8808-2FEB09318736}" destId="{DC955AB2-3EE1-490A-AB2E-732F29F2EC9E}" srcOrd="0" destOrd="0" presId="urn:microsoft.com/office/officeart/2005/8/layout/radial3"/>
    <dgm:cxn modelId="{2AEEEC2E-2840-4662-8662-F366459341EE}" type="presParOf" srcId="{DC955AB2-3EE1-490A-AB2E-732F29F2EC9E}" destId="{6C2E3896-B43E-45E8-AE05-E17F90AD3D91}" srcOrd="0" destOrd="0" presId="urn:microsoft.com/office/officeart/2005/8/layout/radial3"/>
    <dgm:cxn modelId="{AC0A0137-5190-4062-933B-3CF16F187581}" type="presParOf" srcId="{DC955AB2-3EE1-490A-AB2E-732F29F2EC9E}" destId="{809D4C72-80F7-4C4C-B7C1-3D6505812414}" srcOrd="1" destOrd="0" presId="urn:microsoft.com/office/officeart/2005/8/layout/radial3"/>
    <dgm:cxn modelId="{FB4FC628-F8CA-461B-AC5A-DF6C2195004C}" type="presParOf" srcId="{DC955AB2-3EE1-490A-AB2E-732F29F2EC9E}" destId="{6C4A04D8-B5C9-4220-82EC-017698FBC33D}" srcOrd="2" destOrd="0" presId="urn:microsoft.com/office/officeart/2005/8/layout/radial3"/>
    <dgm:cxn modelId="{B39EC102-187A-43EE-BF7A-F80F0DA7D439}" type="presParOf" srcId="{DC955AB2-3EE1-490A-AB2E-732F29F2EC9E}" destId="{536682BB-75C2-46DD-8D1B-9D26295559D0}" srcOrd="3" destOrd="0" presId="urn:microsoft.com/office/officeart/2005/8/layout/radial3"/>
    <dgm:cxn modelId="{2825F8BE-2BA3-4977-B888-803F3363B1D0}" type="presParOf" srcId="{DC955AB2-3EE1-490A-AB2E-732F29F2EC9E}" destId="{43B37E1D-08F4-4B41-B61A-E6F8B75854D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89A87-8A8D-40CF-B68A-15E3115458C8}">
      <dsp:nvSpPr>
        <dsp:cNvPr id="0" name=""/>
        <dsp:cNvSpPr/>
      </dsp:nvSpPr>
      <dsp:spPr>
        <a:xfrm>
          <a:off x="2700" y="512346"/>
          <a:ext cx="2632719" cy="52904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t-IT" sz="1500" b="1" kern="1200" dirty="0"/>
            <a:t>MODELLO SICURO</a:t>
          </a:r>
        </a:p>
      </dsp:txBody>
      <dsp:txXfrm>
        <a:off x="2700" y="512346"/>
        <a:ext cx="2632719" cy="529044"/>
      </dsp:txXfrm>
    </dsp:sp>
    <dsp:sp modelId="{2AEAAB68-E50A-4C93-AF5F-B00EEECAA21D}">
      <dsp:nvSpPr>
        <dsp:cNvPr id="0" name=""/>
        <dsp:cNvSpPr/>
      </dsp:nvSpPr>
      <dsp:spPr>
        <a:xfrm>
          <a:off x="2700" y="1041391"/>
          <a:ext cx="2632719" cy="41792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t-IT" sz="1500" kern="1200" dirty="0"/>
            <a:t>Due terzi ha mostrato questo modello di risposta. L’esplorazione di un ambiente nuovo è possibile </a:t>
          </a:r>
          <a:r>
            <a:rPr lang="it-IT" sz="1500" kern="1200" dirty="0" err="1"/>
            <a:t>finchè</a:t>
          </a:r>
          <a:r>
            <a:rPr lang="it-IT" sz="1500" kern="1200" dirty="0"/>
            <a:t> la madre è presente, tende a diminuire quando la madre è assente ed emerge una volta che il bambino ha ristabilita vicinanza e contatto con la madre</a:t>
          </a:r>
        </a:p>
      </dsp:txBody>
      <dsp:txXfrm>
        <a:off x="2700" y="1041391"/>
        <a:ext cx="2632719" cy="4179262"/>
      </dsp:txXfrm>
    </dsp:sp>
    <dsp:sp modelId="{3DFD2F71-5E3C-4C3A-9BCC-496D2350C510}">
      <dsp:nvSpPr>
        <dsp:cNvPr id="0" name=""/>
        <dsp:cNvSpPr/>
      </dsp:nvSpPr>
      <dsp:spPr>
        <a:xfrm>
          <a:off x="3004000" y="512346"/>
          <a:ext cx="2632719" cy="52904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t-IT" sz="1500" b="1" kern="1200" dirty="0"/>
            <a:t>MODELLO INSICURO EVITANTE</a:t>
          </a:r>
        </a:p>
      </dsp:txBody>
      <dsp:txXfrm>
        <a:off x="3004000" y="512346"/>
        <a:ext cx="2632719" cy="529044"/>
      </dsp:txXfrm>
    </dsp:sp>
    <dsp:sp modelId="{1273994B-3BB5-43EB-97EA-80B511F7313A}">
      <dsp:nvSpPr>
        <dsp:cNvPr id="0" name=""/>
        <dsp:cNvSpPr/>
      </dsp:nvSpPr>
      <dsp:spPr>
        <a:xfrm>
          <a:off x="3004000" y="1041391"/>
          <a:ext cx="2632719" cy="41792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t-IT" sz="1500" kern="1200" dirty="0"/>
            <a:t>Riguarda una piccola parte di bambini che ha mostrato scarso o nessun disagio alla separazione della madre. Al ritorno di essa l’hanno evitata o ignorata guardando altrove. A casa queste madri rifiutavano il comportamento di attaccamento allontanando i bambini nei suoi momenti di avvicinamento. Questo non vuol dire che i bambini non vivano stress (battito del cuore). Il bambino reagisce mostrando indifferenza ma vivendo uno stato di forte stress diventando osservatori ansiosi ed </a:t>
          </a:r>
          <a:r>
            <a:rPr lang="it-IT" sz="1500" kern="1200" dirty="0" err="1"/>
            <a:t>ipervigili</a:t>
          </a:r>
          <a:r>
            <a:rPr lang="it-IT" sz="1500" kern="1200" dirty="0"/>
            <a:t>.</a:t>
          </a:r>
        </a:p>
      </dsp:txBody>
      <dsp:txXfrm>
        <a:off x="3004000" y="1041391"/>
        <a:ext cx="2632719" cy="4179262"/>
      </dsp:txXfrm>
    </dsp:sp>
    <dsp:sp modelId="{C97C28C3-2C0B-4A56-88C4-36F90F351C48}">
      <dsp:nvSpPr>
        <dsp:cNvPr id="0" name=""/>
        <dsp:cNvSpPr/>
      </dsp:nvSpPr>
      <dsp:spPr>
        <a:xfrm>
          <a:off x="6005300" y="512346"/>
          <a:ext cx="2632719" cy="52904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t-IT" sz="1500" b="1" kern="1200" dirty="0"/>
            <a:t>MODELLO INSICURO AMBIVALENTE</a:t>
          </a:r>
        </a:p>
      </dsp:txBody>
      <dsp:txXfrm>
        <a:off x="6005300" y="512346"/>
        <a:ext cx="2632719" cy="529044"/>
      </dsp:txXfrm>
    </dsp:sp>
    <dsp:sp modelId="{8C711FB0-6369-4071-8AB4-829834C390AF}">
      <dsp:nvSpPr>
        <dsp:cNvPr id="0" name=""/>
        <dsp:cNvSpPr/>
      </dsp:nvSpPr>
      <dsp:spPr>
        <a:xfrm>
          <a:off x="6005300" y="1041391"/>
          <a:ext cx="2632719" cy="41792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t-IT" sz="1500" kern="1200" dirty="0"/>
            <a:t>Minoranza di bambini che ha mostrato grande disagio durante il test anche prima della separazione della madre. Questi bambini reagiscono con grande sofferenza alla separazione dalla madre e anche al suo ritorno. Molti esprimono rabbia alternata alla ricerca di contatto. La maggior parte delle madri non erano particolarmente rifiutanti ma ipersensibili ai segnali e imprevedibili nelle risposte.</a:t>
          </a:r>
        </a:p>
      </dsp:txBody>
      <dsp:txXfrm>
        <a:off x="6005300" y="1041391"/>
        <a:ext cx="2632719" cy="4179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89A87-8A8D-40CF-B68A-15E3115458C8}">
      <dsp:nvSpPr>
        <dsp:cNvPr id="0" name=""/>
        <dsp:cNvSpPr/>
      </dsp:nvSpPr>
      <dsp:spPr>
        <a:xfrm>
          <a:off x="2700" y="166029"/>
          <a:ext cx="2632792" cy="10531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it-IT" sz="2200" b="1" kern="1200" dirty="0"/>
            <a:t>Se lo stile era SICURO</a:t>
          </a:r>
        </a:p>
      </dsp:txBody>
      <dsp:txXfrm>
        <a:off x="2700" y="166029"/>
        <a:ext cx="2632792" cy="1053117"/>
      </dsp:txXfrm>
    </dsp:sp>
    <dsp:sp modelId="{2AEAAB68-E50A-4C93-AF5F-B00EEECAA21D}">
      <dsp:nvSpPr>
        <dsp:cNvPr id="0" name=""/>
        <dsp:cNvSpPr/>
      </dsp:nvSpPr>
      <dsp:spPr>
        <a:xfrm>
          <a:off x="2700" y="1219146"/>
          <a:ext cx="2632792" cy="43480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it-IT" sz="2200" kern="1200" dirty="0"/>
            <a:t> Sarà in grado, dopo una fase di acuta sofferenza, di superarlo e reinvestire affettivamente in qualcun altro o qualcos’altro</a:t>
          </a:r>
        </a:p>
      </dsp:txBody>
      <dsp:txXfrm>
        <a:off x="2700" y="1219146"/>
        <a:ext cx="2632792" cy="4348080"/>
      </dsp:txXfrm>
    </dsp:sp>
    <dsp:sp modelId="{3DFD2F71-5E3C-4C3A-9BCC-496D2350C510}">
      <dsp:nvSpPr>
        <dsp:cNvPr id="0" name=""/>
        <dsp:cNvSpPr/>
      </dsp:nvSpPr>
      <dsp:spPr>
        <a:xfrm>
          <a:off x="3004083" y="166029"/>
          <a:ext cx="2632792" cy="10531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it-IT" sz="2200" b="1" kern="1200" dirty="0"/>
            <a:t>Se lo stile è INSICURO EVITANTE</a:t>
          </a:r>
        </a:p>
      </dsp:txBody>
      <dsp:txXfrm>
        <a:off x="3004083" y="166029"/>
        <a:ext cx="2632792" cy="1053117"/>
      </dsp:txXfrm>
    </dsp:sp>
    <dsp:sp modelId="{1273994B-3BB5-43EB-97EA-80B511F7313A}">
      <dsp:nvSpPr>
        <dsp:cNvPr id="0" name=""/>
        <dsp:cNvSpPr/>
      </dsp:nvSpPr>
      <dsp:spPr>
        <a:xfrm>
          <a:off x="3004083" y="1219146"/>
          <a:ext cx="2632792" cy="43480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it-IT" sz="2200" kern="1200" dirty="0"/>
            <a:t>Rischierà di apparire affettivamente molto forte, di non aver bisogno di aiuti e sostegni, ma in realtà vivrà l’elaborazione del lutto con una modalità di sofferenza e stress alti e mascherati</a:t>
          </a:r>
        </a:p>
      </dsp:txBody>
      <dsp:txXfrm>
        <a:off x="3004083" y="1219146"/>
        <a:ext cx="2632792" cy="4348080"/>
      </dsp:txXfrm>
    </dsp:sp>
    <dsp:sp modelId="{C97C28C3-2C0B-4A56-88C4-36F90F351C48}">
      <dsp:nvSpPr>
        <dsp:cNvPr id="0" name=""/>
        <dsp:cNvSpPr/>
      </dsp:nvSpPr>
      <dsp:spPr>
        <a:xfrm>
          <a:off x="6005467" y="166029"/>
          <a:ext cx="2632792" cy="105311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it-IT" sz="2200" b="1" kern="1200" dirty="0"/>
            <a:t>Se lo stile è INSICURO AMBIVALENTE</a:t>
          </a:r>
        </a:p>
      </dsp:txBody>
      <dsp:txXfrm>
        <a:off x="6005467" y="166029"/>
        <a:ext cx="2632792" cy="1053117"/>
      </dsp:txXfrm>
    </dsp:sp>
    <dsp:sp modelId="{8C711FB0-6369-4071-8AB4-829834C390AF}">
      <dsp:nvSpPr>
        <dsp:cNvPr id="0" name=""/>
        <dsp:cNvSpPr/>
      </dsp:nvSpPr>
      <dsp:spPr>
        <a:xfrm>
          <a:off x="6005467" y="1219146"/>
          <a:ext cx="2632792" cy="43480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it-IT" sz="2200" kern="1200" dirty="0"/>
            <a:t>È facile l’ingresso nel lutto cronico perché è come se quel rapporto non fosse mai del tutto decollato, ed è difficile lasciare quello che non si è fino in fondo posseduto</a:t>
          </a:r>
        </a:p>
      </dsp:txBody>
      <dsp:txXfrm>
        <a:off x="6005467" y="1219146"/>
        <a:ext cx="2632792" cy="4348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E3896-B43E-45E8-AE05-E17F90AD3D91}">
      <dsp:nvSpPr>
        <dsp:cNvPr id="0" name=""/>
        <dsp:cNvSpPr/>
      </dsp:nvSpPr>
      <dsp:spPr>
        <a:xfrm>
          <a:off x="2834977" y="1292519"/>
          <a:ext cx="3219960" cy="3219960"/>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it-IT" sz="3300" i="1" kern="1200" dirty="0"/>
            <a:t>Fattori importanti nel processo del lutto</a:t>
          </a:r>
        </a:p>
      </dsp:txBody>
      <dsp:txXfrm>
        <a:off x="3306529" y="1764071"/>
        <a:ext cx="2276856" cy="2276856"/>
      </dsp:txXfrm>
    </dsp:sp>
    <dsp:sp modelId="{809D4C72-80F7-4C4C-B7C1-3D6505812414}">
      <dsp:nvSpPr>
        <dsp:cNvPr id="0" name=""/>
        <dsp:cNvSpPr/>
      </dsp:nvSpPr>
      <dsp:spPr>
        <a:xfrm>
          <a:off x="2729966" y="574"/>
          <a:ext cx="3429982" cy="1609980"/>
        </a:xfrm>
        <a:prstGeom prst="ellipse">
          <a:avLst/>
        </a:prstGeom>
        <a:solidFill>
          <a:schemeClr val="accent1">
            <a:shade val="80000"/>
            <a:alpha val="50000"/>
            <a:hueOff val="61107"/>
            <a:satOff val="-5564"/>
            <a:lumOff val="7508"/>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CIRCOSTANZE DEL DECESSO</a:t>
          </a:r>
        </a:p>
      </dsp:txBody>
      <dsp:txXfrm>
        <a:off x="3232275" y="236350"/>
        <a:ext cx="2425364" cy="1138428"/>
      </dsp:txXfrm>
    </dsp:sp>
    <dsp:sp modelId="{6C4A04D8-B5C9-4220-82EC-017698FBC33D}">
      <dsp:nvSpPr>
        <dsp:cNvPr id="0" name=""/>
        <dsp:cNvSpPr/>
      </dsp:nvSpPr>
      <dsp:spPr>
        <a:xfrm>
          <a:off x="5648969" y="2132155"/>
          <a:ext cx="3315030" cy="1609980"/>
        </a:xfrm>
        <a:prstGeom prst="ellipse">
          <a:avLst/>
        </a:prstGeom>
        <a:solidFill>
          <a:schemeClr val="accent1">
            <a:shade val="80000"/>
            <a:alpha val="50000"/>
            <a:hueOff val="122215"/>
            <a:satOff val="-11128"/>
            <a:lumOff val="15017"/>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TIPO </a:t>
          </a:r>
          <a:r>
            <a:rPr lang="it-IT" sz="1800" kern="1200" dirty="0" err="1"/>
            <a:t>DI</a:t>
          </a:r>
          <a:r>
            <a:rPr lang="it-IT" sz="1800" kern="1200" dirty="0"/>
            <a:t> RELAZIONE CON IL DEFUNTO</a:t>
          </a:r>
        </a:p>
      </dsp:txBody>
      <dsp:txXfrm>
        <a:off x="6134444" y="2367931"/>
        <a:ext cx="2344080" cy="1138428"/>
      </dsp:txXfrm>
    </dsp:sp>
    <dsp:sp modelId="{536682BB-75C2-46DD-8D1B-9D26295559D0}">
      <dsp:nvSpPr>
        <dsp:cNvPr id="0" name=""/>
        <dsp:cNvSpPr/>
      </dsp:nvSpPr>
      <dsp:spPr>
        <a:xfrm>
          <a:off x="2489105" y="4194444"/>
          <a:ext cx="3911705" cy="1609980"/>
        </a:xfrm>
        <a:prstGeom prst="ellipse">
          <a:avLst/>
        </a:prstGeom>
        <a:solidFill>
          <a:schemeClr val="accent1">
            <a:shade val="80000"/>
            <a:alpha val="50000"/>
            <a:hueOff val="183322"/>
            <a:satOff val="-16692"/>
            <a:lumOff val="22525"/>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RETE </a:t>
          </a:r>
          <a:r>
            <a:rPr lang="it-IT" sz="1800" kern="1200" dirty="0" err="1"/>
            <a:t>DI</a:t>
          </a:r>
          <a:r>
            <a:rPr lang="it-IT" sz="1800" kern="1200" dirty="0"/>
            <a:t> SUPPORTO ESTERNO</a:t>
          </a:r>
        </a:p>
      </dsp:txBody>
      <dsp:txXfrm>
        <a:off x="3061961" y="4430220"/>
        <a:ext cx="2765993" cy="1138428"/>
      </dsp:txXfrm>
    </dsp:sp>
    <dsp:sp modelId="{43B37E1D-08F4-4B41-B61A-E6F8B75854DD}">
      <dsp:nvSpPr>
        <dsp:cNvPr id="0" name=""/>
        <dsp:cNvSpPr/>
      </dsp:nvSpPr>
      <dsp:spPr>
        <a:xfrm>
          <a:off x="78627" y="2132176"/>
          <a:ext cx="3166863" cy="1609980"/>
        </a:xfrm>
        <a:prstGeom prst="ellipse">
          <a:avLst/>
        </a:prstGeom>
        <a:solidFill>
          <a:schemeClr val="accent1">
            <a:shade val="80000"/>
            <a:alpha val="50000"/>
            <a:hueOff val="244429"/>
            <a:satOff val="-22256"/>
            <a:lumOff val="30034"/>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RISORSE PERSONALI SU </a:t>
          </a:r>
          <a:r>
            <a:rPr lang="it-IT" sz="1800" kern="1200"/>
            <a:t>CUI CONTARE</a:t>
          </a:r>
        </a:p>
        <a:p>
          <a:pPr marL="0" lvl="0" indent="0" algn="ctr" defTabSz="800100">
            <a:lnSpc>
              <a:spcPct val="90000"/>
            </a:lnSpc>
            <a:spcBef>
              <a:spcPct val="0"/>
            </a:spcBef>
            <a:spcAft>
              <a:spcPct val="35000"/>
            </a:spcAft>
            <a:buNone/>
          </a:pPr>
          <a:endParaRPr lang="it-IT" sz="1800" kern="1200" dirty="0"/>
        </a:p>
      </dsp:txBody>
      <dsp:txXfrm>
        <a:off x="542403" y="2367952"/>
        <a:ext cx="2239311" cy="1138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E3896-B43E-45E8-AE05-E17F90AD3D91}">
      <dsp:nvSpPr>
        <dsp:cNvPr id="0" name=""/>
        <dsp:cNvSpPr/>
      </dsp:nvSpPr>
      <dsp:spPr>
        <a:xfrm>
          <a:off x="2784118" y="1292519"/>
          <a:ext cx="3219960" cy="3219960"/>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it-IT" sz="4500" i="1" kern="1200" dirty="0"/>
            <a:t>Famiglia e lutto</a:t>
          </a:r>
        </a:p>
      </dsp:txBody>
      <dsp:txXfrm>
        <a:off x="3255670" y="1764071"/>
        <a:ext cx="2276856" cy="2276856"/>
      </dsp:txXfrm>
    </dsp:sp>
    <dsp:sp modelId="{809D4C72-80F7-4C4C-B7C1-3D6505812414}">
      <dsp:nvSpPr>
        <dsp:cNvPr id="0" name=""/>
        <dsp:cNvSpPr/>
      </dsp:nvSpPr>
      <dsp:spPr>
        <a:xfrm>
          <a:off x="2679107" y="574"/>
          <a:ext cx="3429982" cy="1609980"/>
        </a:xfrm>
        <a:prstGeom prst="ellipse">
          <a:avLst/>
        </a:prstGeom>
        <a:solidFill>
          <a:schemeClr val="accent1">
            <a:shade val="80000"/>
            <a:alpha val="50000"/>
            <a:hueOff val="40738"/>
            <a:satOff val="-3709"/>
            <a:lumOff val="5006"/>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In cui la morte è tabù (portano lutti irrisolti)</a:t>
          </a:r>
        </a:p>
      </dsp:txBody>
      <dsp:txXfrm>
        <a:off x="3181416" y="236350"/>
        <a:ext cx="2425364" cy="1138428"/>
      </dsp:txXfrm>
    </dsp:sp>
    <dsp:sp modelId="{6C4A04D8-B5C9-4220-82EC-017698FBC33D}">
      <dsp:nvSpPr>
        <dsp:cNvPr id="0" name=""/>
        <dsp:cNvSpPr/>
      </dsp:nvSpPr>
      <dsp:spPr>
        <a:xfrm>
          <a:off x="5270031" y="683029"/>
          <a:ext cx="3315030" cy="1609980"/>
        </a:xfrm>
        <a:prstGeom prst="ellipse">
          <a:avLst/>
        </a:prstGeom>
        <a:solidFill>
          <a:schemeClr val="accent1">
            <a:shade val="80000"/>
            <a:alpha val="50000"/>
            <a:hueOff val="81476"/>
            <a:satOff val="-7419"/>
            <a:lumOff val="10011"/>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in cui si esita l’intimità per paura di perdere il controllo emozionale</a:t>
          </a:r>
        </a:p>
      </dsp:txBody>
      <dsp:txXfrm>
        <a:off x="5755506" y="918805"/>
        <a:ext cx="2344080" cy="1138428"/>
      </dsp:txXfrm>
    </dsp:sp>
    <dsp:sp modelId="{536682BB-75C2-46DD-8D1B-9D26295559D0}">
      <dsp:nvSpPr>
        <dsp:cNvPr id="0" name=""/>
        <dsp:cNvSpPr/>
      </dsp:nvSpPr>
      <dsp:spPr>
        <a:xfrm>
          <a:off x="5040281" y="2592180"/>
          <a:ext cx="3911705" cy="1609980"/>
        </a:xfrm>
        <a:prstGeom prst="ellipse">
          <a:avLst/>
        </a:prstGeom>
        <a:solidFill>
          <a:schemeClr val="accent1">
            <a:shade val="80000"/>
            <a:alpha val="50000"/>
            <a:hueOff val="122215"/>
            <a:satOff val="-11128"/>
            <a:lumOff val="15017"/>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In cui tutto deve continuare come prima</a:t>
          </a:r>
        </a:p>
      </dsp:txBody>
      <dsp:txXfrm>
        <a:off x="5613137" y="2827956"/>
        <a:ext cx="2765993" cy="1138428"/>
      </dsp:txXfrm>
    </dsp:sp>
    <dsp:sp modelId="{43B37E1D-08F4-4B41-B61A-E6F8B75854DD}">
      <dsp:nvSpPr>
        <dsp:cNvPr id="0" name=""/>
        <dsp:cNvSpPr/>
      </dsp:nvSpPr>
      <dsp:spPr>
        <a:xfrm>
          <a:off x="3744210" y="4176270"/>
          <a:ext cx="3166863" cy="1609980"/>
        </a:xfrm>
        <a:prstGeom prst="ellipse">
          <a:avLst/>
        </a:prstGeom>
        <a:solidFill>
          <a:schemeClr val="accent1">
            <a:shade val="80000"/>
            <a:alpha val="50000"/>
            <a:hueOff val="162953"/>
            <a:satOff val="-14837"/>
            <a:lumOff val="20023"/>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In cui la perdita può significare il caos con rischio di disgregazione</a:t>
          </a:r>
        </a:p>
        <a:p>
          <a:pPr marL="0" lvl="0" indent="0" algn="ctr" defTabSz="622300">
            <a:lnSpc>
              <a:spcPct val="90000"/>
            </a:lnSpc>
            <a:spcBef>
              <a:spcPct val="0"/>
            </a:spcBef>
            <a:spcAft>
              <a:spcPct val="35000"/>
            </a:spcAft>
            <a:buNone/>
          </a:pPr>
          <a:endParaRPr lang="it-IT" sz="1400" kern="1200" dirty="0"/>
        </a:p>
      </dsp:txBody>
      <dsp:txXfrm>
        <a:off x="4207986" y="4412046"/>
        <a:ext cx="2239311" cy="1138428"/>
      </dsp:txXfrm>
    </dsp:sp>
    <dsp:sp modelId="{08DBF30B-3882-42EA-B4D7-311A718D42A6}">
      <dsp:nvSpPr>
        <dsp:cNvPr id="0" name=""/>
        <dsp:cNvSpPr/>
      </dsp:nvSpPr>
      <dsp:spPr>
        <a:xfrm>
          <a:off x="503996" y="3528221"/>
          <a:ext cx="3408457" cy="1609980"/>
        </a:xfrm>
        <a:prstGeom prst="ellipse">
          <a:avLst/>
        </a:prstGeom>
        <a:solidFill>
          <a:schemeClr val="accent1">
            <a:shade val="80000"/>
            <a:alpha val="50000"/>
            <a:hueOff val="203691"/>
            <a:satOff val="-18547"/>
            <a:lumOff val="25028"/>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In cui tutto </a:t>
          </a:r>
          <a:r>
            <a:rPr lang="it-IT" sz="1400" kern="1200" dirty="0" err="1"/>
            <a:t>dev</a:t>
          </a:r>
          <a:r>
            <a:rPr lang="it-IT" sz="1400" kern="1200" dirty="0"/>
            <a:t>’essere perfetto, li lotta contro i sentimenti primitivi e predomina la razionalizzazione</a:t>
          </a:r>
        </a:p>
      </dsp:txBody>
      <dsp:txXfrm>
        <a:off x="1003153" y="3763997"/>
        <a:ext cx="2410143" cy="1138428"/>
      </dsp:txXfrm>
    </dsp:sp>
    <dsp:sp modelId="{526C66CD-44A0-42BA-97CB-ABBEE1A91449}">
      <dsp:nvSpPr>
        <dsp:cNvPr id="0" name=""/>
        <dsp:cNvSpPr/>
      </dsp:nvSpPr>
      <dsp:spPr>
        <a:xfrm>
          <a:off x="0" y="1224094"/>
          <a:ext cx="3560101" cy="2041986"/>
        </a:xfrm>
        <a:prstGeom prst="ellipse">
          <a:avLst/>
        </a:prstGeom>
        <a:solidFill>
          <a:schemeClr val="accent1">
            <a:shade val="80000"/>
            <a:alpha val="50000"/>
            <a:hueOff val="244429"/>
            <a:satOff val="-22256"/>
            <a:lumOff val="30034"/>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t>F. Che funzionano con aperta e sincera condivisione dei sentimenti, tollerano sentimenti positivi e negativi, vivono l’intimità nelle relazionali e condividono il lutto con attenzione e consolazione</a:t>
          </a:r>
        </a:p>
      </dsp:txBody>
      <dsp:txXfrm>
        <a:off x="521365" y="1523136"/>
        <a:ext cx="2517371" cy="14439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0183F6-BA23-4B36-9A67-33088F52CFA8}">
      <dsp:nvSpPr>
        <dsp:cNvPr id="0" name=""/>
        <dsp:cNvSpPr/>
      </dsp:nvSpPr>
      <dsp:spPr>
        <a:xfrm>
          <a:off x="3268800" y="770"/>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Alcune si comportano con distacco e con controllo</a:t>
          </a:r>
        </a:p>
      </dsp:txBody>
      <dsp:txXfrm>
        <a:off x="3268800" y="122067"/>
        <a:ext cx="4539308" cy="727784"/>
      </dsp:txXfrm>
    </dsp:sp>
    <dsp:sp modelId="{F6815C96-86F7-4E78-B4BD-861389225F5A}">
      <dsp:nvSpPr>
        <dsp:cNvPr id="0" name=""/>
        <dsp:cNvSpPr/>
      </dsp:nvSpPr>
      <dsp:spPr>
        <a:xfrm>
          <a:off x="0" y="770"/>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Distacco</a:t>
          </a:r>
        </a:p>
      </dsp:txBody>
      <dsp:txXfrm>
        <a:off x="47370" y="48140"/>
        <a:ext cx="3174060" cy="875638"/>
      </dsp:txXfrm>
    </dsp:sp>
    <dsp:sp modelId="{D898F2DC-AC6D-427B-AD0E-9BF7E9E514C9}">
      <dsp:nvSpPr>
        <dsp:cNvPr id="0" name=""/>
        <dsp:cNvSpPr/>
      </dsp:nvSpPr>
      <dsp:spPr>
        <a:xfrm>
          <a:off x="3268800" y="1068186"/>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Pianto disperato e rumoroso (rabbia – tristezza – commozione)</a:t>
          </a:r>
        </a:p>
      </dsp:txBody>
      <dsp:txXfrm>
        <a:off x="3268800" y="1189483"/>
        <a:ext cx="4539308" cy="727784"/>
      </dsp:txXfrm>
    </dsp:sp>
    <dsp:sp modelId="{F0CCF496-494C-4218-97BE-6F8C6E0C696F}">
      <dsp:nvSpPr>
        <dsp:cNvPr id="0" name=""/>
        <dsp:cNvSpPr/>
      </dsp:nvSpPr>
      <dsp:spPr>
        <a:xfrm>
          <a:off x="0" y="1068186"/>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Pianto </a:t>
          </a:r>
        </a:p>
      </dsp:txBody>
      <dsp:txXfrm>
        <a:off x="47370" y="1115556"/>
        <a:ext cx="3174060" cy="875638"/>
      </dsp:txXfrm>
    </dsp:sp>
    <dsp:sp modelId="{3343D49E-D166-4AC2-A2EE-B90A523C4FC6}">
      <dsp:nvSpPr>
        <dsp:cNvPr id="0" name=""/>
        <dsp:cNvSpPr/>
      </dsp:nvSpPr>
      <dsp:spPr>
        <a:xfrm>
          <a:off x="3268800" y="2135602"/>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Alcuni si isolano e preferiscono stare da sole e rinchiudersi</a:t>
          </a:r>
        </a:p>
        <a:p>
          <a:pPr marL="171450" lvl="1" indent="-171450" algn="l" defTabSz="711200">
            <a:lnSpc>
              <a:spcPct val="90000"/>
            </a:lnSpc>
            <a:spcBef>
              <a:spcPct val="0"/>
            </a:spcBef>
            <a:spcAft>
              <a:spcPct val="15000"/>
            </a:spcAft>
            <a:buChar char="•"/>
          </a:pPr>
          <a:endParaRPr lang="it-IT" sz="1600" kern="1200"/>
        </a:p>
      </dsp:txBody>
      <dsp:txXfrm>
        <a:off x="3268800" y="2256899"/>
        <a:ext cx="4539308" cy="727784"/>
      </dsp:txXfrm>
    </dsp:sp>
    <dsp:sp modelId="{E6667CCA-4CBD-47F7-8D52-D873256B9CA6}">
      <dsp:nvSpPr>
        <dsp:cNvPr id="0" name=""/>
        <dsp:cNvSpPr/>
      </dsp:nvSpPr>
      <dsp:spPr>
        <a:xfrm>
          <a:off x="0" y="2135602"/>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Solitudine</a:t>
          </a:r>
        </a:p>
      </dsp:txBody>
      <dsp:txXfrm>
        <a:off x="47370" y="2182972"/>
        <a:ext cx="3174060" cy="875638"/>
      </dsp:txXfrm>
    </dsp:sp>
    <dsp:sp modelId="{0A6AD085-5E5D-4274-A7DD-F5CA11175AAA}">
      <dsp:nvSpPr>
        <dsp:cNvPr id="0" name=""/>
        <dsp:cNvSpPr/>
      </dsp:nvSpPr>
      <dsp:spPr>
        <a:xfrm>
          <a:off x="3268800" y="3203018"/>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Alcune manifestano al necessità di avere qualcuno al suo fianco e lo cercano</a:t>
          </a:r>
        </a:p>
      </dsp:txBody>
      <dsp:txXfrm>
        <a:off x="3268800" y="3324315"/>
        <a:ext cx="4539308" cy="727784"/>
      </dsp:txXfrm>
    </dsp:sp>
    <dsp:sp modelId="{46977E34-8BDB-487B-93FD-4B6568ED0CF7}">
      <dsp:nvSpPr>
        <dsp:cNvPr id="0" name=""/>
        <dsp:cNvSpPr/>
      </dsp:nvSpPr>
      <dsp:spPr>
        <a:xfrm>
          <a:off x="0" y="3203018"/>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Compagnia</a:t>
          </a:r>
        </a:p>
      </dsp:txBody>
      <dsp:txXfrm>
        <a:off x="47370" y="3250388"/>
        <a:ext cx="3174060" cy="875638"/>
      </dsp:txXfrm>
    </dsp:sp>
    <dsp:sp modelId="{E979E2CA-8787-497F-AE94-819228879EB7}">
      <dsp:nvSpPr>
        <dsp:cNvPr id="0" name=""/>
        <dsp:cNvSpPr/>
      </dsp:nvSpPr>
      <dsp:spPr>
        <a:xfrm>
          <a:off x="3268800" y="4270435"/>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Alcuni preferiscono eliminarle subito</a:t>
          </a:r>
        </a:p>
        <a:p>
          <a:pPr marL="171450" lvl="1" indent="-171450" algn="l" defTabSz="711200">
            <a:lnSpc>
              <a:spcPct val="90000"/>
            </a:lnSpc>
            <a:spcBef>
              <a:spcPct val="0"/>
            </a:spcBef>
            <a:spcAft>
              <a:spcPct val="15000"/>
            </a:spcAft>
            <a:buChar char="•"/>
          </a:pPr>
          <a:r>
            <a:rPr lang="it-IT" sz="1600" kern="1200" dirty="0"/>
            <a:t>Altre le conservano immutate per anni</a:t>
          </a:r>
        </a:p>
      </dsp:txBody>
      <dsp:txXfrm>
        <a:off x="3268800" y="4391732"/>
        <a:ext cx="4539308" cy="727784"/>
      </dsp:txXfrm>
    </dsp:sp>
    <dsp:sp modelId="{44F4CC54-A90C-4B0B-89EB-584F5D5FCEAD}">
      <dsp:nvSpPr>
        <dsp:cNvPr id="0" name=""/>
        <dsp:cNvSpPr/>
      </dsp:nvSpPr>
      <dsp:spPr>
        <a:xfrm>
          <a:off x="0" y="4270435"/>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Le cose del defunto</a:t>
          </a:r>
        </a:p>
      </dsp:txBody>
      <dsp:txXfrm>
        <a:off x="47370" y="4317805"/>
        <a:ext cx="3174060" cy="875638"/>
      </dsp:txXfrm>
    </dsp:sp>
    <dsp:sp modelId="{4E839774-3660-4259-9366-2AAAD2655D84}">
      <dsp:nvSpPr>
        <dsp:cNvPr id="0" name=""/>
        <dsp:cNvSpPr/>
      </dsp:nvSpPr>
      <dsp:spPr>
        <a:xfrm>
          <a:off x="3268800" y="5337851"/>
          <a:ext cx="4903200" cy="97037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kern="1200" dirty="0"/>
            <a:t>Alcuni vanno continuamente al cimitero anche più volte al giorno</a:t>
          </a:r>
        </a:p>
        <a:p>
          <a:pPr marL="171450" lvl="1" indent="-171450" algn="l" defTabSz="711200">
            <a:lnSpc>
              <a:spcPct val="90000"/>
            </a:lnSpc>
            <a:spcBef>
              <a:spcPct val="0"/>
            </a:spcBef>
            <a:spcAft>
              <a:spcPct val="15000"/>
            </a:spcAft>
            <a:buChar char="•"/>
          </a:pPr>
          <a:r>
            <a:rPr lang="it-IT" sz="1600" kern="1200" dirty="0"/>
            <a:t>Altre lo rifuggono totalmente</a:t>
          </a:r>
        </a:p>
      </dsp:txBody>
      <dsp:txXfrm>
        <a:off x="3268800" y="5459148"/>
        <a:ext cx="4539308" cy="727784"/>
      </dsp:txXfrm>
    </dsp:sp>
    <dsp:sp modelId="{6C1C80F9-5FB9-474D-B115-BB1C68F5E2EB}">
      <dsp:nvSpPr>
        <dsp:cNvPr id="0" name=""/>
        <dsp:cNvSpPr/>
      </dsp:nvSpPr>
      <dsp:spPr>
        <a:xfrm>
          <a:off x="0" y="5337851"/>
          <a:ext cx="3268800" cy="970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it-IT" sz="2900" kern="1200" dirty="0"/>
            <a:t>Cimitero</a:t>
          </a:r>
        </a:p>
      </dsp:txBody>
      <dsp:txXfrm>
        <a:off x="47370" y="5385221"/>
        <a:ext cx="3174060" cy="8756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E3896-B43E-45E8-AE05-E17F90AD3D91}">
      <dsp:nvSpPr>
        <dsp:cNvPr id="0" name=""/>
        <dsp:cNvSpPr/>
      </dsp:nvSpPr>
      <dsp:spPr>
        <a:xfrm>
          <a:off x="2626137" y="1790160"/>
          <a:ext cx="3803847" cy="3803847"/>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r>
            <a:rPr lang="it-IT" sz="6300" i="1" kern="1200" dirty="0"/>
            <a:t>Varietà di lutto</a:t>
          </a:r>
        </a:p>
      </dsp:txBody>
      <dsp:txXfrm>
        <a:off x="3183197" y="2347220"/>
        <a:ext cx="2689727" cy="2689727"/>
      </dsp:txXfrm>
    </dsp:sp>
    <dsp:sp modelId="{809D4C72-80F7-4C4C-B7C1-3D6505812414}">
      <dsp:nvSpPr>
        <dsp:cNvPr id="0" name=""/>
        <dsp:cNvSpPr/>
      </dsp:nvSpPr>
      <dsp:spPr>
        <a:xfrm>
          <a:off x="1442380" y="-38205"/>
          <a:ext cx="6171361" cy="2506221"/>
        </a:xfrm>
        <a:prstGeom prst="ellipse">
          <a:avLst/>
        </a:prstGeom>
        <a:solidFill>
          <a:schemeClr val="accent1">
            <a:shade val="80000"/>
            <a:alpha val="50000"/>
            <a:hueOff val="61107"/>
            <a:satOff val="-5564"/>
            <a:lumOff val="7508"/>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b="1" kern="1200" dirty="0">
              <a:solidFill>
                <a:srgbClr val="FF0000"/>
              </a:solidFill>
            </a:rPr>
            <a:t>LUTTO ANTICIPATORIO</a:t>
          </a:r>
        </a:p>
        <a:p>
          <a:pPr marL="0" lvl="0" indent="0" algn="ctr" defTabSz="889000">
            <a:lnSpc>
              <a:spcPct val="90000"/>
            </a:lnSpc>
            <a:spcBef>
              <a:spcPct val="0"/>
            </a:spcBef>
            <a:spcAft>
              <a:spcPct val="35000"/>
            </a:spcAft>
            <a:buNone/>
          </a:pPr>
          <a:r>
            <a:rPr lang="it-IT" sz="1500" kern="1200" dirty="0"/>
            <a:t>È il lutto annunciato o perché c’è una malattia grave diagnosticata o perché si susseguono cure e interventi che avvicinano alla fase terminale.</a:t>
          </a:r>
        </a:p>
        <a:p>
          <a:pPr marL="0" lvl="0" indent="0" algn="ctr" defTabSz="889000">
            <a:lnSpc>
              <a:spcPct val="90000"/>
            </a:lnSpc>
            <a:spcBef>
              <a:spcPct val="0"/>
            </a:spcBef>
            <a:spcAft>
              <a:spcPct val="35000"/>
            </a:spcAft>
            <a:buNone/>
          </a:pPr>
          <a:r>
            <a:rPr lang="it-IT" sz="1500" kern="1200" dirty="0"/>
            <a:t>Diventa difficile quando c’è poca attitudine a vivere i distacchi e per la poca comunicazione tra il morente e coloro che lo circondano</a:t>
          </a:r>
        </a:p>
      </dsp:txBody>
      <dsp:txXfrm>
        <a:off x="2346155" y="328823"/>
        <a:ext cx="4363811" cy="1772165"/>
      </dsp:txXfrm>
    </dsp:sp>
    <dsp:sp modelId="{6C4A04D8-B5C9-4220-82EC-017698FBC33D}">
      <dsp:nvSpPr>
        <dsp:cNvPr id="0" name=""/>
        <dsp:cNvSpPr/>
      </dsp:nvSpPr>
      <dsp:spPr>
        <a:xfrm>
          <a:off x="5227484" y="2388941"/>
          <a:ext cx="3916155" cy="2688140"/>
        </a:xfrm>
        <a:prstGeom prst="ellipse">
          <a:avLst/>
        </a:prstGeom>
        <a:solidFill>
          <a:schemeClr val="accent1">
            <a:shade val="80000"/>
            <a:alpha val="50000"/>
            <a:hueOff val="122215"/>
            <a:satOff val="-11128"/>
            <a:lumOff val="15017"/>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b="1" kern="1200" dirty="0">
              <a:solidFill>
                <a:srgbClr val="FF0000"/>
              </a:solidFill>
            </a:rPr>
            <a:t>LUTTO RITARDATO</a:t>
          </a:r>
        </a:p>
        <a:p>
          <a:pPr marL="0" lvl="0" indent="0" algn="ctr" defTabSz="444500">
            <a:lnSpc>
              <a:spcPct val="90000"/>
            </a:lnSpc>
            <a:spcBef>
              <a:spcPct val="0"/>
            </a:spcBef>
            <a:spcAft>
              <a:spcPct val="35000"/>
            </a:spcAft>
            <a:buNone/>
          </a:pPr>
          <a:r>
            <a:rPr lang="it-IT" sz="1000" kern="1200" dirty="0"/>
            <a:t>Le persone che nelle fasi iniziali del lutto sembrano mantenere il controllo della situazione senza manifestare segni apparenti di sofferenza o che si buttano in attività frenetiche. Dopo qualche mese o anni basta un ricordo o un’immagine per scatenare il cordoglio irrisolto</a:t>
          </a:r>
        </a:p>
      </dsp:txBody>
      <dsp:txXfrm>
        <a:off x="5800992" y="2782610"/>
        <a:ext cx="2769139" cy="1900802"/>
      </dsp:txXfrm>
    </dsp:sp>
    <dsp:sp modelId="{536682BB-75C2-46DD-8D1B-9D26295559D0}">
      <dsp:nvSpPr>
        <dsp:cNvPr id="0" name=""/>
        <dsp:cNvSpPr/>
      </dsp:nvSpPr>
      <dsp:spPr>
        <a:xfrm>
          <a:off x="1504071" y="5442681"/>
          <a:ext cx="6135871" cy="1453164"/>
        </a:xfrm>
        <a:prstGeom prst="ellipse">
          <a:avLst/>
        </a:prstGeom>
        <a:solidFill>
          <a:schemeClr val="accent1">
            <a:shade val="80000"/>
            <a:alpha val="50000"/>
            <a:hueOff val="183322"/>
            <a:satOff val="-16692"/>
            <a:lumOff val="22525"/>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b="1" kern="1200" dirty="0">
              <a:solidFill>
                <a:srgbClr val="FF0000"/>
              </a:solidFill>
            </a:rPr>
            <a:t>LUTTO CRONICO</a:t>
          </a:r>
        </a:p>
        <a:p>
          <a:pPr marL="0" lvl="0" indent="0" algn="ctr" defTabSz="444500">
            <a:lnSpc>
              <a:spcPct val="90000"/>
            </a:lnSpc>
            <a:spcBef>
              <a:spcPct val="0"/>
            </a:spcBef>
            <a:spcAft>
              <a:spcPct val="35000"/>
            </a:spcAft>
            <a:buNone/>
          </a:pPr>
          <a:r>
            <a:rPr lang="it-IT" sz="1000" kern="1200" dirty="0"/>
            <a:t>Chi rimane è assorbito da costanti ricordi ed è incapace di reinserirsi nel tessuto sociale. Questo lutto si caratterizza per reazioni molto intense negli anniversari, collera e risentimento oltre le prime settimane, difficoltà a trovare conforto in parenti e amici, il desiderio di tenere presente la persona scomparsa tutti i giorni con vestiti, il posto vuoto (mummificazione)</a:t>
          </a:r>
        </a:p>
      </dsp:txBody>
      <dsp:txXfrm>
        <a:off x="2402649" y="5655492"/>
        <a:ext cx="4338715" cy="1027542"/>
      </dsp:txXfrm>
    </dsp:sp>
    <dsp:sp modelId="{43B37E1D-08F4-4B41-B61A-E6F8B75854DD}">
      <dsp:nvSpPr>
        <dsp:cNvPr id="0" name=""/>
        <dsp:cNvSpPr/>
      </dsp:nvSpPr>
      <dsp:spPr>
        <a:xfrm>
          <a:off x="0" y="2399541"/>
          <a:ext cx="3741121" cy="2666991"/>
        </a:xfrm>
        <a:prstGeom prst="ellipse">
          <a:avLst/>
        </a:prstGeom>
        <a:solidFill>
          <a:schemeClr val="accent1">
            <a:shade val="80000"/>
            <a:alpha val="50000"/>
            <a:hueOff val="244429"/>
            <a:satOff val="-22256"/>
            <a:lumOff val="30034"/>
            <a:alphaOff val="0"/>
          </a:schemeClr>
        </a:solidFill>
        <a:ln w="38100" cap="flat" cmpd="sng" algn="ctr">
          <a:solidFill>
            <a:schemeClr val="lt1">
              <a:hueOff val="0"/>
              <a:satOff val="0"/>
              <a:lumOff val="0"/>
              <a:alphaOff val="0"/>
            </a:schemeClr>
          </a:solidFill>
          <a:prstDash val="solid"/>
          <a:miter/>
        </a:ln>
        <a:effectLst/>
      </dsp:spPr>
      <dsp:style>
        <a:lnRef idx="3">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t-IT" sz="1000" b="1" kern="1200" dirty="0">
              <a:solidFill>
                <a:srgbClr val="FF0000"/>
              </a:solidFill>
            </a:rPr>
            <a:t>LUTTO PATOLOGICO</a:t>
          </a:r>
        </a:p>
        <a:p>
          <a:pPr marL="0" lvl="0" indent="0" algn="ctr" defTabSz="444500">
            <a:lnSpc>
              <a:spcPct val="90000"/>
            </a:lnSpc>
            <a:spcBef>
              <a:spcPct val="0"/>
            </a:spcBef>
            <a:spcAft>
              <a:spcPct val="35000"/>
            </a:spcAft>
            <a:buNone/>
          </a:pPr>
          <a:r>
            <a:rPr lang="it-IT" sz="1000" kern="1200" dirty="0"/>
            <a:t>Trova espressione in esaurimenti nervosi, iperattività, eccessiva tristezza,forte sentimento di colpa, rabbia e abbandono, deterioramento delle attività quotidiane, ipocondria e identificazione con il defunto, dipendenza da farmaci o sostanze</a:t>
          </a:r>
        </a:p>
      </dsp:txBody>
      <dsp:txXfrm>
        <a:off x="547874" y="2790113"/>
        <a:ext cx="2645373" cy="188584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CEA8DD66-BC4A-420B-BA24-8A84F34CE5F4}"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3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3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6406BF74-8A64-412E-A316-C1B520C9020E}"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3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3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3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7992D643-667E-4EC5-B55D-8CE5CB7AA21D}"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4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0A3EB47B-183F-4FCF-A323-2B5586B107CE}"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1AD907F3-8BB2-4767-A73A-9CD34A56B7BF}" type="slidenum">
              <a:t>‹N›</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59"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A2E89A79-8F1E-481E-BE6C-039F4A369D76}" type="slidenum">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61"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46C1F980-DE43-475E-B63A-47B6DA5AA618}" type="slidenum">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63"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4"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AFF109B3-D748-4F06-ACA4-D3172363493B}" type="slidenum">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AFFC9DE0-BC7F-4724-87BA-4ACA46498D09}" type="slidenum">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1432440" y="360000"/>
            <a:ext cx="7406280" cy="682308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0C9EC1D8-B8CB-4CB7-8459-4BA03DA628AD}" type="slidenum">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68"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9"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0"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C452430C-F16B-4B6E-AAE7-FEBA071E41CA}"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1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B2BE76F7-4778-4354-8B8C-6A0495794E9F}"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72"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3"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4"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68895525-705E-42BD-8861-DD3EC49C783F}"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7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8"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96C5C8C8-CBE0-4DCE-97D3-182FE970D707}" type="slidenum">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80"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81"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F6A331F7-C6A4-4B11-BE4A-C6700BF9D0AA}" type="slidenum">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8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8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85"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86"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4A27FB53-D5E4-43F9-BE8F-1944EDBE7931}" type="slidenum">
              <a:t>‹N›</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88"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89"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0"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1"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2"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3"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87431D1D-EBE9-4809-948C-32C0931AEBB4}" type="slidenum">
              <a:t>‹N›</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1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F447D7A7-B316-4E73-891A-A573083BD2BB}"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CF0794FC-3AFA-4CB8-B6CE-E61B81CC4DC2}"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8F305296-5B54-4356-92EC-9AF0514E0982}"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1432440" y="360000"/>
            <a:ext cx="7406280" cy="682308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E275E3EC-6D44-4A9B-8A07-DC225ECB9FDE}"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2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2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2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94E43942-B0BE-4D48-BC35-4AF7E48AB395}"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2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2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2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A65EF4CA-6E6A-4B95-BE6E-4D1E85EDB23A}"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32440" y="360000"/>
            <a:ext cx="7406280" cy="147168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Gill Sans MT"/>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3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it-IT" sz="3200" b="0" strike="noStrike" spc="-1">
              <a:solidFill>
                <a:srgbClr val="000000"/>
              </a:solidFill>
              <a:latin typeface="Gill Sans MT"/>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052E9D68-2D0D-4708-954D-6F316CF11819}"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12"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w="3175" cap="rnd">
            <a:solidFill>
              <a:srgbClr val="E7DEC9">
                <a:shade val="70000"/>
                <a:satMod val="200000"/>
                <a:alpha val="100000"/>
              </a:srgbClr>
            </a:solidFill>
            <a:round/>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13" name="Ovale 7"/>
          <p:cNvSpPr/>
          <p:nvPr/>
        </p:nvSpPr>
        <p:spPr>
          <a:xfrm>
            <a:off x="168840" y="21240"/>
            <a:ext cx="1701720" cy="1701720"/>
          </a:xfrm>
          <a:prstGeom prst="ellipse">
            <a:avLst/>
          </a:prstGeom>
          <a:noFill/>
          <a:ln w="27305" cap="rnd">
            <a:solidFill>
              <a:srgbClr val="E7DEC9">
                <a:tint val="45000"/>
                <a:satMod val="325000"/>
                <a:alpha val="100000"/>
              </a:srgbClr>
            </a:solidFill>
            <a:round/>
          </a:ln>
          <a:effectLst>
            <a:outerShdw blurRad="25560" dist="2556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2"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w="7350" cap="rnd">
            <a:solidFill>
              <a:srgbClr val="E7DEC9">
                <a:shade val="60000"/>
                <a:satMod val="220000"/>
                <a:alpha val="100000"/>
              </a:srgbClr>
            </a:solidFill>
            <a:round/>
          </a:ln>
          <a:effectLst>
            <a:outerShdw blurRad="12600" dist="14843" dir="4557825"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3" name="Rettangolo 11"/>
          <p:cNvSpPr/>
          <p:nvPr/>
        </p:nvSpPr>
        <p:spPr>
          <a:xfrm>
            <a:off x="1013040" y="0"/>
            <a:ext cx="8130600" cy="6857640"/>
          </a:xfrm>
          <a:prstGeom prst="rect">
            <a:avLst/>
          </a:prstGeom>
          <a:solidFill>
            <a:schemeClr val="bg1"/>
          </a:solidFill>
          <a:ln>
            <a:noFill/>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4" name="Rettangolo 14"/>
          <p:cNvSpPr/>
          <p:nvPr/>
        </p:nvSpPr>
        <p:spPr>
          <a:xfrm>
            <a:off x="1014840" y="0"/>
            <a:ext cx="72720" cy="6857640"/>
          </a:xfrm>
          <a:prstGeom prst="rect">
            <a:avLst/>
          </a:prstGeom>
          <a:solidFill>
            <a:schemeClr val="bg1"/>
          </a:solidFill>
          <a:ln>
            <a:noFill/>
          </a:ln>
          <a:effectLst>
            <a:outerShdw blurRad="38520" dist="3816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5" name="PlaceHolder 1"/>
          <p:cNvSpPr>
            <a:spLocks noGrp="1"/>
          </p:cNvSpPr>
          <p:nvPr>
            <p:ph type="title"/>
          </p:nvPr>
        </p:nvSpPr>
        <p:spPr>
          <a:xfrm>
            <a:off x="1432440" y="360000"/>
            <a:ext cx="7406280" cy="1471680"/>
          </a:xfrm>
          <a:prstGeom prst="rect">
            <a:avLst/>
          </a:prstGeom>
          <a:noFill/>
          <a:ln w="0">
            <a:noFill/>
          </a:ln>
        </p:spPr>
        <p:txBody>
          <a:bodyPr lIns="90000" tIns="45000" rIns="90000" bIns="45000" anchor="b">
            <a:noAutofit/>
          </a:bodyPr>
          <a:lstStyle/>
          <a:p>
            <a:pPr indent="0">
              <a:lnSpc>
                <a:spcPct val="100000"/>
              </a:lnSpc>
              <a:buNone/>
            </a:pPr>
            <a:r>
              <a:rPr lang="it-IT" sz="4300" b="0" strike="noStrike" spc="-1">
                <a:solidFill>
                  <a:srgbClr val="572314"/>
                </a:solidFill>
                <a:latin typeface="Gill Sans MT"/>
              </a:rPr>
              <a:t>Fare clic per modificare lo stile del titolo</a:t>
            </a:r>
            <a:endParaRPr lang="it-IT" sz="4300" b="0" strike="noStrike" spc="-1">
              <a:solidFill>
                <a:srgbClr val="000000"/>
              </a:solidFill>
              <a:latin typeface="Gill Sans MT"/>
            </a:endParaRPr>
          </a:p>
        </p:txBody>
      </p:sp>
      <p:sp>
        <p:nvSpPr>
          <p:cNvPr id="6" name="PlaceHolder 2"/>
          <p:cNvSpPr>
            <a:spLocks noGrp="1"/>
          </p:cNvSpPr>
          <p:nvPr>
            <p:ph type="dt" idx="1"/>
          </p:nvPr>
        </p:nvSpPr>
        <p:spPr>
          <a:xfrm>
            <a:off x="3581280" y="6305400"/>
            <a:ext cx="2133360" cy="475920"/>
          </a:xfrm>
          <a:prstGeom prst="rect">
            <a:avLst/>
          </a:prstGeom>
          <a:noFill/>
          <a:ln w="0">
            <a:noFill/>
          </a:ln>
        </p:spPr>
        <p:txBody>
          <a:bodyPr lIns="90000" tIns="45000" rIns="90000" bIns="45000" anchor="b">
            <a:noAutofit/>
          </a:bodyPr>
          <a:lstStyle>
            <a:lvl1pPr indent="0" algn="r">
              <a:lnSpc>
                <a:spcPct val="100000"/>
              </a:lnSpc>
              <a:buNone/>
              <a:defRPr lang="it-IT" sz="1200" b="0" strike="noStrike" spc="-1">
                <a:solidFill>
                  <a:srgbClr val="B5A989"/>
                </a:solidFill>
                <a:latin typeface="Gill Sans MT"/>
              </a:defRPr>
            </a:lvl1pPr>
          </a:lstStyle>
          <a:p>
            <a:pPr indent="0" algn="r">
              <a:lnSpc>
                <a:spcPct val="100000"/>
              </a:lnSpc>
              <a:buNone/>
            </a:pPr>
            <a:r>
              <a:rPr lang="it-IT" sz="1200" b="0" strike="noStrike" spc="-1">
                <a:solidFill>
                  <a:srgbClr val="B5A989"/>
                </a:solidFill>
                <a:latin typeface="Gill Sans MT"/>
              </a:rPr>
              <a:t>&lt;data/ora&gt;</a:t>
            </a:r>
            <a:endParaRPr lang="it-IT" sz="1200" b="0" strike="noStrike" spc="-1">
              <a:solidFill>
                <a:srgbClr val="000000"/>
              </a:solidFill>
              <a:latin typeface="Times New Roman"/>
            </a:endParaRPr>
          </a:p>
        </p:txBody>
      </p:sp>
      <p:sp>
        <p:nvSpPr>
          <p:cNvPr id="7" name="PlaceHolder 3"/>
          <p:cNvSpPr>
            <a:spLocks noGrp="1"/>
          </p:cNvSpPr>
          <p:nvPr>
            <p:ph type="ftr" idx="2"/>
          </p:nvPr>
        </p:nvSpPr>
        <p:spPr>
          <a:xfrm>
            <a:off x="5715000" y="6305400"/>
            <a:ext cx="2895120" cy="475920"/>
          </a:xfrm>
          <a:prstGeom prst="rect">
            <a:avLst/>
          </a:prstGeom>
          <a:noFill/>
          <a:ln w="0">
            <a:noFill/>
          </a:ln>
        </p:spPr>
        <p:txBody>
          <a:bodyPr lIns="90000" tIns="45000" rIns="90000" bIns="45000" anchor="b">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8" name="PlaceHolder 4"/>
          <p:cNvSpPr>
            <a:spLocks noGrp="1"/>
          </p:cNvSpPr>
          <p:nvPr>
            <p:ph type="sldNum" idx="3"/>
          </p:nvPr>
        </p:nvSpPr>
        <p:spPr>
          <a:xfrm>
            <a:off x="8613720" y="6305400"/>
            <a:ext cx="456840" cy="475920"/>
          </a:xfrm>
          <a:prstGeom prst="rect">
            <a:avLst/>
          </a:prstGeom>
          <a:noFill/>
          <a:ln w="0">
            <a:noFill/>
          </a:ln>
        </p:spPr>
        <p:txBody>
          <a:bodyPr lIns="90000" tIns="45000" rIns="90000" bIns="45000" anchor="b">
            <a:noAutofit/>
          </a:bodyPr>
          <a:lstStyle>
            <a:lvl1pPr indent="0" algn="ctr">
              <a:lnSpc>
                <a:spcPct val="100000"/>
              </a:lnSpc>
              <a:buNone/>
              <a:defRPr lang="it-IT" sz="1200" b="0" strike="noStrike" spc="-1">
                <a:solidFill>
                  <a:srgbClr val="B5A989"/>
                </a:solidFill>
                <a:latin typeface="Gill Sans MT"/>
              </a:defRPr>
            </a:lvl1pPr>
          </a:lstStyle>
          <a:p>
            <a:pPr indent="0" algn="ctr">
              <a:lnSpc>
                <a:spcPct val="100000"/>
              </a:lnSpc>
              <a:buNone/>
            </a:pPr>
            <a:fld id="{86C6F3A9-CF01-475B-B68A-E80C54107A0A}" type="slidenum">
              <a:rPr lang="it-IT" sz="1200" b="0" strike="noStrike" spc="-1">
                <a:solidFill>
                  <a:srgbClr val="B5A989"/>
                </a:solidFill>
                <a:latin typeface="Gill Sans MT"/>
              </a:rPr>
              <a:t>‹N›</a:t>
            </a:fld>
            <a:endParaRPr lang="it-IT" sz="1200" b="0" strike="noStrike" spc="-1">
              <a:solidFill>
                <a:srgbClr val="000000"/>
              </a:solidFill>
              <a:latin typeface="Times New Roman"/>
            </a:endParaRPr>
          </a:p>
        </p:txBody>
      </p:sp>
      <p:sp>
        <p:nvSpPr>
          <p:cNvPr id="9" name="Ovale 7"/>
          <p:cNvSpPr/>
          <p:nvPr/>
        </p:nvSpPr>
        <p:spPr>
          <a:xfrm>
            <a:off x="921600" y="1413720"/>
            <a:ext cx="209880" cy="20988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w="2000" cap="rnd">
            <a:solidFill>
              <a:srgbClr val="3891A7">
                <a:shade val="90000"/>
                <a:satMod val="110000"/>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90000" rIns="90000" bIns="90000" anchor="ctr">
            <a:noAutofit/>
          </a:bodyPr>
          <a:lstStyle/>
          <a:p>
            <a:pPr algn="ctr">
              <a:lnSpc>
                <a:spcPct val="100000"/>
              </a:lnSpc>
            </a:pPr>
            <a:endParaRPr lang="en-US" sz="1800" b="0" strike="noStrike" spc="-1">
              <a:solidFill>
                <a:schemeClr val="dk1"/>
              </a:solidFill>
              <a:latin typeface="Gill Sans MT"/>
            </a:endParaRPr>
          </a:p>
        </p:txBody>
      </p:sp>
      <p:sp>
        <p:nvSpPr>
          <p:cNvPr id="10" name="Ovale 8"/>
          <p:cNvSpPr/>
          <p:nvPr/>
        </p:nvSpPr>
        <p:spPr>
          <a:xfrm>
            <a:off x="1157040" y="1344960"/>
            <a:ext cx="63720" cy="63720"/>
          </a:xfrm>
          <a:prstGeom prst="ellipse">
            <a:avLst/>
          </a:prstGeom>
          <a:noFill/>
          <a:ln w="12700" cap="rnd">
            <a:solidFill>
              <a:srgbClr val="3891A7">
                <a:shade val="75000"/>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90000" rIns="90000" bIns="90000" anchor="ctr">
            <a:noAutofit/>
          </a:bodyPr>
          <a:lstStyle/>
          <a:p>
            <a:pPr algn="ctr">
              <a:lnSpc>
                <a:spcPct val="100000"/>
              </a:lnSpc>
            </a:pPr>
            <a:endParaRPr lang="en-US" sz="1800" b="0" strike="noStrike" spc="-1">
              <a:solidFill>
                <a:schemeClr val="dk1"/>
              </a:solidFill>
              <a:latin typeface="Gill Sans MT"/>
            </a:endParaRPr>
          </a:p>
        </p:txBody>
      </p:sp>
      <p:sp>
        <p:nvSpPr>
          <p:cNvPr id="11"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3200" b="0" strike="noStrike" spc="-1">
                <a:solidFill>
                  <a:srgbClr val="000000"/>
                </a:solidFill>
                <a:latin typeface="Gill Sans MT"/>
              </a:rPr>
              <a:t>Fai clic per modificare il formato del testo della struttura</a:t>
            </a:r>
          </a:p>
          <a:p>
            <a:pPr marL="864000" lvl="1" indent="-324000">
              <a:spcBef>
                <a:spcPts val="1134"/>
              </a:spcBef>
              <a:buClr>
                <a:srgbClr val="000000"/>
              </a:buClr>
              <a:buSzPct val="75000"/>
              <a:buFont typeface="Symbol" charset="2"/>
              <a:buChar char=""/>
            </a:pPr>
            <a:r>
              <a:rPr lang="it-IT" sz="2400" b="0" strike="noStrike" spc="-1">
                <a:solidFill>
                  <a:srgbClr val="000000"/>
                </a:solidFill>
                <a:latin typeface="Gill Sans MT"/>
              </a:rPr>
              <a:t>Secondo livello struttura</a:t>
            </a:r>
          </a:p>
          <a:p>
            <a:pPr marL="1296000" lvl="2" indent="-288000">
              <a:spcBef>
                <a:spcPts val="850"/>
              </a:spcBef>
              <a:buClr>
                <a:srgbClr val="000000"/>
              </a:buClr>
              <a:buSzPct val="45000"/>
              <a:buFont typeface="Wingdings" charset="2"/>
              <a:buChar char=""/>
            </a:pPr>
            <a:r>
              <a:rPr lang="it-IT" sz="2000" b="0" strike="noStrike" spc="-1">
                <a:solidFill>
                  <a:srgbClr val="000000"/>
                </a:solidFill>
                <a:latin typeface="Gill Sans MT"/>
              </a:rPr>
              <a:t>Terzo livello struttura</a:t>
            </a:r>
          </a:p>
          <a:p>
            <a:pPr marL="1728000" lvl="3" indent="-216000">
              <a:spcBef>
                <a:spcPts val="567"/>
              </a:spcBef>
              <a:buClr>
                <a:srgbClr val="000000"/>
              </a:buClr>
              <a:buSzPct val="75000"/>
              <a:buFont typeface="Symbol" charset="2"/>
              <a:buChar char=""/>
            </a:pPr>
            <a:r>
              <a:rPr lang="it-IT" sz="2000" b="0" strike="noStrike" spc="-1">
                <a:solidFill>
                  <a:srgbClr val="000000"/>
                </a:solidFill>
                <a:latin typeface="Gill Sans MT"/>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Gill Sans MT"/>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Gill Sans MT"/>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Gill Sans MT"/>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48" name="Torta 6"/>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w="3175" cap="rnd">
            <a:solidFill>
              <a:srgbClr val="E7DEC9">
                <a:shade val="70000"/>
                <a:satMod val="200000"/>
                <a:alpha val="100000"/>
              </a:srgbClr>
            </a:solidFill>
            <a:round/>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49" name="Ovale 7"/>
          <p:cNvSpPr/>
          <p:nvPr/>
        </p:nvSpPr>
        <p:spPr>
          <a:xfrm>
            <a:off x="168840" y="21240"/>
            <a:ext cx="1701720" cy="1701720"/>
          </a:xfrm>
          <a:prstGeom prst="ellipse">
            <a:avLst/>
          </a:prstGeom>
          <a:noFill/>
          <a:ln w="27305" cap="rnd">
            <a:solidFill>
              <a:srgbClr val="E7DEC9">
                <a:tint val="45000"/>
                <a:satMod val="325000"/>
                <a:alpha val="100000"/>
              </a:srgbClr>
            </a:solidFill>
            <a:round/>
          </a:ln>
          <a:effectLst>
            <a:outerShdw blurRad="25560" dist="2556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50" name="Anello 10"/>
          <p:cNvSpPr/>
          <p:nvPr/>
        </p:nvSpPr>
        <p:spPr>
          <a:xfrm rot="2315400">
            <a:off x="182880" y="1054800"/>
            <a:ext cx="1125360" cy="1102320"/>
          </a:xfrm>
          <a:prstGeom prst="donut">
            <a:avLst>
              <a:gd name="adj" fmla="val 11833"/>
            </a:avLst>
          </a:prstGeom>
          <a:gradFill rotWithShape="0">
            <a:gsLst>
              <a:gs pos="0">
                <a:srgbClr val="EED18E">
                  <a:alpha val="60000"/>
                </a:srgbClr>
              </a:gs>
              <a:gs pos="100000">
                <a:srgbClr val="FEFAF6">
                  <a:alpha val="70196"/>
                </a:srgbClr>
              </a:gs>
            </a:gsLst>
            <a:lin ang="13500000"/>
          </a:gradFill>
          <a:ln w="7350" cap="rnd">
            <a:solidFill>
              <a:srgbClr val="E7DEC9">
                <a:shade val="60000"/>
                <a:satMod val="220000"/>
                <a:alpha val="100000"/>
              </a:srgbClr>
            </a:solidFill>
            <a:round/>
          </a:ln>
          <a:effectLst>
            <a:outerShdw blurRad="12600" dist="14843" dir="4557825"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51" name="Rettangolo 11"/>
          <p:cNvSpPr/>
          <p:nvPr/>
        </p:nvSpPr>
        <p:spPr>
          <a:xfrm>
            <a:off x="1013040" y="0"/>
            <a:ext cx="8130600" cy="6857640"/>
          </a:xfrm>
          <a:prstGeom prst="rect">
            <a:avLst/>
          </a:prstGeom>
          <a:solidFill>
            <a:schemeClr val="bg1"/>
          </a:solidFill>
          <a:ln>
            <a:noFill/>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52" name="Rettangolo 14"/>
          <p:cNvSpPr/>
          <p:nvPr/>
        </p:nvSpPr>
        <p:spPr>
          <a:xfrm>
            <a:off x="1014840" y="0"/>
            <a:ext cx="72720" cy="6857640"/>
          </a:xfrm>
          <a:prstGeom prst="rect">
            <a:avLst/>
          </a:prstGeom>
          <a:solidFill>
            <a:schemeClr val="bg1"/>
          </a:solidFill>
          <a:ln>
            <a:noFill/>
          </a:ln>
          <a:effectLst>
            <a:outerShdw blurRad="38520" dist="3816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ndParaRPr>
          </a:p>
        </p:txBody>
      </p:sp>
      <p:sp>
        <p:nvSpPr>
          <p:cNvPr id="53" name="PlaceHolder 1"/>
          <p:cNvSpPr>
            <a:spLocks noGrp="1"/>
          </p:cNvSpPr>
          <p:nvPr>
            <p:ph type="title"/>
          </p:nvPr>
        </p:nvSpPr>
        <p:spPr>
          <a:xfrm>
            <a:off x="1435680" y="274680"/>
            <a:ext cx="7497720" cy="1142640"/>
          </a:xfrm>
          <a:prstGeom prst="rect">
            <a:avLst/>
          </a:prstGeom>
          <a:noFill/>
          <a:ln w="0">
            <a:noFill/>
          </a:ln>
        </p:spPr>
        <p:txBody>
          <a:bodyPr lIns="90000" tIns="45000" rIns="90000" bIns="45000" anchor="ctr">
            <a:noAutofit/>
          </a:bodyPr>
          <a:lstStyle/>
          <a:p>
            <a:pPr indent="0">
              <a:lnSpc>
                <a:spcPct val="100000"/>
              </a:lnSpc>
              <a:buNone/>
            </a:pPr>
            <a:r>
              <a:rPr lang="it-IT" sz="4300" b="0" strike="noStrike" spc="-1">
                <a:solidFill>
                  <a:srgbClr val="572314"/>
                </a:solidFill>
                <a:latin typeface="Gill Sans MT"/>
              </a:rPr>
              <a:t>Fare clic per modificare lo stile del titolo</a:t>
            </a:r>
            <a:endParaRPr lang="it-IT" sz="4300" b="0" strike="noStrike" spc="-1">
              <a:solidFill>
                <a:srgbClr val="000000"/>
              </a:solidFill>
              <a:latin typeface="Gill Sans MT"/>
            </a:endParaRPr>
          </a:p>
        </p:txBody>
      </p:sp>
      <p:sp>
        <p:nvSpPr>
          <p:cNvPr id="54" name="PlaceHolder 2"/>
          <p:cNvSpPr>
            <a:spLocks noGrp="1"/>
          </p:cNvSpPr>
          <p:nvPr>
            <p:ph type="body"/>
          </p:nvPr>
        </p:nvSpPr>
        <p:spPr>
          <a:xfrm>
            <a:off x="1435680" y="1447920"/>
            <a:ext cx="7497720" cy="4800240"/>
          </a:xfrm>
          <a:prstGeom prst="rect">
            <a:avLst/>
          </a:prstGeom>
          <a:noFill/>
          <a:ln w="0">
            <a:noFill/>
          </a:ln>
        </p:spPr>
        <p:txBody>
          <a:bodyPr lIns="90000" tIns="45000" rIns="90000" bIns="45000" anchor="t">
            <a:noAutofit/>
          </a:bodyPr>
          <a:lstStyle/>
          <a:p>
            <a:pPr marL="365760" indent="-283320">
              <a:lnSpc>
                <a:spcPct val="100000"/>
              </a:lnSpc>
              <a:spcBef>
                <a:spcPts val="601"/>
              </a:spcBef>
              <a:buClr>
                <a:srgbClr val="3891A7"/>
              </a:buClr>
              <a:buSzPct val="80000"/>
              <a:buFont typeface="Wingdings 2" charset="2"/>
              <a:buChar char=""/>
            </a:pPr>
            <a:r>
              <a:rPr lang="it-IT" sz="3200" b="0" strike="noStrike" spc="-1">
                <a:solidFill>
                  <a:srgbClr val="000000"/>
                </a:solidFill>
                <a:latin typeface="Gill Sans MT"/>
              </a:rPr>
              <a:t>Fare clic per modificare stili del testo dello schema</a:t>
            </a:r>
          </a:p>
          <a:p>
            <a:pPr marL="640080" lvl="1" indent="-237600">
              <a:lnSpc>
                <a:spcPct val="100000"/>
              </a:lnSpc>
              <a:spcBef>
                <a:spcPts val="550"/>
              </a:spcBef>
              <a:buClr>
                <a:srgbClr val="3891A7"/>
              </a:buClr>
              <a:buFont typeface="Verdana"/>
              <a:buChar char="◦"/>
            </a:pPr>
            <a:r>
              <a:rPr lang="it-IT" sz="2800" b="0" strike="noStrike" spc="-1">
                <a:solidFill>
                  <a:srgbClr val="000000"/>
                </a:solidFill>
                <a:latin typeface="Gill Sans MT"/>
              </a:rPr>
              <a:t>Secondo livello</a:t>
            </a:r>
          </a:p>
          <a:p>
            <a:pPr marL="887040" lvl="2" indent="-228600">
              <a:lnSpc>
                <a:spcPct val="100000"/>
              </a:lnSpc>
              <a:spcBef>
                <a:spcPts val="479"/>
              </a:spcBef>
              <a:buClr>
                <a:srgbClr val="FEB80A"/>
              </a:buClr>
              <a:buFont typeface="Wingdings 2" charset="2"/>
              <a:buChar char=""/>
            </a:pPr>
            <a:r>
              <a:rPr lang="it-IT" sz="2400" b="0" strike="noStrike" spc="-1">
                <a:solidFill>
                  <a:srgbClr val="000000"/>
                </a:solidFill>
                <a:latin typeface="Gill Sans MT"/>
              </a:rPr>
              <a:t>Terzo livello</a:t>
            </a:r>
          </a:p>
          <a:p>
            <a:pPr marL="1097280" lvl="3" indent="-173880">
              <a:lnSpc>
                <a:spcPct val="100000"/>
              </a:lnSpc>
              <a:spcBef>
                <a:spcPts val="400"/>
              </a:spcBef>
              <a:buClr>
                <a:srgbClr val="C32D2E"/>
              </a:buClr>
              <a:buFont typeface="Wingdings 2" charset="2"/>
              <a:buChar char=""/>
            </a:pPr>
            <a:r>
              <a:rPr lang="it-IT" sz="2000" b="0" strike="noStrike" spc="-1">
                <a:solidFill>
                  <a:srgbClr val="000000"/>
                </a:solidFill>
                <a:latin typeface="Gill Sans MT"/>
              </a:rPr>
              <a:t>Quarto livello</a:t>
            </a:r>
          </a:p>
          <a:p>
            <a:pPr marL="1298520" lvl="4" indent="-182880">
              <a:lnSpc>
                <a:spcPct val="100000"/>
              </a:lnSpc>
              <a:spcBef>
                <a:spcPts val="400"/>
              </a:spcBef>
              <a:buClr>
                <a:srgbClr val="84AA33"/>
              </a:buClr>
              <a:buFont typeface="Wingdings 2" charset="2"/>
              <a:buChar char=""/>
            </a:pPr>
            <a:r>
              <a:rPr lang="it-IT" sz="2000" b="0" strike="noStrike" spc="-1">
                <a:solidFill>
                  <a:srgbClr val="000000"/>
                </a:solidFill>
                <a:latin typeface="Gill Sans MT"/>
              </a:rPr>
              <a:t>Quinto livello</a:t>
            </a:r>
          </a:p>
        </p:txBody>
      </p:sp>
      <p:sp>
        <p:nvSpPr>
          <p:cNvPr id="55" name="PlaceHolder 3"/>
          <p:cNvSpPr>
            <a:spLocks noGrp="1"/>
          </p:cNvSpPr>
          <p:nvPr>
            <p:ph type="dt" idx="4"/>
          </p:nvPr>
        </p:nvSpPr>
        <p:spPr>
          <a:xfrm>
            <a:off x="3581280" y="6305400"/>
            <a:ext cx="2133360" cy="475920"/>
          </a:xfrm>
          <a:prstGeom prst="rect">
            <a:avLst/>
          </a:prstGeom>
          <a:noFill/>
          <a:ln w="0">
            <a:noFill/>
          </a:ln>
        </p:spPr>
        <p:txBody>
          <a:bodyPr lIns="90000" tIns="45000" rIns="90000" bIns="45000" anchor="b">
            <a:noAutofit/>
          </a:bodyPr>
          <a:lstStyle>
            <a:lvl1pPr indent="0" algn="r">
              <a:lnSpc>
                <a:spcPct val="100000"/>
              </a:lnSpc>
              <a:buNone/>
              <a:defRPr lang="it-IT" sz="1200" b="0" strike="noStrike" spc="-1">
                <a:solidFill>
                  <a:srgbClr val="B5A989"/>
                </a:solidFill>
                <a:latin typeface="Gill Sans MT"/>
              </a:defRPr>
            </a:lvl1pPr>
          </a:lstStyle>
          <a:p>
            <a:pPr indent="0" algn="r">
              <a:lnSpc>
                <a:spcPct val="100000"/>
              </a:lnSpc>
              <a:buNone/>
            </a:pPr>
            <a:r>
              <a:rPr lang="it-IT" sz="1200" b="0" strike="noStrike" spc="-1">
                <a:solidFill>
                  <a:srgbClr val="B5A989"/>
                </a:solidFill>
                <a:latin typeface="Gill Sans MT"/>
              </a:rPr>
              <a:t>&lt;data/ora&gt;</a:t>
            </a:r>
            <a:endParaRPr lang="it-IT" sz="1200" b="0" strike="noStrike" spc="-1">
              <a:solidFill>
                <a:srgbClr val="000000"/>
              </a:solidFill>
              <a:latin typeface="Times New Roman"/>
            </a:endParaRPr>
          </a:p>
        </p:txBody>
      </p:sp>
      <p:sp>
        <p:nvSpPr>
          <p:cNvPr id="56" name="PlaceHolder 4"/>
          <p:cNvSpPr>
            <a:spLocks noGrp="1"/>
          </p:cNvSpPr>
          <p:nvPr>
            <p:ph type="ftr" idx="5"/>
          </p:nvPr>
        </p:nvSpPr>
        <p:spPr>
          <a:xfrm>
            <a:off x="5715000" y="6305400"/>
            <a:ext cx="2895120" cy="475920"/>
          </a:xfrm>
          <a:prstGeom prst="rect">
            <a:avLst/>
          </a:prstGeom>
          <a:noFill/>
          <a:ln w="0">
            <a:noFill/>
          </a:ln>
        </p:spPr>
        <p:txBody>
          <a:bodyPr lIns="90000" tIns="45000" rIns="90000" bIns="45000" anchor="b">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57" name="PlaceHolder 5"/>
          <p:cNvSpPr>
            <a:spLocks noGrp="1"/>
          </p:cNvSpPr>
          <p:nvPr>
            <p:ph type="sldNum" idx="6"/>
          </p:nvPr>
        </p:nvSpPr>
        <p:spPr>
          <a:xfrm>
            <a:off x="8613720" y="6305400"/>
            <a:ext cx="456840" cy="475920"/>
          </a:xfrm>
          <a:prstGeom prst="rect">
            <a:avLst/>
          </a:prstGeom>
          <a:noFill/>
          <a:ln w="0">
            <a:noFill/>
          </a:ln>
        </p:spPr>
        <p:txBody>
          <a:bodyPr lIns="90000" tIns="45000" rIns="90000" bIns="45000" anchor="b">
            <a:noAutofit/>
          </a:bodyPr>
          <a:lstStyle>
            <a:lvl1pPr indent="0" algn="ctr">
              <a:lnSpc>
                <a:spcPct val="100000"/>
              </a:lnSpc>
              <a:buNone/>
              <a:defRPr lang="it-IT" sz="1200" b="0" strike="noStrike" spc="-1">
                <a:solidFill>
                  <a:srgbClr val="B5A989"/>
                </a:solidFill>
                <a:latin typeface="Gill Sans MT"/>
              </a:defRPr>
            </a:lvl1pPr>
          </a:lstStyle>
          <a:p>
            <a:pPr indent="0" algn="ctr">
              <a:lnSpc>
                <a:spcPct val="100000"/>
              </a:lnSpc>
              <a:buNone/>
            </a:pPr>
            <a:fld id="{75D6A30B-5338-4625-9916-31CB047D7735}" type="slidenum">
              <a:rPr lang="it-IT" sz="1200" b="0" strike="noStrike" spc="-1">
                <a:solidFill>
                  <a:srgbClr val="B5A989"/>
                </a:solidFill>
                <a:latin typeface="Gill Sans MT"/>
              </a:rPr>
              <a:t>‹N›</a:t>
            </a:fld>
            <a:endParaRPr lang="it-IT"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subTitle"/>
          </p:nvPr>
        </p:nvSpPr>
        <p:spPr>
          <a:xfrm>
            <a:off x="1547640" y="4725000"/>
            <a:ext cx="7406280" cy="1752120"/>
          </a:xfrm>
          <a:prstGeom prst="rect">
            <a:avLst/>
          </a:prstGeom>
          <a:noFill/>
          <a:ln w="0">
            <a:noFill/>
          </a:ln>
        </p:spPr>
        <p:txBody>
          <a:bodyPr lIns="90000" tIns="0" rIns="90000" bIns="45000" anchor="t">
            <a:normAutofit fontScale="98000"/>
          </a:bodyPr>
          <a:lstStyle/>
          <a:p>
            <a:pPr marL="27360" algn="ctr">
              <a:lnSpc>
                <a:spcPct val="100000"/>
              </a:lnSpc>
              <a:tabLst>
                <a:tab pos="0" algn="l"/>
              </a:tabLst>
            </a:pPr>
            <a:r>
              <a:rPr lang="it-IT" sz="2300" b="1" strike="noStrike" spc="-1">
                <a:solidFill>
                  <a:srgbClr val="000000"/>
                </a:solidFill>
                <a:latin typeface="Arial"/>
                <a:ea typeface="Times New Roman"/>
              </a:rPr>
              <a:t>Verona</a:t>
            </a:r>
            <a:endParaRPr lang="it-IT" sz="2300" b="0" strike="noStrike" spc="-1">
              <a:solidFill>
                <a:srgbClr val="000000"/>
              </a:solidFill>
              <a:latin typeface="Arial"/>
            </a:endParaRPr>
          </a:p>
          <a:p>
            <a:pPr marL="27360" algn="ctr">
              <a:lnSpc>
                <a:spcPct val="100000"/>
              </a:lnSpc>
              <a:spcBef>
                <a:spcPts val="601"/>
              </a:spcBef>
              <a:tabLst>
                <a:tab pos="0" algn="l"/>
              </a:tabLst>
            </a:pPr>
            <a:r>
              <a:rPr lang="it-IT" sz="2800" b="0" strike="noStrike" spc="-1">
                <a:solidFill>
                  <a:srgbClr val="000000"/>
                </a:solidFill>
                <a:latin typeface="Arial"/>
                <a:ea typeface="Times New Roman"/>
              </a:rPr>
              <a:t>Seconda Lezione</a:t>
            </a:r>
            <a:endParaRPr lang="it-IT" sz="2800" b="0" strike="noStrike" spc="-1">
              <a:solidFill>
                <a:srgbClr val="000000"/>
              </a:solidFill>
              <a:latin typeface="Arial"/>
            </a:endParaRPr>
          </a:p>
          <a:p>
            <a:pPr marL="27360" algn="ctr">
              <a:lnSpc>
                <a:spcPct val="100000"/>
              </a:lnSpc>
              <a:spcBef>
                <a:spcPts val="601"/>
              </a:spcBef>
              <a:tabLst>
                <a:tab pos="0" algn="l"/>
              </a:tabLst>
            </a:pPr>
            <a:endParaRPr lang="it-IT" sz="2800" b="0" strike="noStrike" spc="-1">
              <a:solidFill>
                <a:srgbClr val="000000"/>
              </a:solidFill>
              <a:latin typeface="Arial"/>
            </a:endParaRPr>
          </a:p>
          <a:p>
            <a:pPr marL="27360" algn="r">
              <a:lnSpc>
                <a:spcPct val="100000"/>
              </a:lnSpc>
              <a:spcBef>
                <a:spcPts val="601"/>
              </a:spcBef>
              <a:tabLst>
                <a:tab pos="0" algn="l"/>
              </a:tabLst>
            </a:pPr>
            <a:r>
              <a:rPr lang="it-IT" sz="2000" b="1" strike="noStrike" spc="-1">
                <a:solidFill>
                  <a:srgbClr val="000000"/>
                </a:solidFill>
                <a:latin typeface="Arial"/>
                <a:ea typeface="Times New Roman"/>
              </a:rPr>
              <a:t>P. Pierpaolo Valli m.i.</a:t>
            </a:r>
            <a:endParaRPr lang="it-IT" sz="2000" b="0" strike="noStrike" spc="-1">
              <a:solidFill>
                <a:srgbClr val="000000"/>
              </a:solidFill>
              <a:latin typeface="Arial"/>
            </a:endParaRPr>
          </a:p>
        </p:txBody>
      </p:sp>
      <p:sp>
        <p:nvSpPr>
          <p:cNvPr id="95" name="Rectangle 2"/>
          <p:cNvSpPr/>
          <p:nvPr/>
        </p:nvSpPr>
        <p:spPr>
          <a:xfrm>
            <a:off x="251640" y="129960"/>
            <a:ext cx="9143640" cy="158472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1800" b="1" strike="noStrike" spc="-1">
                <a:solidFill>
                  <a:srgbClr val="000000"/>
                </a:solidFill>
                <a:latin typeface="Albertus Extra Bold"/>
                <a:ea typeface="Times New Roman"/>
              </a:rPr>
              <a:t>CENTRO</a:t>
            </a:r>
            <a:r>
              <a:rPr lang="it-IT" sz="1800" b="0" strike="noStrike" spc="-1">
                <a:solidFill>
                  <a:srgbClr val="000000"/>
                </a:solidFill>
                <a:latin typeface="Albertus Extra Bold"/>
                <a:ea typeface="Times New Roman"/>
              </a:rPr>
              <a:t> </a:t>
            </a:r>
            <a:r>
              <a:rPr lang="it-IT" sz="1800" b="1" strike="noStrike" spc="-1">
                <a:solidFill>
                  <a:srgbClr val="000000"/>
                </a:solidFill>
                <a:latin typeface="Albertus Extra Bold"/>
                <a:ea typeface="Times New Roman"/>
              </a:rPr>
              <a:t>CAMILLIANO DI FORMAZIONE</a:t>
            </a:r>
            <a:endParaRPr lang="it-IT" sz="1800" b="0" strike="noStrike" spc="-1">
              <a:solidFill>
                <a:srgbClr val="000000"/>
              </a:solidFill>
              <a:latin typeface="Arial"/>
            </a:endParaRPr>
          </a:p>
          <a:p>
            <a:pPr algn="ctr">
              <a:lnSpc>
                <a:spcPct val="100000"/>
              </a:lnSpc>
              <a:tabLst>
                <a:tab pos="0" algn="l"/>
              </a:tabLst>
            </a:pPr>
            <a:endParaRPr lang="it-IT" sz="2000" b="0" strike="noStrike" spc="-1">
              <a:solidFill>
                <a:srgbClr val="000000"/>
              </a:solidFill>
              <a:latin typeface="Arial"/>
            </a:endParaRPr>
          </a:p>
          <a:p>
            <a:pPr algn="ctr">
              <a:lnSpc>
                <a:spcPct val="100000"/>
              </a:lnSpc>
              <a:tabLst>
                <a:tab pos="0" algn="l"/>
              </a:tabLst>
            </a:pPr>
            <a:r>
              <a:rPr lang="it-IT" sz="2000" b="1" strike="noStrike" spc="-1">
                <a:solidFill>
                  <a:srgbClr val="000000"/>
                </a:solidFill>
                <a:latin typeface="Albertus Extra Bold"/>
                <a:ea typeface="Times New Roman"/>
              </a:rPr>
              <a:t>PERCHE’ LASCIARTI ANDARE?</a:t>
            </a:r>
            <a:endParaRPr lang="it-IT" sz="2000" b="0" strike="noStrike" spc="-1">
              <a:solidFill>
                <a:srgbClr val="000000"/>
              </a:solidFill>
              <a:latin typeface="Arial"/>
            </a:endParaRPr>
          </a:p>
          <a:p>
            <a:pPr algn="ctr">
              <a:lnSpc>
                <a:spcPct val="100000"/>
              </a:lnSpc>
              <a:tabLst>
                <a:tab pos="0" algn="l"/>
              </a:tabLst>
            </a:pPr>
            <a:r>
              <a:rPr lang="it-IT" sz="2000" b="1" strike="noStrike" spc="-1">
                <a:solidFill>
                  <a:srgbClr val="000000"/>
                </a:solidFill>
                <a:latin typeface="Albertus Extra Bold"/>
                <a:ea typeface="Times New Roman"/>
              </a:rPr>
              <a:t>Camminare insieme in tempo di lutto</a:t>
            </a:r>
            <a:endParaRPr lang="it-IT" sz="2000" b="0" strike="noStrike" spc="-1">
              <a:solidFill>
                <a:srgbClr val="000000"/>
              </a:solidFill>
              <a:latin typeface="Arial"/>
            </a:endParaRPr>
          </a:p>
          <a:p>
            <a:pPr algn="ctr">
              <a:lnSpc>
                <a:spcPct val="100000"/>
              </a:lnSpc>
              <a:tabLst>
                <a:tab pos="0" algn="l"/>
              </a:tabLst>
            </a:pPr>
            <a:endParaRPr lang="it-IT" sz="2000" b="0" strike="noStrike" spc="-1">
              <a:solidFill>
                <a:srgbClr val="000000"/>
              </a:solidFill>
              <a:latin typeface="Arial"/>
            </a:endParaRPr>
          </a:p>
        </p:txBody>
      </p:sp>
      <p:pic>
        <p:nvPicPr>
          <p:cNvPr id="96" name="Picture 1" descr="-MICHEL"/>
          <p:cNvPicPr/>
          <p:nvPr/>
        </p:nvPicPr>
        <p:blipFill>
          <a:blip r:embed="rId2"/>
          <a:stretch/>
        </p:blipFill>
        <p:spPr>
          <a:xfrm>
            <a:off x="3060000" y="1556640"/>
            <a:ext cx="3630240" cy="272232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dissolve">
                                      <p:cBhvr additive="repl">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anim calcmode="lin" valueType="num">
                                      <p:cBhvr additive="repl">
                                        <p:cTn id="12" dur="500" fill="hold"/>
                                        <p:tgtEl>
                                          <p:spTgt spid="96"/>
                                        </p:tgtEl>
                                        <p:attrNameLst>
                                          <p:attrName>ppt_x</p:attrName>
                                        </p:attrNameLst>
                                      </p:cBhvr>
                                      <p:tavLst>
                                        <p:tav tm="0">
                                          <p:val>
                                            <p:strVal val="#ppt_x"/>
                                          </p:val>
                                        </p:tav>
                                        <p:tav tm="100000">
                                          <p:val>
                                            <p:strVal val="#ppt_x"/>
                                          </p:val>
                                        </p:tav>
                                      </p:tavLst>
                                    </p:anim>
                                    <p:anim calcmode="lin" valueType="num">
                                      <p:cBhvr additive="repl">
                                        <p:cTn id="13"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94">
                                            <p:txEl>
                                              <p:pRg st="0" end="0"/>
                                            </p:txEl>
                                          </p:spTgt>
                                        </p:tgtEl>
                                        <p:attrNameLst>
                                          <p:attrName>style.visibility</p:attrName>
                                        </p:attrNameLst>
                                      </p:cBhvr>
                                      <p:to>
                                        <p:strVal val="visible"/>
                                      </p:to>
                                    </p:set>
                                    <p:animEffect transition="in" filter="randombar(horizontal)">
                                      <p:cBhvr additive="repl">
                                        <p:cTn id="18" dur="500"/>
                                        <p:tgtEl>
                                          <p:spTgt spid="9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94">
                                            <p:txEl>
                                              <p:pRg st="1" end="1"/>
                                            </p:txEl>
                                          </p:spTgt>
                                        </p:tgtEl>
                                        <p:attrNameLst>
                                          <p:attrName>style.visibility</p:attrName>
                                        </p:attrNameLst>
                                      </p:cBhvr>
                                      <p:to>
                                        <p:strVal val="visible"/>
                                      </p:to>
                                    </p:set>
                                    <p:animEffect transition="in" filter="randombar(horizontal)">
                                      <p:cBhvr additive="repl">
                                        <p:cTn id="23" dur="500"/>
                                        <p:tgtEl>
                                          <p:spTgt spid="9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94">
                                            <p:txEl>
                                              <p:pRg st="3" end="3"/>
                                            </p:txEl>
                                          </p:spTgt>
                                        </p:tgtEl>
                                        <p:attrNameLst>
                                          <p:attrName>style.visibility</p:attrName>
                                        </p:attrNameLst>
                                      </p:cBhvr>
                                      <p:to>
                                        <p:strVal val="visible"/>
                                      </p:to>
                                    </p:set>
                                    <p:animEffect transition="in" filter="randombar(horizontal)">
                                      <p:cBhvr additive="repl">
                                        <p:cTn id="28" dur="500"/>
                                        <p:tgtEl>
                                          <p:spTgt spid="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2"/>
          <p:cNvSpPr/>
          <p:nvPr/>
        </p:nvSpPr>
        <p:spPr>
          <a:xfrm>
            <a:off x="0" y="288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INTENSITA’  E DURATA </a:t>
            </a:r>
            <a:endParaRPr lang="it-IT" sz="3200" b="0" strike="noStrike" spc="-1">
              <a:solidFill>
                <a:srgbClr val="000000"/>
              </a:solidFill>
              <a:latin typeface="Arial"/>
            </a:endParaRPr>
          </a:p>
        </p:txBody>
      </p:sp>
      <p:graphicFrame>
        <p:nvGraphicFramePr>
          <p:cNvPr id="3" name="Diagram3"/>
          <p:cNvGraphicFramePr/>
          <p:nvPr>
            <p:extLst>
              <p:ext uri="{D42A27DB-BD31-4B8C-83A1-F6EECF244321}">
                <p14:modId xmlns:p14="http://schemas.microsoft.com/office/powerpoint/2010/main" val="1905472710"/>
              </p:ext>
            </p:extLst>
          </p:nvPr>
        </p:nvGraphicFramePr>
        <p:xfrm>
          <a:off x="323640" y="620640"/>
          <a:ext cx="8964000" cy="58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
          <p:cNvSpPr/>
          <p:nvPr/>
        </p:nvSpPr>
        <p:spPr>
          <a:xfrm>
            <a:off x="0" y="288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COME LA FAMIGLIA AFFRONTA IL LUTTO</a:t>
            </a:r>
            <a:endParaRPr lang="it-IT" sz="3200" b="0" strike="noStrike" spc="-1">
              <a:solidFill>
                <a:srgbClr val="000000"/>
              </a:solidFill>
              <a:latin typeface="Arial"/>
            </a:endParaRPr>
          </a:p>
        </p:txBody>
      </p:sp>
      <p:graphicFrame>
        <p:nvGraphicFramePr>
          <p:cNvPr id="4" name="Diagram4"/>
          <p:cNvGraphicFramePr/>
          <p:nvPr>
            <p:extLst>
              <p:ext uri="{D42A27DB-BD31-4B8C-83A1-F6EECF244321}">
                <p14:modId xmlns:p14="http://schemas.microsoft.com/office/powerpoint/2010/main" val="4230678715"/>
              </p:ext>
            </p:extLst>
          </p:nvPr>
        </p:nvGraphicFramePr>
        <p:xfrm>
          <a:off x="323640" y="620640"/>
          <a:ext cx="8964000" cy="58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2"/>
          <p:cNvSpPr/>
          <p:nvPr/>
        </p:nvSpPr>
        <p:spPr>
          <a:xfrm>
            <a:off x="0" y="288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LE MANIFESTAZIONI DEL LUTTO</a:t>
            </a:r>
            <a:endParaRPr lang="it-IT" sz="3200" b="0" strike="noStrike" spc="-1">
              <a:solidFill>
                <a:srgbClr val="000000"/>
              </a:solidFill>
              <a:latin typeface="Arial"/>
            </a:endParaRPr>
          </a:p>
        </p:txBody>
      </p:sp>
      <p:graphicFrame>
        <p:nvGraphicFramePr>
          <p:cNvPr id="5" name="Diagram5"/>
          <p:cNvGraphicFramePr/>
          <p:nvPr>
            <p:extLst>
              <p:ext uri="{D42A27DB-BD31-4B8C-83A1-F6EECF244321}">
                <p14:modId xmlns:p14="http://schemas.microsoft.com/office/powerpoint/2010/main" val="26062158"/>
              </p:ext>
            </p:extLst>
          </p:nvPr>
        </p:nvGraphicFramePr>
        <p:xfrm>
          <a:off x="971640" y="548640"/>
          <a:ext cx="8172000" cy="630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asellaDiTesto 4"/>
          <p:cNvSpPr/>
          <p:nvPr/>
        </p:nvSpPr>
        <p:spPr>
          <a:xfrm>
            <a:off x="1259640" y="836640"/>
            <a:ext cx="68403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1800" b="0" strike="noStrike" spc="-1">
                <a:solidFill>
                  <a:srgbClr val="000000"/>
                </a:solidFill>
                <a:latin typeface="Gill Sans MT"/>
              </a:rPr>
              <a:t>Nelle società tradizionali si parla solitamente di un periodo di nove mesi di lutto (come una sorta di nuova gestazione)</a:t>
            </a:r>
            <a:endParaRPr lang="it-IT" sz="1800" b="0" strike="noStrike" spc="-1">
              <a:solidFill>
                <a:srgbClr val="000000"/>
              </a:solidFill>
              <a:latin typeface="Arial"/>
            </a:endParaRPr>
          </a:p>
          <a:p>
            <a:pPr>
              <a:lnSpc>
                <a:spcPct val="100000"/>
              </a:lnSpc>
            </a:pPr>
            <a:endParaRPr lang="it-IT" sz="1800" b="0" strike="noStrike" spc="-1">
              <a:solidFill>
                <a:srgbClr val="000000"/>
              </a:solidFill>
              <a:latin typeface="Arial"/>
            </a:endParaRPr>
          </a:p>
          <a:p>
            <a:pPr>
              <a:lnSpc>
                <a:spcPct val="100000"/>
              </a:lnSpc>
            </a:pPr>
            <a:r>
              <a:rPr lang="it-IT" sz="1800" b="0" strike="noStrike" spc="-1">
                <a:solidFill>
                  <a:srgbClr val="000000"/>
                </a:solidFill>
                <a:latin typeface="Gill Sans MT"/>
              </a:rPr>
              <a:t>Secondo molti esperti un lutto profondo richiede almeno due anni per essere assorbito in maniera esaustiva</a:t>
            </a:r>
            <a:endParaRPr lang="it-IT" sz="1800" b="0" strike="noStrike" spc="-1">
              <a:solidFill>
                <a:srgbClr val="000000"/>
              </a:solidFill>
              <a:latin typeface="Arial"/>
            </a:endParaRPr>
          </a:p>
        </p:txBody>
      </p:sp>
      <p:sp>
        <p:nvSpPr>
          <p:cNvPr id="112" name="Rectangle 2"/>
          <p:cNvSpPr/>
          <p:nvPr/>
        </p:nvSpPr>
        <p:spPr>
          <a:xfrm>
            <a:off x="0" y="288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LA DURATA</a:t>
            </a:r>
            <a:endParaRPr lang="it-IT" sz="3200" b="0" strike="noStrike" spc="-1">
              <a:solidFill>
                <a:srgbClr val="000000"/>
              </a:solidFill>
              <a:latin typeface="Arial"/>
            </a:endParaRPr>
          </a:p>
        </p:txBody>
      </p:sp>
      <p:sp>
        <p:nvSpPr>
          <p:cNvPr id="113" name="Rectangle 2"/>
          <p:cNvSpPr/>
          <p:nvPr/>
        </p:nvSpPr>
        <p:spPr>
          <a:xfrm>
            <a:off x="0" y="278388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COMPITO DEL LUTTO</a:t>
            </a:r>
            <a:endParaRPr lang="it-IT" sz="3200" b="0" strike="noStrike" spc="-1">
              <a:solidFill>
                <a:srgbClr val="000000"/>
              </a:solidFill>
              <a:latin typeface="Arial"/>
            </a:endParaRPr>
          </a:p>
        </p:txBody>
      </p:sp>
      <p:sp>
        <p:nvSpPr>
          <p:cNvPr id="114" name="CasellaDiTesto 7"/>
          <p:cNvSpPr/>
          <p:nvPr/>
        </p:nvSpPr>
        <p:spPr>
          <a:xfrm>
            <a:off x="1259640" y="3573000"/>
            <a:ext cx="684036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1800" b="0" strike="noStrike" spc="-1">
                <a:solidFill>
                  <a:srgbClr val="000000"/>
                </a:solidFill>
                <a:latin typeface="Gill Sans MT"/>
              </a:rPr>
              <a:t>Secondo Freud il compito del cordoglio è recuperare l’energia emotiva investita nell’oggetto per reinvestirla in nuovi attaccamenti.</a:t>
            </a:r>
            <a:endParaRPr lang="it-IT" sz="18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dissolve">
                                      <p:cBhvr additive="repl">
                                        <p:cTn id="7" dur="5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dissolve">
                                      <p:cBhvr additive="repl">
                                        <p:cTn id="1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p:nvPr>
        </p:nvSpPr>
        <p:spPr>
          <a:xfrm>
            <a:off x="107640" y="0"/>
            <a:ext cx="8856720" cy="6669000"/>
          </a:xfrm>
          <a:prstGeom prst="rect">
            <a:avLst/>
          </a:prstGeom>
          <a:noFill/>
          <a:ln w="0">
            <a:noFill/>
          </a:ln>
        </p:spPr>
        <p:txBody>
          <a:bodyPr lIns="90000" tIns="45000" rIns="90000" bIns="45000" anchor="t">
            <a:normAutofit fontScale="74500" lnSpcReduction="20000"/>
          </a:bodyPr>
          <a:lstStyle/>
          <a:p>
            <a:pPr marL="365760" indent="0" algn="ctr">
              <a:lnSpc>
                <a:spcPct val="100000"/>
              </a:lnSpc>
              <a:spcBef>
                <a:spcPts val="601"/>
              </a:spcBef>
              <a:buNone/>
              <a:tabLst>
                <a:tab pos="0" algn="l"/>
              </a:tabLst>
            </a:pPr>
            <a:r>
              <a:rPr lang="it-IT" sz="3600" b="1" strike="noStrike" spc="-1" dirty="0">
                <a:solidFill>
                  <a:srgbClr val="00B050"/>
                </a:solidFill>
                <a:latin typeface="Gill Sans MT"/>
              </a:rPr>
              <a:t>MODELLI TRADIZIONALI</a:t>
            </a:r>
            <a:endParaRPr lang="it-IT" sz="3600" b="0" strike="noStrike" spc="-1" dirty="0">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Fino a qualche anno fa gli psicologi gli psicoterapeuti che si occupano del lutto sia a livello teorico sia nella pratica clinica facevano riferimento alla teoria dominante che deriva dalla prima teoria importante sul lutto: quella elaborata da Freud nel 1917.</a:t>
            </a:r>
          </a:p>
          <a:p>
            <a:pPr indent="0" algn="just">
              <a:lnSpc>
                <a:spcPct val="100000"/>
              </a:lnSpc>
              <a:spcBef>
                <a:spcPts val="601"/>
              </a:spcBef>
              <a:buNone/>
              <a:tabLst>
                <a:tab pos="0" algn="l"/>
              </a:tabLst>
            </a:pPr>
            <a:endParaRPr lang="it-IT" sz="3200" b="0" strike="noStrike" spc="-1" dirty="0">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L'idea di base era questa: il processo sano di elaborazione del lutto si conclude con un distacco della persona deceduta e con il reinvestimento dell'energia libidica che era investita su quella persona su altri “oggetti”. Bisognava quindi aiutare la persona a realizzare l'irreversibilità della perdita fino a far trionfare il “ principio di realtà” reinvestire emotivamente su altre persone.</a:t>
            </a: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Anche approcci molto lontani da quello freudiano classico proponevano qualcosa di sostanzialmente simile: ad esempio le tecniche di gestaltiche per “dare l’addio” definitivo la persona scomparsa, chiudere gli “affari in sospeso” esprimendo tutti sentimenti positivi negativi avuti verso la persona e poi “ lasciarlo andare” e come trionfalmente dicevano gli studiosi americani “andare avanti con la propria vita”.</a:t>
            </a:r>
          </a:p>
          <a:p>
            <a:pPr indent="0" algn="just">
              <a:lnSpc>
                <a:spcPct val="100000"/>
              </a:lnSpc>
              <a:spcBef>
                <a:spcPts val="601"/>
              </a:spcBef>
              <a:buNone/>
              <a:tabLst>
                <a:tab pos="0" algn="l"/>
              </a:tabLst>
            </a:pPr>
            <a:endParaRPr lang="it-IT" sz="3200" b="0" strike="noStrike" spc="-1" dirty="0">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 calcmode="lin" valueType="num">
                                      <p:cBhvr additive="repl">
                                        <p:cTn id="7" dur="500" fill="hold"/>
                                        <p:tgtEl>
                                          <p:spTgt spid="115">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
                                            <p:txEl>
                                              <p:pRg st="1" end="1"/>
                                            </p:txEl>
                                          </p:spTgt>
                                        </p:tgtEl>
                                        <p:attrNameLst>
                                          <p:attrName>style.visibility</p:attrName>
                                        </p:attrNameLst>
                                      </p:cBhvr>
                                      <p:to>
                                        <p:strVal val="visible"/>
                                      </p:to>
                                    </p:set>
                                    <p:anim calcmode="lin" valueType="num">
                                      <p:cBhvr additive="repl">
                                        <p:cTn id="13" dur="500" fill="hold"/>
                                        <p:tgtEl>
                                          <p:spTgt spid="115">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anim calcmode="lin" valueType="num">
                                      <p:cBhvr additive="repl">
                                        <p:cTn id="19" dur="500" fill="hold"/>
                                        <p:tgtEl>
                                          <p:spTgt spid="115">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5">
                                            <p:txEl>
                                              <p:pRg st="4" end="4"/>
                                            </p:txEl>
                                          </p:spTgt>
                                        </p:tgtEl>
                                        <p:attrNameLst>
                                          <p:attrName>style.visibility</p:attrName>
                                        </p:attrNameLst>
                                      </p:cBhvr>
                                      <p:to>
                                        <p:strVal val="visible"/>
                                      </p:to>
                                    </p:set>
                                    <p:anim calcmode="lin" valueType="num">
                                      <p:cBhvr additive="repl">
                                        <p:cTn id="25" dur="500" fill="hold"/>
                                        <p:tgtEl>
                                          <p:spTgt spid="115">
                                            <p:txEl>
                                              <p:pRg st="4" end="4"/>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p:cNvSpPr>
          <p:nvPr>
            <p:ph/>
          </p:nvPr>
        </p:nvSpPr>
        <p:spPr>
          <a:xfrm>
            <a:off x="0" y="0"/>
            <a:ext cx="9143640" cy="6857640"/>
          </a:xfrm>
          <a:prstGeom prst="rect">
            <a:avLst/>
          </a:prstGeom>
          <a:noFill/>
          <a:ln w="0">
            <a:noFill/>
          </a:ln>
        </p:spPr>
        <p:txBody>
          <a:bodyPr lIns="90000" tIns="45000" rIns="90000" bIns="45000" anchor="t">
            <a:normAutofit fontScale="85000" lnSpcReduction="10000"/>
          </a:bodyPr>
          <a:lstStyle/>
          <a:p>
            <a:pPr marL="365760" indent="0" algn="ctr">
              <a:lnSpc>
                <a:spcPct val="100000"/>
              </a:lnSpc>
              <a:spcBef>
                <a:spcPts val="601"/>
              </a:spcBef>
              <a:buNone/>
              <a:tabLst>
                <a:tab pos="0" algn="l"/>
              </a:tabLst>
            </a:pPr>
            <a:r>
              <a:rPr lang="it-IT" sz="4300" b="1" strike="noStrike" spc="-1" dirty="0">
                <a:solidFill>
                  <a:srgbClr val="00B050"/>
                </a:solidFill>
                <a:latin typeface="Gill Sans MT"/>
              </a:rPr>
              <a:t>MODELLI  TRADIZIONALI</a:t>
            </a:r>
            <a:endParaRPr lang="it-IT" sz="4300" b="0" strike="noStrike" spc="-1" dirty="0">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b="0" strike="noStrike" spc="-1" dirty="0">
                <a:solidFill>
                  <a:srgbClr val="000000"/>
                </a:solidFill>
                <a:latin typeface="Gill Sans MT"/>
              </a:rPr>
              <a:t>Persino Bowlby, il creatore della teoria dell'attaccamento, che dà un ruolo fondamentale al legame interpersonale, particolarmente legame genitore-bambino, in una prima fase della sua teoria sull'attaccamento e la perdita parlava di uno “ scioglimento del legame” come punto di arrivo del processo di separazione in generale e lutto in particolare. Bowlby ha significativamente rivisto questa posizione nel lavoro sull'attaccamento perdita nel 1980 dove dice parlando dei vedovi:</a:t>
            </a:r>
          </a:p>
          <a:p>
            <a:pPr marL="365760" indent="-283320" algn="just">
              <a:lnSpc>
                <a:spcPct val="100000"/>
              </a:lnSpc>
              <a:spcBef>
                <a:spcPts val="601"/>
              </a:spcBef>
              <a:buClr>
                <a:srgbClr val="3891A7"/>
              </a:buClr>
              <a:buSzPct val="80000"/>
              <a:buFont typeface="Wingdings 2" charset="2"/>
              <a:buChar char=""/>
              <a:tabLst>
                <a:tab pos="0" algn="l"/>
              </a:tabLst>
            </a:pPr>
            <a:r>
              <a:rPr lang="it-IT" b="0" strike="noStrike" spc="-1" dirty="0">
                <a:solidFill>
                  <a:srgbClr val="000000"/>
                </a:solidFill>
                <a:latin typeface="Gill Sans MT"/>
              </a:rPr>
              <a:t>“sembra probabile che per molti vedovi e vedove, proprio per il fatto che vogliono mantenere i loro sentimenti di attaccamento al coniuge scomparso, mantenendo il loro senso di identità, diventano capaci di organizzare le loro vite in modo significativo. Durante i mesi e gli anni che seguono essi saranno probabilmente in grado di riorganizzare la vita, fortificati forse da un senso costante che la persona perduta continua ad avere una presenza benevola”.</a:t>
            </a:r>
          </a:p>
          <a:p>
            <a:pPr marL="365760" indent="-283320" algn="just">
              <a:lnSpc>
                <a:spcPct val="100000"/>
              </a:lnSpc>
              <a:spcBef>
                <a:spcPts val="601"/>
              </a:spcBef>
              <a:buClr>
                <a:srgbClr val="3891A7"/>
              </a:buClr>
              <a:buSzPct val="80000"/>
              <a:buFont typeface="Wingdings 2" charset="2"/>
              <a:buChar char=""/>
              <a:tabLst>
                <a:tab pos="0" algn="l"/>
              </a:tabLst>
            </a:pPr>
            <a:r>
              <a:rPr lang="it-IT" b="0" strike="noStrike" spc="-1" dirty="0">
                <a:solidFill>
                  <a:srgbClr val="000000"/>
                </a:solidFill>
                <a:latin typeface="Gill Sans MT"/>
              </a:rPr>
              <a:t>Con questo cambiamento di prospettiva Bowlby si differenzia dei modelli tradizionali, basati sulla dissoluzione del legame, e si colloca tra i modelli attuali che considero in modo completamente diverso il processo di lavorazione del lutto.</a:t>
            </a:r>
          </a:p>
          <a:p>
            <a:pPr indent="0" algn="just">
              <a:lnSpc>
                <a:spcPct val="100000"/>
              </a:lnSpc>
              <a:spcBef>
                <a:spcPts val="601"/>
              </a:spcBef>
              <a:buNone/>
              <a:tabLst>
                <a:tab pos="0" algn="l"/>
              </a:tabLst>
            </a:pPr>
            <a:endParaRPr lang="it-IT" sz="3200" b="0" strike="noStrike" spc="-1" dirty="0">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anim calcmode="lin" valueType="num">
                                      <p:cBhvr additive="repl">
                                        <p:cTn id="7" dur="500" fill="hold"/>
                                        <p:tgtEl>
                                          <p:spTgt spid="116">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6">
                                            <p:txEl>
                                              <p:pRg st="1" end="1"/>
                                            </p:txEl>
                                          </p:spTgt>
                                        </p:tgtEl>
                                        <p:attrNameLst>
                                          <p:attrName>style.visibility</p:attrName>
                                        </p:attrNameLst>
                                      </p:cBhvr>
                                      <p:to>
                                        <p:strVal val="visible"/>
                                      </p:to>
                                    </p:set>
                                    <p:anim calcmode="lin" valueType="num">
                                      <p:cBhvr additive="repl">
                                        <p:cTn id="13" dur="500" fill="hold"/>
                                        <p:tgtEl>
                                          <p:spTgt spid="116">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6">
                                            <p:txEl>
                                              <p:pRg st="2" end="2"/>
                                            </p:txEl>
                                          </p:spTgt>
                                        </p:tgtEl>
                                        <p:attrNameLst>
                                          <p:attrName>style.visibility</p:attrName>
                                        </p:attrNameLst>
                                      </p:cBhvr>
                                      <p:to>
                                        <p:strVal val="visible"/>
                                      </p:to>
                                    </p:set>
                                    <p:anim calcmode="lin" valueType="num">
                                      <p:cBhvr additive="repl">
                                        <p:cTn id="19" dur="500" fill="hold"/>
                                        <p:tgtEl>
                                          <p:spTgt spid="116">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6">
                                            <p:txEl>
                                              <p:pRg st="3" end="3"/>
                                            </p:txEl>
                                          </p:spTgt>
                                        </p:tgtEl>
                                        <p:attrNameLst>
                                          <p:attrName>style.visibility</p:attrName>
                                        </p:attrNameLst>
                                      </p:cBhvr>
                                      <p:to>
                                        <p:strVal val="visible"/>
                                      </p:to>
                                    </p:set>
                                    <p:anim calcmode="lin" valueType="num">
                                      <p:cBhvr additive="repl">
                                        <p:cTn id="25" dur="500" fill="hold"/>
                                        <p:tgtEl>
                                          <p:spTgt spid="116">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p:nvPr>
        </p:nvSpPr>
        <p:spPr>
          <a:xfrm>
            <a:off x="0" y="0"/>
            <a:ext cx="9143640" cy="6857640"/>
          </a:xfrm>
          <a:prstGeom prst="rect">
            <a:avLst/>
          </a:prstGeom>
          <a:noFill/>
          <a:ln w="0">
            <a:noFill/>
          </a:ln>
        </p:spPr>
        <p:txBody>
          <a:bodyPr lIns="90000" tIns="45000" rIns="90000" bIns="45000" anchor="t">
            <a:normAutofit fontScale="98000"/>
          </a:bodyPr>
          <a:lstStyle/>
          <a:p>
            <a:pPr marL="365760" indent="0" algn="ctr">
              <a:lnSpc>
                <a:spcPct val="100000"/>
              </a:lnSpc>
              <a:spcBef>
                <a:spcPts val="601"/>
              </a:spcBef>
              <a:buNone/>
              <a:tabLst>
                <a:tab pos="0" algn="l"/>
              </a:tabLst>
            </a:pPr>
            <a:r>
              <a:rPr lang="it-IT" sz="4000" b="1" strike="noStrike" spc="-1" dirty="0">
                <a:solidFill>
                  <a:srgbClr val="00B050"/>
                </a:solidFill>
                <a:latin typeface="Gill Sans MT"/>
              </a:rPr>
              <a:t>MODELLI ATTUALI</a:t>
            </a:r>
            <a:endParaRPr lang="it-IT" sz="4000" b="0" strike="noStrike" spc="-1" dirty="0">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Dennis </a:t>
            </a:r>
            <a:r>
              <a:rPr lang="it-IT" sz="3200" b="0" strike="noStrike" spc="-1" dirty="0" err="1">
                <a:solidFill>
                  <a:srgbClr val="000000"/>
                </a:solidFill>
                <a:latin typeface="Gill Sans MT"/>
              </a:rPr>
              <a:t>Klass</a:t>
            </a:r>
            <a:r>
              <a:rPr lang="it-IT" sz="3200" b="0" strike="noStrike" spc="-1" dirty="0">
                <a:solidFill>
                  <a:srgbClr val="000000"/>
                </a:solidFill>
                <a:latin typeface="Gill Sans MT"/>
              </a:rPr>
              <a:t> è uno degli studiosi maggiormente rappresentativi dei nuovi modelli; egli, con altri collaboratori, accurato nel 1996, un testo fondamentale,</a:t>
            </a:r>
            <a:r>
              <a:rPr lang="it-IT" sz="3200" b="0" i="1" strike="noStrike" spc="-1" dirty="0">
                <a:solidFill>
                  <a:srgbClr val="000000"/>
                </a:solidFill>
                <a:latin typeface="Gill Sans MT"/>
              </a:rPr>
              <a:t> il legame che continua</a:t>
            </a:r>
            <a:r>
              <a:rPr lang="it-IT" sz="3200" b="0" strike="noStrike" spc="-1" dirty="0">
                <a:solidFill>
                  <a:srgbClr val="000000"/>
                </a:solidFill>
                <a:latin typeface="Gill Sans MT"/>
              </a:rPr>
              <a:t>. In uno studio successivo ha identificato quattro modalità definite non patologiche di mantenimento del legame con le persone scomparse, che si possono comunemente riscontrare nella cultura occidentale attuale:</a:t>
            </a: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sentire la presenza della persona scomparsa</a:t>
            </a: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parlare con una persona scomparsa</a:t>
            </a: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vivere lo scomparso come guida morale</a:t>
            </a: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parlare della persona scomparsa</a:t>
            </a:r>
          </a:p>
          <a:p>
            <a:pPr indent="0" algn="just">
              <a:lnSpc>
                <a:spcPct val="100000"/>
              </a:lnSpc>
              <a:spcBef>
                <a:spcPts val="601"/>
              </a:spcBef>
              <a:buNone/>
              <a:tabLst>
                <a:tab pos="0" algn="l"/>
              </a:tabLst>
            </a:pPr>
            <a:endParaRPr lang="it-IT" sz="3200" b="0" strike="noStrike" spc="-1" dirty="0">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 calcmode="lin" valueType="num">
                                      <p:cBhvr additive="repl">
                                        <p:cTn id="7" dur="500" fill="hold"/>
                                        <p:tgtEl>
                                          <p:spTgt spid="117">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7">
                                            <p:txEl>
                                              <p:pRg st="1" end="1"/>
                                            </p:txEl>
                                          </p:spTgt>
                                        </p:tgtEl>
                                        <p:attrNameLst>
                                          <p:attrName>style.visibility</p:attrName>
                                        </p:attrNameLst>
                                      </p:cBhvr>
                                      <p:to>
                                        <p:strVal val="visible"/>
                                      </p:to>
                                    </p:set>
                                    <p:anim calcmode="lin" valueType="num">
                                      <p:cBhvr additive="repl">
                                        <p:cTn id="13" dur="500" fill="hold"/>
                                        <p:tgtEl>
                                          <p:spTgt spid="117">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7">
                                            <p:txEl>
                                              <p:pRg st="2" end="2"/>
                                            </p:txEl>
                                          </p:spTgt>
                                        </p:tgtEl>
                                        <p:attrNameLst>
                                          <p:attrName>style.visibility</p:attrName>
                                        </p:attrNameLst>
                                      </p:cBhvr>
                                      <p:to>
                                        <p:strVal val="visible"/>
                                      </p:to>
                                    </p:set>
                                    <p:anim calcmode="lin" valueType="num">
                                      <p:cBhvr additive="repl">
                                        <p:cTn id="19" dur="500" fill="hold"/>
                                        <p:tgtEl>
                                          <p:spTgt spid="117">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7">
                                            <p:txEl>
                                              <p:pRg st="3" end="3"/>
                                            </p:txEl>
                                          </p:spTgt>
                                        </p:tgtEl>
                                        <p:attrNameLst>
                                          <p:attrName>style.visibility</p:attrName>
                                        </p:attrNameLst>
                                      </p:cBhvr>
                                      <p:to>
                                        <p:strVal val="visible"/>
                                      </p:to>
                                    </p:set>
                                    <p:anim calcmode="lin" valueType="num">
                                      <p:cBhvr additive="repl">
                                        <p:cTn id="25" dur="500" fill="hold"/>
                                        <p:tgtEl>
                                          <p:spTgt spid="117">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7">
                                            <p:txEl>
                                              <p:pRg st="4" end="4"/>
                                            </p:txEl>
                                          </p:spTgt>
                                        </p:tgtEl>
                                        <p:attrNameLst>
                                          <p:attrName>style.visibility</p:attrName>
                                        </p:attrNameLst>
                                      </p:cBhvr>
                                      <p:to>
                                        <p:strVal val="visible"/>
                                      </p:to>
                                    </p:set>
                                    <p:anim calcmode="lin" valueType="num">
                                      <p:cBhvr additive="repl">
                                        <p:cTn id="31" dur="500" fill="hold"/>
                                        <p:tgtEl>
                                          <p:spTgt spid="117">
                                            <p:txEl>
                                              <p:pRg st="4" end="4"/>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7">
                                            <p:txEl>
                                              <p:pRg st="5" end="5"/>
                                            </p:txEl>
                                          </p:spTgt>
                                        </p:tgtEl>
                                        <p:attrNameLst>
                                          <p:attrName>style.visibility</p:attrName>
                                        </p:attrNameLst>
                                      </p:cBhvr>
                                      <p:to>
                                        <p:strVal val="visible"/>
                                      </p:to>
                                    </p:set>
                                    <p:anim calcmode="lin" valueType="num">
                                      <p:cBhvr additive="repl">
                                        <p:cTn id="37" dur="500" fill="hold"/>
                                        <p:tgtEl>
                                          <p:spTgt spid="117">
                                            <p:txEl>
                                              <p:pRg st="5" end="5"/>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1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p:nvPr>
        </p:nvSpPr>
        <p:spPr>
          <a:xfrm>
            <a:off x="0" y="0"/>
            <a:ext cx="9143640" cy="6857640"/>
          </a:xfrm>
          <a:prstGeom prst="rect">
            <a:avLst/>
          </a:prstGeom>
          <a:noFill/>
          <a:ln w="0">
            <a:noFill/>
          </a:ln>
        </p:spPr>
        <p:txBody>
          <a:bodyPr lIns="90000" tIns="45000" rIns="90000" bIns="45000" anchor="t">
            <a:normAutofit fontScale="77000" lnSpcReduction="10000"/>
          </a:bodyPr>
          <a:lstStyle/>
          <a:p>
            <a:pPr marL="365760" indent="0" algn="ctr">
              <a:lnSpc>
                <a:spcPct val="100000"/>
              </a:lnSpc>
              <a:spcBef>
                <a:spcPts val="601"/>
              </a:spcBef>
              <a:buNone/>
              <a:tabLst>
                <a:tab pos="0" algn="l"/>
              </a:tabLst>
            </a:pPr>
            <a:r>
              <a:rPr lang="it-IT" sz="4500" b="1" strike="noStrike" spc="-1" dirty="0">
                <a:solidFill>
                  <a:srgbClr val="00B050"/>
                </a:solidFill>
                <a:latin typeface="Gill Sans MT"/>
              </a:rPr>
              <a:t>UN MODELLO INTEGRATIVO</a:t>
            </a:r>
            <a:endParaRPr lang="it-IT" sz="4500" b="0" strike="noStrike" spc="-1" dirty="0">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dirty="0">
                <a:solidFill>
                  <a:srgbClr val="000000"/>
                </a:solidFill>
                <a:latin typeface="Gill Sans MT"/>
              </a:rPr>
              <a:t>Nei modelli attuali si dà dunque minore importanza di stadi, alle fasi o i compiti del lutto, ma si cerca di studiare quali sono i percorsi che permettono un buon “fronteggiamento” (</a:t>
            </a:r>
            <a:r>
              <a:rPr lang="it-IT" sz="3200" b="0" i="1" strike="noStrike" spc="-1" dirty="0">
                <a:solidFill>
                  <a:srgbClr val="000000"/>
                </a:solidFill>
                <a:latin typeface="Gill Sans MT"/>
              </a:rPr>
              <a:t>coping</a:t>
            </a:r>
            <a:r>
              <a:rPr lang="it-IT" sz="3200" b="0" strike="noStrike" spc="-1" dirty="0">
                <a:solidFill>
                  <a:srgbClr val="000000"/>
                </a:solidFill>
                <a:latin typeface="Gill Sans MT"/>
              </a:rPr>
              <a:t>) della perdita. Il modello elaborato da Margaret </a:t>
            </a:r>
            <a:r>
              <a:rPr lang="it-IT" sz="3200" b="0" strike="noStrike" spc="-1" dirty="0" err="1">
                <a:solidFill>
                  <a:srgbClr val="000000"/>
                </a:solidFill>
                <a:latin typeface="Gill Sans MT"/>
              </a:rPr>
              <a:t>Stroebe</a:t>
            </a:r>
            <a:r>
              <a:rPr lang="it-IT" sz="3200" b="0" strike="noStrike" spc="-1" dirty="0">
                <a:solidFill>
                  <a:srgbClr val="000000"/>
                </a:solidFill>
                <a:latin typeface="Gill Sans MT"/>
              </a:rPr>
              <a:t> e </a:t>
            </a:r>
            <a:r>
              <a:rPr lang="it-IT" sz="3200" b="0" strike="noStrike" spc="-1" dirty="0" err="1">
                <a:solidFill>
                  <a:srgbClr val="000000"/>
                </a:solidFill>
                <a:latin typeface="Gill Sans MT"/>
              </a:rPr>
              <a:t>coll</a:t>
            </a:r>
            <a:r>
              <a:rPr lang="it-IT" sz="3200" b="0" strike="noStrike" spc="-1" dirty="0">
                <a:solidFill>
                  <a:srgbClr val="000000"/>
                </a:solidFill>
                <a:latin typeface="Gill Sans MT"/>
              </a:rPr>
              <a:t>. è particolarmente interessante. Tale modello denominato “modello duale” vuole fornire una cornice teorica utile alla comprensione del processo di adattamento alla perdita. In sintesi, la persona in lutto si impegna in un processo di </a:t>
            </a:r>
            <a:r>
              <a:rPr lang="it-IT" sz="3200" b="0" i="1" strike="noStrike" spc="-1" dirty="0">
                <a:solidFill>
                  <a:srgbClr val="000000"/>
                </a:solidFill>
                <a:latin typeface="Gill Sans MT"/>
              </a:rPr>
              <a:t>coping</a:t>
            </a:r>
            <a:r>
              <a:rPr lang="it-IT" sz="3200" b="0" strike="noStrike" spc="-1" dirty="0">
                <a:solidFill>
                  <a:srgbClr val="000000"/>
                </a:solidFill>
                <a:latin typeface="Gill Sans MT"/>
              </a:rPr>
              <a:t> in nel quale entrano due elementi fondamentali:</a:t>
            </a:r>
          </a:p>
          <a:p>
            <a:pPr marL="365760" indent="-283320" algn="just">
              <a:lnSpc>
                <a:spcPct val="100000"/>
              </a:lnSpc>
              <a:spcBef>
                <a:spcPts val="601"/>
              </a:spcBef>
              <a:buClr>
                <a:srgbClr val="3891A7"/>
              </a:buClr>
              <a:buSzPct val="80000"/>
              <a:buFont typeface="Wingdings 2" charset="2"/>
              <a:buChar char=""/>
              <a:tabLst>
                <a:tab pos="0" algn="l"/>
              </a:tabLst>
            </a:pPr>
            <a:r>
              <a:rPr lang="it-IT" sz="3200" b="0" i="1" strike="noStrike" spc="-1" dirty="0">
                <a:solidFill>
                  <a:srgbClr val="000000"/>
                </a:solidFill>
                <a:latin typeface="Gill Sans MT"/>
              </a:rPr>
              <a:t>orientamento alla perdita:</a:t>
            </a:r>
            <a:r>
              <a:rPr lang="it-IT" sz="3200" b="0" strike="noStrike" spc="-1" dirty="0">
                <a:solidFill>
                  <a:srgbClr val="000000"/>
                </a:solidFill>
                <a:latin typeface="Gill Sans MT"/>
              </a:rPr>
              <a:t> concentrazione sugli aspetti della perdita (piangere per la perdita, struggimento per la persona perduta, fissare le sue fotografie);</a:t>
            </a:r>
          </a:p>
          <a:p>
            <a:pPr marL="365760" indent="-283320" algn="just">
              <a:lnSpc>
                <a:spcPct val="100000"/>
              </a:lnSpc>
              <a:spcBef>
                <a:spcPts val="601"/>
              </a:spcBef>
              <a:buClr>
                <a:srgbClr val="3891A7"/>
              </a:buClr>
              <a:buSzPct val="80000"/>
              <a:buFont typeface="Wingdings 2" charset="2"/>
              <a:buChar char=""/>
              <a:tabLst>
                <a:tab pos="0" algn="l"/>
              </a:tabLst>
            </a:pPr>
            <a:r>
              <a:rPr lang="it-IT" sz="3200" b="0" i="1" strike="noStrike" spc="-1" dirty="0">
                <a:solidFill>
                  <a:srgbClr val="000000"/>
                </a:solidFill>
                <a:latin typeface="Gill Sans MT"/>
              </a:rPr>
              <a:t>orientamento alla ricostruzione:</a:t>
            </a:r>
            <a:r>
              <a:rPr lang="it-IT" sz="3200" b="0" strike="noStrike" spc="-1" dirty="0">
                <a:solidFill>
                  <a:srgbClr val="000000"/>
                </a:solidFill>
                <a:latin typeface="Gill Sans MT"/>
              </a:rPr>
              <a:t> concentrazione sugli</a:t>
            </a:r>
            <a:r>
              <a:rPr lang="it-IT" sz="3200" b="0" i="1" strike="noStrike" spc="-1" dirty="0">
                <a:solidFill>
                  <a:srgbClr val="000000"/>
                </a:solidFill>
                <a:latin typeface="Gill Sans MT"/>
              </a:rPr>
              <a:t> </a:t>
            </a:r>
            <a:r>
              <a:rPr lang="it-IT" sz="3200" b="0" i="1" strike="noStrike" spc="-1" dirty="0" err="1">
                <a:solidFill>
                  <a:srgbClr val="000000"/>
                </a:solidFill>
                <a:latin typeface="Gill Sans MT"/>
              </a:rPr>
              <a:t>stressor</a:t>
            </a:r>
            <a:r>
              <a:rPr lang="it-IT" sz="3200" b="0" i="1" strike="noStrike" spc="-1" dirty="0">
                <a:solidFill>
                  <a:srgbClr val="000000"/>
                </a:solidFill>
                <a:latin typeface="Gill Sans MT"/>
              </a:rPr>
              <a:t> </a:t>
            </a:r>
            <a:r>
              <a:rPr lang="it-IT" sz="3200" b="0" strike="noStrike" spc="-1" dirty="0">
                <a:solidFill>
                  <a:srgbClr val="000000"/>
                </a:solidFill>
                <a:latin typeface="Gill Sans MT"/>
              </a:rPr>
              <a:t>secondari conseguenti al lutto; gestire compiti lasciati in sospeso dalla persona scomparsa, affrontare gli aspetti concreti per riorganizzare la vita, sviluppare nuove identità (vedovo, orfano).</a:t>
            </a:r>
          </a:p>
          <a:p>
            <a:pPr indent="0" algn="just">
              <a:lnSpc>
                <a:spcPct val="100000"/>
              </a:lnSpc>
              <a:spcBef>
                <a:spcPts val="601"/>
              </a:spcBef>
              <a:buNone/>
              <a:tabLst>
                <a:tab pos="0" algn="l"/>
              </a:tabLst>
            </a:pPr>
            <a:endParaRPr lang="it-IT" sz="3200" b="0" strike="noStrike" spc="-1" dirty="0">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 calcmode="lin" valueType="num">
                                      <p:cBhvr additive="repl">
                                        <p:cTn id="7"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8">
                                            <p:txEl>
                                              <p:pRg st="1" end="1"/>
                                            </p:txEl>
                                          </p:spTgt>
                                        </p:tgtEl>
                                        <p:attrNameLst>
                                          <p:attrName>style.visibility</p:attrName>
                                        </p:attrNameLst>
                                      </p:cBhvr>
                                      <p:to>
                                        <p:strVal val="visible"/>
                                      </p:to>
                                    </p:set>
                                    <p:anim calcmode="lin" valueType="num">
                                      <p:cBhvr additive="repl">
                                        <p:cTn id="13" dur="500" fill="hold"/>
                                        <p:tgtEl>
                                          <p:spTgt spid="118">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8">
                                            <p:txEl>
                                              <p:pRg st="2" end="2"/>
                                            </p:txEl>
                                          </p:spTgt>
                                        </p:tgtEl>
                                        <p:attrNameLst>
                                          <p:attrName>style.visibility</p:attrName>
                                        </p:attrNameLst>
                                      </p:cBhvr>
                                      <p:to>
                                        <p:strVal val="visible"/>
                                      </p:to>
                                    </p:set>
                                    <p:anim calcmode="lin" valueType="num">
                                      <p:cBhvr additive="repl">
                                        <p:cTn id="19"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8">
                                            <p:txEl>
                                              <p:pRg st="3" end="3"/>
                                            </p:txEl>
                                          </p:spTgt>
                                        </p:tgtEl>
                                        <p:attrNameLst>
                                          <p:attrName>style.visibility</p:attrName>
                                        </p:attrNameLst>
                                      </p:cBhvr>
                                      <p:to>
                                        <p:strVal val="visible"/>
                                      </p:to>
                                    </p:set>
                                    <p:anim calcmode="lin" valueType="num">
                                      <p:cBhvr additive="repl">
                                        <p:cTn id="25" dur="500" fill="hold"/>
                                        <p:tgtEl>
                                          <p:spTgt spid="118">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p:nvPr>
        </p:nvSpPr>
        <p:spPr>
          <a:xfrm>
            <a:off x="0" y="476640"/>
            <a:ext cx="9143640" cy="6381000"/>
          </a:xfrm>
          <a:prstGeom prst="rect">
            <a:avLst/>
          </a:prstGeom>
          <a:noFill/>
          <a:ln w="0">
            <a:noFill/>
          </a:ln>
        </p:spPr>
        <p:txBody>
          <a:bodyPr lIns="90000" tIns="45000" rIns="90000" bIns="45000" anchor="t">
            <a:normAutofit/>
          </a:bodyPr>
          <a:lstStyle/>
          <a:p>
            <a:pPr marL="365760" indent="-283320" algn="just">
              <a:lnSpc>
                <a:spcPct val="100000"/>
              </a:lnSpc>
              <a:spcBef>
                <a:spcPts val="601"/>
              </a:spcBef>
              <a:buClr>
                <a:srgbClr val="3891A7"/>
              </a:buClr>
              <a:buSzPct val="80000"/>
              <a:buFont typeface="Wingdings 2" charset="2"/>
              <a:buChar char=""/>
            </a:pPr>
            <a:r>
              <a:rPr lang="it-IT" sz="3200" b="0" strike="noStrike" spc="-1">
                <a:solidFill>
                  <a:srgbClr val="000000"/>
                </a:solidFill>
                <a:latin typeface="Gill Sans MT"/>
              </a:rPr>
              <a:t>Entrambi questi orientamenti sono fonti di stress e sono associati con disagio e ansia; sono coinvolti nel processo di </a:t>
            </a:r>
            <a:r>
              <a:rPr lang="it-IT" sz="3200" b="0" i="1" strike="noStrike" spc="-1">
                <a:solidFill>
                  <a:srgbClr val="000000"/>
                </a:solidFill>
                <a:latin typeface="Gill Sans MT"/>
              </a:rPr>
              <a:t>coping</a:t>
            </a:r>
            <a:r>
              <a:rPr lang="it-IT" sz="3200" b="0" strike="noStrike" spc="-1">
                <a:solidFill>
                  <a:srgbClr val="000000"/>
                </a:solidFill>
                <a:latin typeface="Gill Sans MT"/>
              </a:rPr>
              <a:t> in quantità variabili a seconda degli individui delle culture. Il processo è dinamico e spesso la persona può oscillare nell’uno o nell’altro orientamento</a:t>
            </a:r>
          </a:p>
          <a:p>
            <a:pPr marL="365760" indent="0" algn="just">
              <a:lnSpc>
                <a:spcPct val="100000"/>
              </a:lnSpc>
              <a:spcBef>
                <a:spcPts val="601"/>
              </a:spcBef>
              <a:buNone/>
              <a:tabLst>
                <a:tab pos="0" algn="l"/>
              </a:tabLst>
            </a:pPr>
            <a:endParaRPr lang="it-IT" sz="3200" b="0" strike="noStrike" spc="-1">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a:solidFill>
                  <a:srgbClr val="000000"/>
                </a:solidFill>
                <a:latin typeface="Gill Sans MT"/>
              </a:rPr>
              <a:t>La persona in lutto passerà alternativamente tra il </a:t>
            </a:r>
            <a:r>
              <a:rPr lang="it-IT" sz="3200" b="0" i="1" strike="noStrike" spc="-1">
                <a:solidFill>
                  <a:srgbClr val="000000"/>
                </a:solidFill>
                <a:latin typeface="Gill Sans MT"/>
              </a:rPr>
              <a:t>coping</a:t>
            </a:r>
            <a:r>
              <a:rPr lang="it-IT" sz="3200" b="0" strike="noStrike" spc="-1">
                <a:solidFill>
                  <a:srgbClr val="000000"/>
                </a:solidFill>
                <a:latin typeface="Gill Sans MT"/>
              </a:rPr>
              <a:t> orientato alla perdita e il </a:t>
            </a:r>
            <a:r>
              <a:rPr lang="it-IT" sz="3200" b="0" i="1" strike="noStrike" spc="-1">
                <a:solidFill>
                  <a:srgbClr val="000000"/>
                </a:solidFill>
                <a:latin typeface="Gill Sans MT"/>
              </a:rPr>
              <a:t>coping</a:t>
            </a:r>
            <a:r>
              <a:rPr lang="it-IT" sz="3200" b="0" strike="noStrike" spc="-1">
                <a:solidFill>
                  <a:srgbClr val="000000"/>
                </a:solidFill>
                <a:latin typeface="Gill Sans MT"/>
              </a:rPr>
              <a:t> orientato alla ricostruzione a volte affronterà gli aspetti legati alla perdita e a volte li eviterà (idem per la ricostruzione);</a:t>
            </a:r>
          </a:p>
          <a:p>
            <a:pPr indent="0" algn="just">
              <a:lnSpc>
                <a:spcPct val="100000"/>
              </a:lnSpc>
              <a:spcBef>
                <a:spcPts val="601"/>
              </a:spcBef>
              <a:buNone/>
              <a:tabLst>
                <a:tab pos="0" algn="l"/>
              </a:tabLst>
            </a:pPr>
            <a:endParaRPr lang="it-IT" sz="3200" b="0" strike="noStrike" spc="-1">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anim calcmode="lin" valueType="num">
                                      <p:cBhvr additive="repl">
                                        <p:cTn id="7" dur="500" fill="hold"/>
                                        <p:tgtEl>
                                          <p:spTgt spid="119">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9">
                                            <p:txEl>
                                              <p:pRg st="2" end="2"/>
                                            </p:txEl>
                                          </p:spTgt>
                                        </p:tgtEl>
                                        <p:attrNameLst>
                                          <p:attrName>style.visibility</p:attrName>
                                        </p:attrNameLst>
                                      </p:cBhvr>
                                      <p:to>
                                        <p:strVal val="visible"/>
                                      </p:to>
                                    </p:set>
                                    <p:anim calcmode="lin" valueType="num">
                                      <p:cBhvr additive="repl">
                                        <p:cTn id="13" dur="500" fill="hold"/>
                                        <p:tgtEl>
                                          <p:spTgt spid="119">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p:nvPr>
        </p:nvSpPr>
        <p:spPr>
          <a:xfrm>
            <a:off x="0" y="260640"/>
            <a:ext cx="9143640" cy="6597000"/>
          </a:xfrm>
          <a:prstGeom prst="rect">
            <a:avLst/>
          </a:prstGeom>
          <a:noFill/>
          <a:ln w="0">
            <a:noFill/>
          </a:ln>
        </p:spPr>
        <p:txBody>
          <a:bodyPr lIns="90000" tIns="45000" rIns="90000" bIns="45000" anchor="t">
            <a:normAutofit fontScale="92500" lnSpcReduction="20000"/>
          </a:bodyPr>
          <a:lstStyle/>
          <a:p>
            <a:pPr marL="365760" indent="0" algn="just">
              <a:lnSpc>
                <a:spcPct val="100000"/>
              </a:lnSpc>
              <a:spcBef>
                <a:spcPts val="601"/>
              </a:spcBef>
              <a:buNone/>
              <a:tabLst>
                <a:tab pos="0" algn="l"/>
              </a:tabLst>
            </a:pPr>
            <a:endParaRPr lang="it-IT" sz="3200" b="0" strike="noStrike" spc="-1">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a:solidFill>
                  <a:srgbClr val="000000"/>
                </a:solidFill>
                <a:latin typeface="Gill Sans MT"/>
              </a:rPr>
              <a:t>L'oscillazione tra i due tipi di</a:t>
            </a:r>
            <a:r>
              <a:rPr lang="it-IT" sz="3200" b="0" i="1" strike="noStrike" spc="-1">
                <a:solidFill>
                  <a:srgbClr val="000000"/>
                </a:solidFill>
                <a:latin typeface="Gill Sans MT"/>
              </a:rPr>
              <a:t> stressor (agente stressante) </a:t>
            </a:r>
            <a:r>
              <a:rPr lang="it-IT" sz="3200" b="0" strike="noStrike" spc="-1">
                <a:solidFill>
                  <a:srgbClr val="000000"/>
                </a:solidFill>
                <a:latin typeface="Gill Sans MT"/>
              </a:rPr>
              <a:t>è necessaria per il coping in adattivo; la persona alternerà atteggiamenti orientati alla perdita, atteggiamenti orientati alla ricostruzione e anche atteggiamenti di non fronteggiamento a seconda delle sue risorse interne ed esterne.</a:t>
            </a:r>
          </a:p>
          <a:p>
            <a:pPr indent="0" algn="just">
              <a:lnSpc>
                <a:spcPct val="100000"/>
              </a:lnSpc>
              <a:spcBef>
                <a:spcPts val="601"/>
              </a:spcBef>
              <a:buNone/>
              <a:tabLst>
                <a:tab pos="0" algn="l"/>
              </a:tabLst>
            </a:pPr>
            <a:endParaRPr lang="it-IT" sz="3200" b="0" strike="noStrike" spc="-1">
              <a:solidFill>
                <a:srgbClr val="000000"/>
              </a:solidFill>
              <a:latin typeface="Gill Sans MT"/>
            </a:endParaRPr>
          </a:p>
          <a:p>
            <a:pPr marL="365760" indent="0" algn="just">
              <a:lnSpc>
                <a:spcPct val="100000"/>
              </a:lnSpc>
              <a:spcBef>
                <a:spcPts val="601"/>
              </a:spcBef>
              <a:buNone/>
              <a:tabLst>
                <a:tab pos="0" algn="l"/>
              </a:tabLst>
            </a:pPr>
            <a:endParaRPr lang="it-IT" sz="3200" b="0" strike="noStrike" spc="-1">
              <a:solidFill>
                <a:srgbClr val="000000"/>
              </a:solidFill>
              <a:latin typeface="Gill Sans MT"/>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b="0" strike="noStrike" spc="-1">
                <a:solidFill>
                  <a:srgbClr val="000000"/>
                </a:solidFill>
                <a:latin typeface="Gill Sans MT"/>
              </a:rPr>
              <a:t>La letteratura attuale sul lutto descrive tra le risorse interne la spiritualità, o comunque la presenza di una fede religiosa e tra le risorse esterne, l'appartenenza a una comunità con la quale condividere la perdita e dalla quale ricevere sostegno al fine di completare il processo di </a:t>
            </a:r>
            <a:r>
              <a:rPr lang="it-IT" sz="3200" b="0" i="1" strike="noStrike" spc="-1">
                <a:solidFill>
                  <a:srgbClr val="000000"/>
                </a:solidFill>
                <a:latin typeface="Gill Sans MT"/>
              </a:rPr>
              <a:t>coping</a:t>
            </a:r>
            <a:r>
              <a:rPr lang="it-IT" sz="3200" b="0" strike="noStrike" spc="-1">
                <a:solidFill>
                  <a:srgbClr val="000000"/>
                </a:solidFill>
                <a:latin typeface="Gill Sans MT"/>
              </a:rPr>
              <a:t> con l'elaborazione di un significato che renda accettabile la perdita.</a:t>
            </a:r>
          </a:p>
          <a:p>
            <a:pPr indent="0" algn="just">
              <a:lnSpc>
                <a:spcPct val="100000"/>
              </a:lnSpc>
              <a:spcBef>
                <a:spcPts val="601"/>
              </a:spcBef>
              <a:buNone/>
              <a:tabLst>
                <a:tab pos="0" algn="l"/>
              </a:tabLst>
            </a:pPr>
            <a:endParaRPr lang="it-IT" sz="3200" b="0" strike="noStrike" spc="-1">
              <a:solidFill>
                <a:srgbClr val="000000"/>
              </a:solidFill>
              <a:latin typeface="Gill Sans MT"/>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0">
                                            <p:txEl>
                                              <p:pRg st="1" end="1"/>
                                            </p:txEl>
                                          </p:spTgt>
                                        </p:tgtEl>
                                        <p:attrNameLst>
                                          <p:attrName>style.visibility</p:attrName>
                                        </p:attrNameLst>
                                      </p:cBhvr>
                                      <p:to>
                                        <p:strVal val="visible"/>
                                      </p:to>
                                    </p:set>
                                    <p:anim calcmode="lin" valueType="num">
                                      <p:cBhvr additive="repl">
                                        <p:cTn id="7" dur="500" fill="hold"/>
                                        <p:tgtEl>
                                          <p:spTgt spid="120">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0">
                                            <p:txEl>
                                              <p:pRg st="4" end="4"/>
                                            </p:txEl>
                                          </p:spTgt>
                                        </p:tgtEl>
                                        <p:attrNameLst>
                                          <p:attrName>style.visibility</p:attrName>
                                        </p:attrNameLst>
                                      </p:cBhvr>
                                      <p:to>
                                        <p:strVal val="visible"/>
                                      </p:to>
                                    </p:set>
                                    <p:anim calcmode="lin" valueType="num">
                                      <p:cBhvr additive="repl">
                                        <p:cTn id="13" dur="500" fill="hold"/>
                                        <p:tgtEl>
                                          <p:spTgt spid="120">
                                            <p:txEl>
                                              <p:pRg st="4" end="4"/>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2"/>
          <p:cNvSpPr/>
          <p:nvPr/>
        </p:nvSpPr>
        <p:spPr>
          <a:xfrm>
            <a:off x="2411640" y="583560"/>
            <a:ext cx="6552360" cy="52743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just">
              <a:lnSpc>
                <a:spcPct val="100000"/>
              </a:lnSpc>
            </a:pPr>
            <a:r>
              <a:rPr lang="it-IT" sz="2000" b="0" i="1" strike="noStrike" spc="-1">
                <a:solidFill>
                  <a:srgbClr val="000000"/>
                </a:solidFill>
                <a:latin typeface="Gill Sans MT"/>
              </a:rPr>
              <a:t>“Ognuno di noi, nel corso della propria vita, si è trovato tante volte a confrontarsi con un improvviso spaesamento dato dalle svolte e dai grandi cambiamenti della vita, dallo scenario che improvvisamente ci cambia intorno, con la perdita delle sicurezze, del nostro equilibrio e con la fatica di orientarci per cercarne uno nuovo, più adatto alla situazione attuale.</a:t>
            </a:r>
            <a:endParaRPr lang="it-IT" sz="2000" b="0" strike="noStrike" spc="-1">
              <a:solidFill>
                <a:srgbClr val="000000"/>
              </a:solidFill>
              <a:latin typeface="Arial"/>
            </a:endParaRPr>
          </a:p>
          <a:p>
            <a:pPr algn="just">
              <a:lnSpc>
                <a:spcPct val="100000"/>
              </a:lnSpc>
            </a:pPr>
            <a:r>
              <a:rPr lang="it-IT" sz="2000" b="0" i="1" strike="noStrike" spc="-1">
                <a:solidFill>
                  <a:srgbClr val="000000"/>
                </a:solidFill>
                <a:latin typeface="Gill Sans MT"/>
              </a:rPr>
              <a:t>Camminavamo tranquilli, per una strada nota e familiare ed ecco che all’improvviso, quasi a tradimento, senza che noi ce ne accorgessimo, ciò che ci circondava svanisce e il paesaggio cambia completamente.</a:t>
            </a:r>
            <a:endParaRPr lang="it-IT" sz="2000" b="0" strike="noStrike" spc="-1">
              <a:solidFill>
                <a:srgbClr val="000000"/>
              </a:solidFill>
              <a:latin typeface="Arial"/>
            </a:endParaRPr>
          </a:p>
          <a:p>
            <a:pPr algn="just">
              <a:lnSpc>
                <a:spcPct val="100000"/>
              </a:lnSpc>
            </a:pPr>
            <a:r>
              <a:rPr lang="it-IT" sz="2000" b="0" i="1" strike="noStrike" spc="-1">
                <a:solidFill>
                  <a:srgbClr val="000000"/>
                </a:solidFill>
                <a:latin typeface="Gill Sans MT"/>
              </a:rPr>
              <a:t>Tutto è mutato e noi non ci ritroviamo più.</a:t>
            </a:r>
            <a:endParaRPr lang="it-IT" sz="2000" b="0" strike="noStrike" spc="-1">
              <a:solidFill>
                <a:srgbClr val="000000"/>
              </a:solidFill>
              <a:latin typeface="Arial"/>
            </a:endParaRPr>
          </a:p>
          <a:p>
            <a:pPr algn="just">
              <a:lnSpc>
                <a:spcPct val="100000"/>
              </a:lnSpc>
            </a:pPr>
            <a:r>
              <a:rPr lang="it-IT" sz="2000" b="0" i="1" strike="noStrike" spc="-1">
                <a:solidFill>
                  <a:srgbClr val="000000"/>
                </a:solidFill>
                <a:latin typeface="Gill Sans MT"/>
              </a:rPr>
              <a:t>Perché ogni cambiamento, anche il più piccolo, introduce sempre nella nostra vita qualcosa di nuovo a cui ci è faticoso adattarci, in quanto dobbiamo modificare il nostro vecchio equilibrio così familiare e rassicurante, costruito a volte con grande fatica, per cercarne uno nuovo, tutto ancora da costruire più adattato alla nuova situazione.” </a:t>
            </a:r>
            <a:endParaRPr lang="it-IT" sz="20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 calcmode="lin" valueType="num">
                                      <p:cBhvr additive="repl">
                                        <p:cTn id="7" dur="500" fill="hold"/>
                                        <p:tgtEl>
                                          <p:spTgt spid="97">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7">
                                            <p:txEl>
                                              <p:pRg st="1" end="1"/>
                                            </p:txEl>
                                          </p:spTgt>
                                        </p:tgtEl>
                                        <p:attrNameLst>
                                          <p:attrName>style.visibility</p:attrName>
                                        </p:attrNameLst>
                                      </p:cBhvr>
                                      <p:to>
                                        <p:strVal val="visible"/>
                                      </p:to>
                                    </p:set>
                                    <p:anim calcmode="lin" valueType="num">
                                      <p:cBhvr additive="repl">
                                        <p:cTn id="13" dur="500" fill="hold"/>
                                        <p:tgtEl>
                                          <p:spTgt spid="97">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7">
                                            <p:txEl>
                                              <p:pRg st="2" end="2"/>
                                            </p:txEl>
                                          </p:spTgt>
                                        </p:tgtEl>
                                        <p:attrNameLst>
                                          <p:attrName>style.visibility</p:attrName>
                                        </p:attrNameLst>
                                      </p:cBhvr>
                                      <p:to>
                                        <p:strVal val="visible"/>
                                      </p:to>
                                    </p:set>
                                    <p:anim calcmode="lin" valueType="num">
                                      <p:cBhvr additive="repl">
                                        <p:cTn id="19" dur="500" fill="hold"/>
                                        <p:tgtEl>
                                          <p:spTgt spid="97">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7">
                                            <p:txEl>
                                              <p:pRg st="3" end="3"/>
                                            </p:txEl>
                                          </p:spTgt>
                                        </p:tgtEl>
                                        <p:attrNameLst>
                                          <p:attrName>style.visibility</p:attrName>
                                        </p:attrNameLst>
                                      </p:cBhvr>
                                      <p:to>
                                        <p:strVal val="visible"/>
                                      </p:to>
                                    </p:set>
                                    <p:anim calcmode="lin" valueType="num">
                                      <p:cBhvr additive="repl">
                                        <p:cTn id="25" dur="500" fill="hold"/>
                                        <p:tgtEl>
                                          <p:spTgt spid="97">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9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6"/>
          <p:cNvGraphicFramePr/>
          <p:nvPr>
            <p:extLst>
              <p:ext uri="{D42A27DB-BD31-4B8C-83A1-F6EECF244321}">
                <p14:modId xmlns:p14="http://schemas.microsoft.com/office/powerpoint/2010/main" val="262347199"/>
              </p:ext>
            </p:extLst>
          </p:nvPr>
        </p:nvGraphicFramePr>
        <p:xfrm>
          <a:off x="0" y="0"/>
          <a:ext cx="9143640" cy="685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2"/>
          <p:cNvSpPr/>
          <p:nvPr/>
        </p:nvSpPr>
        <p:spPr>
          <a:xfrm>
            <a:off x="0" y="11952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DEFINIZIONE DI LUTTO</a:t>
            </a:r>
            <a:endParaRPr lang="it-IT" sz="3200" b="0" strike="noStrike" spc="-1">
              <a:solidFill>
                <a:srgbClr val="000000"/>
              </a:solidFill>
              <a:latin typeface="Arial"/>
            </a:endParaRPr>
          </a:p>
        </p:txBody>
      </p:sp>
      <p:sp>
        <p:nvSpPr>
          <p:cNvPr id="99" name="Segnaposto contenuto 2"/>
          <p:cNvSpPr/>
          <p:nvPr/>
        </p:nvSpPr>
        <p:spPr>
          <a:xfrm>
            <a:off x="323640" y="620640"/>
            <a:ext cx="8676000" cy="6066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601"/>
              </a:spcBef>
              <a:tabLst>
                <a:tab pos="0" algn="l"/>
              </a:tabLst>
            </a:pPr>
            <a:r>
              <a:rPr lang="it-IT" sz="2000" b="1" strike="noStrike" spc="-1">
                <a:solidFill>
                  <a:srgbClr val="000000"/>
                </a:solidFill>
                <a:latin typeface="Calibri"/>
              </a:rPr>
              <a:t>LA TERMINOLOGIA</a:t>
            </a:r>
            <a:endParaRPr lang="it-IT" sz="2000" b="0" strike="noStrike" spc="-1">
              <a:solidFill>
                <a:srgbClr val="000000"/>
              </a:solidFill>
              <a:latin typeface="Arial"/>
            </a:endParaRPr>
          </a:p>
          <a:p>
            <a:pPr>
              <a:lnSpc>
                <a:spcPct val="100000"/>
              </a:lnSpc>
              <a:spcBef>
                <a:spcPts val="601"/>
              </a:spcBef>
              <a:tabLst>
                <a:tab pos="0" algn="l"/>
              </a:tabLst>
            </a:pPr>
            <a:r>
              <a:rPr lang="it-IT" sz="2000" b="1" strike="noStrike" spc="-1">
                <a:solidFill>
                  <a:srgbClr val="000000"/>
                </a:solidFill>
                <a:latin typeface="Calibri"/>
              </a:rPr>
              <a:t>Cordoglio (latino </a:t>
            </a:r>
            <a:r>
              <a:rPr lang="it-IT" sz="2000" b="1" i="1" strike="noStrike" spc="-1">
                <a:solidFill>
                  <a:srgbClr val="000000"/>
                </a:solidFill>
                <a:latin typeface="Calibri"/>
              </a:rPr>
              <a:t>cor-dolium</a:t>
            </a:r>
            <a:r>
              <a:rPr lang="it-IT" sz="2000" b="1" strike="noStrike" spc="-1">
                <a:solidFill>
                  <a:srgbClr val="000000"/>
                </a:solidFill>
                <a:latin typeface="Calibri"/>
              </a:rPr>
              <a:t> = il cuore che duole)</a:t>
            </a:r>
            <a:endParaRPr lang="it-IT" sz="2000" b="0" strike="noStrike" spc="-1">
              <a:solidFill>
                <a:srgbClr val="000000"/>
              </a:solidFill>
              <a:latin typeface="Arial"/>
            </a:endParaRPr>
          </a:p>
          <a:p>
            <a:pPr marL="1793880" algn="just">
              <a:lnSpc>
                <a:spcPct val="100000"/>
              </a:lnSpc>
              <a:spcBef>
                <a:spcPts val="601"/>
              </a:spcBef>
              <a:tabLst>
                <a:tab pos="0" algn="l"/>
              </a:tabLst>
            </a:pPr>
            <a:r>
              <a:rPr lang="it-IT" sz="2000" b="0" strike="noStrike" spc="-1">
                <a:solidFill>
                  <a:srgbClr val="000000"/>
                </a:solidFill>
                <a:latin typeface="Calibri"/>
              </a:rPr>
              <a:t>è il processo di reazioni o il travaglio interiore sperimentato da chi vive una perdita. Il cordoglio coinvolge la sfera emotiva, cognitiva e comportamentale della persona. Il tipo di perdita definisce l’intensità e la durata del cordoglio: le reazioni in seguito ad una perdita come il fallimento di un matrimonio saranno più forti di quelle sperimentate da chi deve lasciare la propria terra per andare a studiare all’estero.</a:t>
            </a:r>
            <a:endParaRPr lang="it-IT" sz="2000" b="0" strike="noStrike" spc="-1">
              <a:solidFill>
                <a:srgbClr val="000000"/>
              </a:solidFill>
              <a:latin typeface="Arial"/>
            </a:endParaRPr>
          </a:p>
          <a:p>
            <a:pPr>
              <a:lnSpc>
                <a:spcPct val="100000"/>
              </a:lnSpc>
              <a:spcBef>
                <a:spcPts val="601"/>
              </a:spcBef>
              <a:tabLst>
                <a:tab pos="0" algn="l"/>
              </a:tabLst>
            </a:pPr>
            <a:endParaRPr lang="it-IT" sz="2000" b="0" strike="noStrike" spc="-1">
              <a:solidFill>
                <a:srgbClr val="000000"/>
              </a:solidFill>
              <a:latin typeface="Arial"/>
            </a:endParaRPr>
          </a:p>
          <a:p>
            <a:pPr>
              <a:lnSpc>
                <a:spcPct val="100000"/>
              </a:lnSpc>
              <a:spcBef>
                <a:spcPts val="601"/>
              </a:spcBef>
              <a:tabLst>
                <a:tab pos="0" algn="l"/>
              </a:tabLst>
            </a:pPr>
            <a:r>
              <a:rPr lang="it-IT" sz="2000" b="1" strike="noStrike" spc="-1">
                <a:solidFill>
                  <a:srgbClr val="000000"/>
                </a:solidFill>
                <a:latin typeface="Calibri"/>
              </a:rPr>
              <a:t>Lutto  (latino </a:t>
            </a:r>
            <a:r>
              <a:rPr lang="it-IT" sz="2000" b="1" i="1" strike="noStrike" spc="-1">
                <a:solidFill>
                  <a:srgbClr val="000000"/>
                </a:solidFill>
                <a:latin typeface="Calibri"/>
              </a:rPr>
              <a:t>lucere</a:t>
            </a:r>
            <a:r>
              <a:rPr lang="it-IT" sz="2000" b="1" strike="noStrike" spc="-1">
                <a:solidFill>
                  <a:srgbClr val="000000"/>
                </a:solidFill>
                <a:latin typeface="Calibri"/>
              </a:rPr>
              <a:t> = piangere) </a:t>
            </a:r>
            <a:endParaRPr lang="it-IT" sz="2000" b="0" strike="noStrike" spc="-1">
              <a:solidFill>
                <a:srgbClr val="000000"/>
              </a:solidFill>
              <a:latin typeface="Arial"/>
            </a:endParaRPr>
          </a:p>
          <a:p>
            <a:pPr marL="1793880" algn="just">
              <a:lnSpc>
                <a:spcPct val="100000"/>
              </a:lnSpc>
              <a:spcBef>
                <a:spcPts val="400"/>
              </a:spcBef>
              <a:tabLst>
                <a:tab pos="0" algn="l"/>
              </a:tabLst>
            </a:pPr>
            <a:r>
              <a:rPr lang="it-IT" sz="2000" b="1" strike="noStrike" spc="-1">
                <a:solidFill>
                  <a:srgbClr val="000000"/>
                </a:solidFill>
                <a:latin typeface="Calibri"/>
              </a:rPr>
              <a:t>	</a:t>
            </a:r>
            <a:r>
              <a:rPr lang="it-IT" sz="2000" b="0" strike="noStrike" spc="-1">
                <a:solidFill>
                  <a:srgbClr val="000000"/>
                </a:solidFill>
                <a:latin typeface="Calibri"/>
              </a:rPr>
              <a:t>si riferisce al tipo di perdita connesso alla morte e include, oltre al cordoglio interiore, un insieme di pratiche e riti esterni, di natura culturale, sociale e religiosa che l’accompagnano.</a:t>
            </a:r>
            <a:endParaRPr lang="it-IT" sz="2000" b="0" strike="noStrike" spc="-1">
              <a:solidFill>
                <a:srgbClr val="000000"/>
              </a:solidFill>
              <a:latin typeface="Arial"/>
            </a:endParaRPr>
          </a:p>
          <a:p>
            <a:pPr>
              <a:lnSpc>
                <a:spcPct val="100000"/>
              </a:lnSpc>
              <a:spcBef>
                <a:spcPts val="601"/>
              </a:spcBef>
              <a:tabLst>
                <a:tab pos="0" algn="l"/>
              </a:tabLst>
            </a:pPr>
            <a:r>
              <a:rPr lang="it-IT" sz="2000" b="1" strike="noStrike" spc="-1">
                <a:solidFill>
                  <a:srgbClr val="000000"/>
                </a:solidFill>
                <a:latin typeface="Calibri"/>
              </a:rPr>
              <a:t> 	</a:t>
            </a:r>
            <a:endParaRPr lang="it-IT" sz="2000" b="0" strike="noStrike" spc="-1">
              <a:solidFill>
                <a:srgbClr val="000000"/>
              </a:solidFill>
              <a:latin typeface="Arial"/>
            </a:endParaRPr>
          </a:p>
          <a:p>
            <a:pPr>
              <a:lnSpc>
                <a:spcPct val="100000"/>
              </a:lnSpc>
              <a:spcBef>
                <a:spcPts val="601"/>
              </a:spcBef>
              <a:tabLst>
                <a:tab pos="0" algn="l"/>
              </a:tabLst>
            </a:pPr>
            <a:endParaRPr lang="it-IT" sz="20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dissolve">
                                      <p:cBhvr additive="repl">
                                        <p:cTn id="7" dur="500"/>
                                        <p:tgtEl>
                                          <p:spTgt spid="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99">
                                            <p:txEl>
                                              <p:pRg st="0" end="0"/>
                                            </p:txEl>
                                          </p:spTgt>
                                        </p:tgtEl>
                                        <p:attrNameLst>
                                          <p:attrName>style.visibility</p:attrName>
                                        </p:attrNameLst>
                                      </p:cBhvr>
                                      <p:to>
                                        <p:strVal val="visible"/>
                                      </p:to>
                                    </p:set>
                                    <p:animEffect transition="in" filter="dissolve">
                                      <p:cBhvr additive="repl">
                                        <p:cTn id="12" dur="500"/>
                                        <p:tgtEl>
                                          <p:spTgt spid="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99">
                                            <p:txEl>
                                              <p:pRg st="1" end="1"/>
                                            </p:txEl>
                                          </p:spTgt>
                                        </p:tgtEl>
                                        <p:attrNameLst>
                                          <p:attrName>style.visibility</p:attrName>
                                        </p:attrNameLst>
                                      </p:cBhvr>
                                      <p:to>
                                        <p:strVal val="visible"/>
                                      </p:to>
                                    </p:set>
                                    <p:animEffect transition="in" filter="dissolve">
                                      <p:cBhvr additive="repl">
                                        <p:cTn id="17" dur="500"/>
                                        <p:tgtEl>
                                          <p:spTgt spid="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99">
                                            <p:txEl>
                                              <p:pRg st="2" end="2"/>
                                            </p:txEl>
                                          </p:spTgt>
                                        </p:tgtEl>
                                        <p:attrNameLst>
                                          <p:attrName>style.visibility</p:attrName>
                                        </p:attrNameLst>
                                      </p:cBhvr>
                                      <p:to>
                                        <p:strVal val="visible"/>
                                      </p:to>
                                    </p:set>
                                    <p:animEffect transition="in" filter="dissolve">
                                      <p:cBhvr additive="repl">
                                        <p:cTn id="22" dur="500"/>
                                        <p:tgtEl>
                                          <p:spTgt spid="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nodeType="clickEffect">
                                  <p:stCondLst>
                                    <p:cond delay="0"/>
                                  </p:stCondLst>
                                  <p:childTnLst>
                                    <p:set>
                                      <p:cBhvr>
                                        <p:cTn id="26" dur="1" fill="hold">
                                          <p:stCondLst>
                                            <p:cond delay="0"/>
                                          </p:stCondLst>
                                        </p:cTn>
                                        <p:tgtEl>
                                          <p:spTgt spid="99">
                                            <p:txEl>
                                              <p:pRg st="4" end="4"/>
                                            </p:txEl>
                                          </p:spTgt>
                                        </p:tgtEl>
                                        <p:attrNameLst>
                                          <p:attrName>style.visibility</p:attrName>
                                        </p:attrNameLst>
                                      </p:cBhvr>
                                      <p:to>
                                        <p:strVal val="visible"/>
                                      </p:to>
                                    </p:set>
                                    <p:animEffect transition="in" filter="dissolve">
                                      <p:cBhvr additive="repl">
                                        <p:cTn id="27" dur="500"/>
                                        <p:tgtEl>
                                          <p:spTgt spid="99">
                                            <p:txEl>
                                              <p:pRg st="4" end="4"/>
                                            </p:txEl>
                                          </p:spTgt>
                                        </p:tgtEl>
                                      </p:cBhvr>
                                    </p:animEffect>
                                  </p:childTnLst>
                                </p:cTn>
                              </p:par>
                              <p:par>
                                <p:cTn id="28" presetID="9" presetClass="entr" fill="hold" nodeType="withEffect">
                                  <p:stCondLst>
                                    <p:cond delay="0"/>
                                  </p:stCondLst>
                                  <p:childTnLst>
                                    <p:set>
                                      <p:cBhvr>
                                        <p:cTn id="29" dur="1" fill="hold">
                                          <p:stCondLst>
                                            <p:cond delay="0"/>
                                          </p:stCondLst>
                                        </p:cTn>
                                        <p:tgtEl>
                                          <p:spTgt spid="99">
                                            <p:txEl>
                                              <p:pRg st="5" end="5"/>
                                            </p:txEl>
                                          </p:spTgt>
                                        </p:tgtEl>
                                        <p:attrNameLst>
                                          <p:attrName>style.visibility</p:attrName>
                                        </p:attrNameLst>
                                      </p:cBhvr>
                                      <p:to>
                                        <p:strVal val="visible"/>
                                      </p:to>
                                    </p:set>
                                    <p:animEffect transition="in" filter="dissolve">
                                      <p:cBhvr additive="repl">
                                        <p:cTn id="30" dur="500"/>
                                        <p:tgtEl>
                                          <p:spTgt spid="9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nodeType="clickEffect">
                                  <p:stCondLst>
                                    <p:cond delay="0"/>
                                  </p:stCondLst>
                                  <p:childTnLst>
                                    <p:set>
                                      <p:cBhvr>
                                        <p:cTn id="34" dur="1" fill="hold">
                                          <p:stCondLst>
                                            <p:cond delay="0"/>
                                          </p:stCondLst>
                                        </p:cTn>
                                        <p:tgtEl>
                                          <p:spTgt spid="99">
                                            <p:txEl>
                                              <p:pRg st="6" end="6"/>
                                            </p:txEl>
                                          </p:spTgt>
                                        </p:tgtEl>
                                        <p:attrNameLst>
                                          <p:attrName>style.visibility</p:attrName>
                                        </p:attrNameLst>
                                      </p:cBhvr>
                                      <p:to>
                                        <p:strVal val="visible"/>
                                      </p:to>
                                    </p:set>
                                    <p:animEffect transition="in" filter="dissolve">
                                      <p:cBhvr additive="repl">
                                        <p:cTn id="35" dur="500"/>
                                        <p:tgtEl>
                                          <p:spTgt spid="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p:cNvSpPr>
          <p:nvPr>
            <p:ph/>
          </p:nvPr>
        </p:nvSpPr>
        <p:spPr>
          <a:xfrm>
            <a:off x="395640" y="530280"/>
            <a:ext cx="8280720" cy="5706720"/>
          </a:xfrm>
          <a:prstGeom prst="rect">
            <a:avLst/>
          </a:prstGeom>
          <a:noFill/>
          <a:ln w="0">
            <a:noFill/>
          </a:ln>
        </p:spPr>
        <p:txBody>
          <a:bodyPr lIns="90000" tIns="45000" rIns="90000" bIns="45000" anchor="t">
            <a:normAutofit fontScale="54000" lnSpcReduction="10000"/>
          </a:bodyPr>
          <a:lstStyle/>
          <a:p>
            <a:pPr marL="365760" indent="0" algn="just">
              <a:lnSpc>
                <a:spcPct val="100000"/>
              </a:lnSpc>
              <a:spcBef>
                <a:spcPts val="601"/>
              </a:spcBef>
              <a:buNone/>
              <a:tabLst>
                <a:tab pos="0" algn="l"/>
              </a:tabLst>
            </a:pPr>
            <a:r>
              <a:rPr lang="it-IT" sz="4200" b="0" strike="noStrike" spc="-1">
                <a:solidFill>
                  <a:srgbClr val="000000"/>
                </a:solidFill>
                <a:latin typeface="Gill Sans MT"/>
              </a:rPr>
              <a:t>Detto in altro modo: </a:t>
            </a:r>
          </a:p>
          <a:p>
            <a:pPr marL="365760" indent="-283320" algn="just">
              <a:lnSpc>
                <a:spcPct val="100000"/>
              </a:lnSpc>
              <a:spcBef>
                <a:spcPts val="601"/>
              </a:spcBef>
              <a:buClr>
                <a:srgbClr val="3891A7"/>
              </a:buClr>
              <a:buSzPct val="80000"/>
              <a:buFont typeface="Wingdings 2" charset="2"/>
              <a:buChar char=""/>
              <a:tabLst>
                <a:tab pos="0" algn="l"/>
              </a:tabLst>
            </a:pPr>
            <a:r>
              <a:rPr lang="it-IT" sz="4200" b="0" strike="noStrike" spc="-1">
                <a:solidFill>
                  <a:srgbClr val="000000"/>
                </a:solidFill>
                <a:latin typeface="Gill Sans MT"/>
              </a:rPr>
              <a:t>il </a:t>
            </a:r>
            <a:r>
              <a:rPr lang="it-IT" sz="4200" b="1" i="1" strike="noStrike" spc="-1">
                <a:solidFill>
                  <a:srgbClr val="000000"/>
                </a:solidFill>
                <a:latin typeface="Gill Sans MT"/>
              </a:rPr>
              <a:t>cordoglio</a:t>
            </a:r>
            <a:r>
              <a:rPr lang="it-IT" sz="4200" b="0" strike="noStrike" spc="-1">
                <a:solidFill>
                  <a:srgbClr val="000000"/>
                </a:solidFill>
                <a:latin typeface="Gill Sans MT"/>
              </a:rPr>
              <a:t> è la risposta emotiva suscitata dalla ferita causata da una perdita: quando il cordoglio per la perdita di una persona cara assume anche segni visibili esterni, comportamenti sociali e ritualità religiose, esso viene chiamato </a:t>
            </a:r>
            <a:r>
              <a:rPr lang="it-IT" sz="4200" b="1" i="1" strike="noStrike" spc="-1">
                <a:solidFill>
                  <a:srgbClr val="000000"/>
                </a:solidFill>
                <a:latin typeface="Gill Sans MT"/>
              </a:rPr>
              <a:t>lutto</a:t>
            </a:r>
            <a:r>
              <a:rPr lang="it-IT" sz="4200" b="0" strike="noStrike" spc="-1">
                <a:solidFill>
                  <a:srgbClr val="000000"/>
                </a:solidFill>
                <a:latin typeface="Gill Sans MT"/>
              </a:rPr>
              <a:t>.</a:t>
            </a:r>
          </a:p>
          <a:p>
            <a:pPr marL="365760" indent="0" algn="just">
              <a:lnSpc>
                <a:spcPct val="100000"/>
              </a:lnSpc>
              <a:spcBef>
                <a:spcPts val="601"/>
              </a:spcBef>
              <a:buNone/>
              <a:tabLst>
                <a:tab pos="0" algn="l"/>
              </a:tabLst>
            </a:pPr>
            <a:r>
              <a:rPr lang="it-IT" sz="4200" b="0" strike="noStrike" spc="-1">
                <a:solidFill>
                  <a:srgbClr val="000000"/>
                </a:solidFill>
                <a:latin typeface="Gill Sans MT"/>
              </a:rPr>
              <a:t> </a:t>
            </a:r>
          </a:p>
          <a:p>
            <a:pPr marL="365760" indent="0" algn="just">
              <a:lnSpc>
                <a:spcPct val="100000"/>
              </a:lnSpc>
              <a:spcBef>
                <a:spcPts val="601"/>
              </a:spcBef>
              <a:buNone/>
              <a:tabLst>
                <a:tab pos="0" algn="l"/>
              </a:tabLst>
            </a:pPr>
            <a:r>
              <a:rPr lang="it-IT" sz="4200" b="0" strike="noStrike" spc="-1">
                <a:solidFill>
                  <a:srgbClr val="000000"/>
                </a:solidFill>
                <a:latin typeface="Gill Sans MT"/>
              </a:rPr>
              <a:t>Ciò che distingue il cordoglio del lutto dal cordoglio per altre perdite è:</a:t>
            </a:r>
          </a:p>
          <a:p>
            <a:pPr marL="365760" indent="-283320" algn="just">
              <a:lnSpc>
                <a:spcPct val="100000"/>
              </a:lnSpc>
              <a:spcBef>
                <a:spcPts val="601"/>
              </a:spcBef>
              <a:buClr>
                <a:srgbClr val="3891A7"/>
              </a:buClr>
              <a:buSzPct val="80000"/>
              <a:buFont typeface="Wingdings 2" charset="2"/>
              <a:buChar char=""/>
              <a:tabLst>
                <a:tab pos="0" algn="l"/>
              </a:tabLst>
            </a:pPr>
            <a:r>
              <a:rPr lang="it-IT" sz="4200" b="0" u="sng" strike="noStrike" spc="-1">
                <a:solidFill>
                  <a:srgbClr val="000000"/>
                </a:solidFill>
                <a:uFillTx/>
                <a:latin typeface="Gill Sans MT"/>
              </a:rPr>
              <a:t>l’intensità dei sentimenti</a:t>
            </a:r>
            <a:r>
              <a:rPr lang="it-IT" sz="4200" b="0" strike="noStrike" spc="-1">
                <a:solidFill>
                  <a:srgbClr val="000000"/>
                </a:solidFill>
                <a:latin typeface="Gill Sans MT"/>
              </a:rPr>
              <a:t>: la morte di una persona cara generalmente provoca una reazione più profonda e prolungata nel tempo</a:t>
            </a:r>
          </a:p>
          <a:p>
            <a:pPr marL="365760" indent="-283320" algn="just">
              <a:lnSpc>
                <a:spcPct val="100000"/>
              </a:lnSpc>
              <a:spcBef>
                <a:spcPts val="601"/>
              </a:spcBef>
              <a:buClr>
                <a:srgbClr val="3891A7"/>
              </a:buClr>
              <a:buSzPct val="80000"/>
              <a:buFont typeface="Wingdings 2" charset="2"/>
              <a:buChar char=""/>
              <a:tabLst>
                <a:tab pos="0" algn="l"/>
              </a:tabLst>
            </a:pPr>
            <a:r>
              <a:rPr lang="it-IT" sz="4200" b="0" strike="noStrike" spc="-1">
                <a:solidFill>
                  <a:srgbClr val="000000"/>
                </a:solidFill>
                <a:latin typeface="Gill Sans MT"/>
              </a:rPr>
              <a:t>la </a:t>
            </a:r>
            <a:r>
              <a:rPr lang="it-IT" sz="4200" b="0" u="sng" strike="noStrike" spc="-1">
                <a:solidFill>
                  <a:srgbClr val="000000"/>
                </a:solidFill>
                <a:uFillTx/>
                <a:latin typeface="Gill Sans MT"/>
              </a:rPr>
              <a:t>definitività della perdita</a:t>
            </a:r>
            <a:r>
              <a:rPr lang="it-IT" sz="4200" b="0" strike="noStrike" spc="-1">
                <a:solidFill>
                  <a:srgbClr val="000000"/>
                </a:solidFill>
                <a:latin typeface="Gill Sans MT"/>
              </a:rPr>
              <a:t>: la morte di qualcuno conclude l’esperienza di contatto diretto; per altre perdite invece rimane sempre la possibilità di un recupero di ciò che si è perduto</a:t>
            </a:r>
          </a:p>
          <a:p>
            <a:pPr marL="365760" indent="0" algn="just">
              <a:lnSpc>
                <a:spcPct val="100000"/>
              </a:lnSpc>
              <a:spcBef>
                <a:spcPts val="601"/>
              </a:spcBef>
              <a:buNone/>
              <a:tabLst>
                <a:tab pos="0" algn="l"/>
              </a:tabLst>
            </a:pPr>
            <a:r>
              <a:rPr lang="it-IT" sz="4200" b="0" strike="noStrike" spc="-1">
                <a:solidFill>
                  <a:srgbClr val="000000"/>
                </a:solidFill>
                <a:latin typeface="Gill Sans MT"/>
              </a:rPr>
              <a:t> </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additive="repl">
                                        <p:cTn id="7"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xEl>
                                              <p:pRg st="1" end="1"/>
                                            </p:txEl>
                                          </p:spTgt>
                                        </p:tgtEl>
                                        <p:attrNameLst>
                                          <p:attrName>style.visibility</p:attrName>
                                        </p:attrNameLst>
                                      </p:cBhvr>
                                      <p:to>
                                        <p:strVal val="visible"/>
                                      </p:to>
                                    </p:set>
                                    <p:anim calcmode="lin" valueType="num">
                                      <p:cBhvr additive="repl">
                                        <p:cTn id="13" dur="500" fill="hold"/>
                                        <p:tgtEl>
                                          <p:spTgt spid="100">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0">
                                            <p:txEl>
                                              <p:pRg st="2" end="2"/>
                                            </p:txEl>
                                          </p:spTgt>
                                        </p:tgtEl>
                                        <p:attrNameLst>
                                          <p:attrName>style.visibility</p:attrName>
                                        </p:attrNameLst>
                                      </p:cBhvr>
                                      <p:to>
                                        <p:strVal val="visible"/>
                                      </p:to>
                                    </p:set>
                                    <p:anim calcmode="lin" valueType="num">
                                      <p:cBhvr additive="repl">
                                        <p:cTn id="19" dur="500" fill="hold"/>
                                        <p:tgtEl>
                                          <p:spTgt spid="100">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0">
                                            <p:txEl>
                                              <p:pRg st="3" end="3"/>
                                            </p:txEl>
                                          </p:spTgt>
                                        </p:tgtEl>
                                        <p:attrNameLst>
                                          <p:attrName>style.visibility</p:attrName>
                                        </p:attrNameLst>
                                      </p:cBhvr>
                                      <p:to>
                                        <p:strVal val="visible"/>
                                      </p:to>
                                    </p:set>
                                    <p:anim calcmode="lin" valueType="num">
                                      <p:cBhvr additive="repl">
                                        <p:cTn id="25" dur="500" fill="hold"/>
                                        <p:tgtEl>
                                          <p:spTgt spid="100">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0">
                                            <p:txEl>
                                              <p:pRg st="4" end="4"/>
                                            </p:txEl>
                                          </p:spTgt>
                                        </p:tgtEl>
                                        <p:attrNameLst>
                                          <p:attrName>style.visibility</p:attrName>
                                        </p:attrNameLst>
                                      </p:cBhvr>
                                      <p:to>
                                        <p:strVal val="visible"/>
                                      </p:to>
                                    </p:set>
                                    <p:anim calcmode="lin" valueType="num">
                                      <p:cBhvr additive="repl">
                                        <p:cTn id="31" dur="500" fill="hold"/>
                                        <p:tgtEl>
                                          <p:spTgt spid="100">
                                            <p:txEl>
                                              <p:pRg st="4" end="4"/>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0">
                                            <p:txEl>
                                              <p:pRg st="5" end="5"/>
                                            </p:txEl>
                                          </p:spTgt>
                                        </p:tgtEl>
                                        <p:attrNameLst>
                                          <p:attrName>style.visibility</p:attrName>
                                        </p:attrNameLst>
                                      </p:cBhvr>
                                      <p:to>
                                        <p:strVal val="visible"/>
                                      </p:to>
                                    </p:set>
                                    <p:anim calcmode="lin" valueType="num">
                                      <p:cBhvr additive="repl">
                                        <p:cTn id="37" dur="500" fill="hold"/>
                                        <p:tgtEl>
                                          <p:spTgt spid="100">
                                            <p:txEl>
                                              <p:pRg st="5" end="5"/>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0">
                                            <p:txEl>
                                              <p:pRg st="6" end="6"/>
                                            </p:txEl>
                                          </p:spTgt>
                                        </p:tgtEl>
                                        <p:attrNameLst>
                                          <p:attrName>style.visibility</p:attrName>
                                        </p:attrNameLst>
                                      </p:cBhvr>
                                      <p:to>
                                        <p:strVal val="visible"/>
                                      </p:to>
                                    </p:set>
                                    <p:anim calcmode="lin" valueType="num">
                                      <p:cBhvr additive="repl">
                                        <p:cTn id="43" dur="500" fill="hold"/>
                                        <p:tgtEl>
                                          <p:spTgt spid="100">
                                            <p:txEl>
                                              <p:pRg st="6" end="6"/>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10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2"/>
          <p:cNvSpPr/>
          <p:nvPr/>
        </p:nvSpPr>
        <p:spPr>
          <a:xfrm>
            <a:off x="2267640" y="1361160"/>
            <a:ext cx="6876000" cy="454212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Perchè si soffre?</a:t>
            </a:r>
            <a:endParaRPr lang="it-IT" sz="3200" b="0" strike="noStrike" spc="-1">
              <a:solidFill>
                <a:srgbClr val="000000"/>
              </a:solidFill>
              <a:latin typeface="Arial"/>
            </a:endParaRPr>
          </a:p>
          <a:p>
            <a:pPr algn="ctr">
              <a:lnSpc>
                <a:spcPct val="100000"/>
              </a:lnSpc>
              <a:tabLst>
                <a:tab pos="0" algn="l"/>
              </a:tabLst>
            </a:pPr>
            <a:r>
              <a:rPr lang="it-IT" sz="2000" b="0" strike="noStrike" spc="-1">
                <a:solidFill>
                  <a:srgbClr val="000000"/>
                </a:solidFill>
                <a:latin typeface="Albertus Extra Bold"/>
                <a:ea typeface="Times New Roman"/>
              </a:rPr>
              <a:t>Per rispondere a questa domanda dobbiamo parlare dei legami che viviamo nella nostra esistenza. Con le persone significative della nostra vita intessiamo relazioni che hanno una intensità variabile a seconda del grado di investimento. Quando sopravviene la morte di una persona significativa, si produce una ferita al sistema dell’attaccamento.</a:t>
            </a:r>
            <a:endParaRPr lang="it-IT" sz="2000" b="0" strike="noStrike" spc="-1">
              <a:solidFill>
                <a:srgbClr val="000000"/>
              </a:solidFill>
              <a:latin typeface="Arial"/>
            </a:endParaRPr>
          </a:p>
          <a:p>
            <a:pPr algn="ctr">
              <a:lnSpc>
                <a:spcPct val="100000"/>
              </a:lnSpc>
              <a:tabLst>
                <a:tab pos="0" algn="l"/>
              </a:tabLst>
            </a:pPr>
            <a:endParaRPr lang="it-IT" sz="2000" b="0" strike="noStrike" spc="-1">
              <a:solidFill>
                <a:srgbClr val="000000"/>
              </a:solidFill>
              <a:latin typeface="Arial"/>
            </a:endParaRPr>
          </a:p>
          <a:p>
            <a:pPr algn="ctr">
              <a:lnSpc>
                <a:spcPct val="100000"/>
              </a:lnSpc>
              <a:tabLst>
                <a:tab pos="0" algn="l"/>
              </a:tabLst>
            </a:pPr>
            <a:r>
              <a:rPr lang="it-IT" sz="2000" b="0" strike="noStrike" spc="-1">
                <a:solidFill>
                  <a:srgbClr val="000000"/>
                </a:solidFill>
                <a:latin typeface="Albertus Extra Bold"/>
                <a:ea typeface="Times New Roman"/>
              </a:rPr>
              <a:t>“Il dolore del cordoglio fa parte della vita esattamente quanto la gioia dell’amore: esso è, forse, il prezzo che paghiamo per l’amore, il costo del coinvolgimento” (Parkes M.). Chi sceglie di amare, sceglie di soffrire</a:t>
            </a:r>
            <a:endParaRPr lang="it-IT" sz="2000" b="0" strike="noStrike" spc="-1">
              <a:solidFill>
                <a:srgbClr val="000000"/>
              </a:solidFill>
              <a:latin typeface="Arial"/>
            </a:endParaRPr>
          </a:p>
          <a:p>
            <a:pPr algn="ctr">
              <a:lnSpc>
                <a:spcPct val="100000"/>
              </a:lnSpc>
              <a:tabLst>
                <a:tab pos="0" algn="l"/>
              </a:tabLst>
            </a:pPr>
            <a:endParaRPr lang="it-IT" sz="20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dissolve">
                                      <p:cBhvr additive="repl">
                                        <p:cTn id="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2"/>
          <p:cNvSpPr/>
          <p:nvPr/>
        </p:nvSpPr>
        <p:spPr>
          <a:xfrm>
            <a:off x="179640" y="500040"/>
            <a:ext cx="9143640" cy="204048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STILI DI ATTACCAMENTO</a:t>
            </a:r>
            <a:endParaRPr lang="it-IT" sz="3200" b="0" strike="noStrike" spc="-1">
              <a:solidFill>
                <a:srgbClr val="000000"/>
              </a:solidFill>
              <a:latin typeface="Arial"/>
            </a:endParaRPr>
          </a:p>
          <a:p>
            <a:pPr algn="ctr">
              <a:lnSpc>
                <a:spcPct val="100000"/>
              </a:lnSpc>
              <a:tabLst>
                <a:tab pos="0" algn="l"/>
              </a:tabLst>
            </a:pPr>
            <a:endParaRPr lang="it-IT" sz="3200" b="0" strike="noStrike" spc="-1">
              <a:solidFill>
                <a:srgbClr val="000000"/>
              </a:solidFill>
              <a:latin typeface="Arial"/>
            </a:endParaRPr>
          </a:p>
          <a:p>
            <a:pPr algn="ctr">
              <a:lnSpc>
                <a:spcPct val="100000"/>
              </a:lnSpc>
              <a:tabLst>
                <a:tab pos="0" algn="l"/>
              </a:tabLst>
            </a:pPr>
            <a:r>
              <a:rPr lang="it-IT" sz="3200" b="0" strike="noStrike" spc="-1">
                <a:solidFill>
                  <a:srgbClr val="FF0000"/>
                </a:solidFill>
                <a:latin typeface="Albertus Extra Bold"/>
                <a:ea typeface="Times New Roman"/>
              </a:rPr>
              <a:t>Teoria dell’attaccamento</a:t>
            </a:r>
            <a:endParaRPr lang="it-IT" sz="3200" b="0" strike="noStrike" spc="-1">
              <a:solidFill>
                <a:srgbClr val="000000"/>
              </a:solidFill>
              <a:latin typeface="Arial"/>
            </a:endParaRPr>
          </a:p>
          <a:p>
            <a:pPr algn="ctr">
              <a:lnSpc>
                <a:spcPct val="100000"/>
              </a:lnSpc>
              <a:tabLst>
                <a:tab pos="0" algn="l"/>
              </a:tabLst>
            </a:pPr>
            <a:r>
              <a:rPr lang="it-IT" sz="3200" b="0" strike="noStrike" spc="-1">
                <a:solidFill>
                  <a:srgbClr val="FF0000"/>
                </a:solidFill>
                <a:latin typeface="Albertus Extra Bold"/>
                <a:ea typeface="Times New Roman"/>
              </a:rPr>
              <a:t>Di Bowlby (1969)</a:t>
            </a:r>
            <a:endParaRPr lang="it-IT" sz="3200" b="0" strike="noStrike" spc="-1">
              <a:solidFill>
                <a:srgbClr val="000000"/>
              </a:solidFill>
              <a:latin typeface="Arial"/>
            </a:endParaRPr>
          </a:p>
        </p:txBody>
      </p:sp>
      <p:sp>
        <p:nvSpPr>
          <p:cNvPr id="103" name="CasellaDiTesto 3"/>
          <p:cNvSpPr/>
          <p:nvPr/>
        </p:nvSpPr>
        <p:spPr>
          <a:xfrm>
            <a:off x="2843640" y="3213000"/>
            <a:ext cx="6048360" cy="25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2000" b="0" strike="noStrike" spc="-1">
                <a:solidFill>
                  <a:srgbClr val="000000"/>
                </a:solidFill>
                <a:latin typeface="Gill Sans MT"/>
              </a:rPr>
              <a:t>Secondo questo autore l’attaccamento è un bisogno primario dell’individuo per cui tutti i bambini, sia che abbiano ricevuto cure responsive ed amorevoli o che siano stati trascurati o addirittura abusati, svilupperanno un attaccamento. Pur di attaccarsi ci si attacca anche a chi ci trascura o ci maltratta, come insegnano molte storie di adulti che non mollano una relazione avvertita vitale anche se procura sofferenza a non finire.</a:t>
            </a:r>
            <a:endParaRPr lang="it-IT" sz="20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dissolve">
                                      <p:cBhvr additive="repl">
                                        <p:cTn id="7" dur="5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dissolve">
                                      <p:cBhvr additive="repl">
                                        <p:cTn id="12"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2"/>
          <p:cNvSpPr/>
          <p:nvPr/>
        </p:nvSpPr>
        <p:spPr>
          <a:xfrm>
            <a:off x="179640" y="987480"/>
            <a:ext cx="9143640" cy="106560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Teoria dell’attaccamento</a:t>
            </a:r>
            <a:endParaRPr lang="it-IT" sz="3200" b="0" strike="noStrike" spc="-1">
              <a:solidFill>
                <a:srgbClr val="000000"/>
              </a:solidFill>
              <a:latin typeface="Arial"/>
            </a:endParaRPr>
          </a:p>
          <a:p>
            <a:pPr algn="ctr">
              <a:lnSpc>
                <a:spcPct val="100000"/>
              </a:lnSpc>
              <a:tabLst>
                <a:tab pos="0" algn="l"/>
              </a:tabLst>
            </a:pPr>
            <a:r>
              <a:rPr lang="it-IT" sz="3200" b="0" strike="noStrike" spc="-1">
                <a:solidFill>
                  <a:srgbClr val="FF0000"/>
                </a:solidFill>
                <a:latin typeface="Albertus Extra Bold"/>
                <a:ea typeface="Times New Roman"/>
              </a:rPr>
              <a:t>Di Bowlby (1969)</a:t>
            </a:r>
            <a:endParaRPr lang="it-IT" sz="3200" b="0" strike="noStrike" spc="-1">
              <a:solidFill>
                <a:srgbClr val="000000"/>
              </a:solidFill>
              <a:latin typeface="Arial"/>
            </a:endParaRPr>
          </a:p>
        </p:txBody>
      </p:sp>
      <p:sp>
        <p:nvSpPr>
          <p:cNvPr id="105" name="CasellaDiTesto 3"/>
          <p:cNvSpPr/>
          <p:nvPr/>
        </p:nvSpPr>
        <p:spPr>
          <a:xfrm>
            <a:off x="2555640" y="2277000"/>
            <a:ext cx="6048360" cy="3748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2000" b="0" strike="noStrike" spc="-1">
                <a:solidFill>
                  <a:srgbClr val="000000"/>
                </a:solidFill>
                <a:latin typeface="Gill Sans MT"/>
              </a:rPr>
              <a:t>Attraverso uno studio sul comportamento dei bambini tra i 12 e i 18 mesi è stato possibile notare come la migliore strategia per il bambino per affrontare situazione di pericolo (assenza della madre) consiste nel monitorare la posizione dell’adulto continuamente, mantenendo con quest’ultimo una vicinanza fisica anche in presenza di condizioni di minaccia di lieve intensità.</a:t>
            </a:r>
            <a:endParaRPr lang="it-IT" sz="2000" b="0" strike="noStrike" spc="-1">
              <a:solidFill>
                <a:srgbClr val="000000"/>
              </a:solidFill>
              <a:latin typeface="Arial"/>
            </a:endParaRPr>
          </a:p>
          <a:p>
            <a:pPr algn="just">
              <a:lnSpc>
                <a:spcPct val="100000"/>
              </a:lnSpc>
            </a:pPr>
            <a:r>
              <a:rPr lang="it-IT" sz="2000" b="0" strike="noStrike" spc="-1">
                <a:solidFill>
                  <a:srgbClr val="000000"/>
                </a:solidFill>
                <a:latin typeface="Gill Sans MT"/>
              </a:rPr>
              <a:t>Nel test il genitore lascia due volte il bambino (una volta in compagnia dell’operatore e una seconda volta da solo) per poi rientrare nella stanza. Nel caso in cui il bambino appare molto teso gli episodi di separazione vengono abbreviati.</a:t>
            </a:r>
            <a:endParaRPr lang="it-IT" sz="2000" b="0" strike="noStrike"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dissolve">
                                      <p:cBhvr additive="repl">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dissolve">
                                      <p:cBhvr additive="repl">
                                        <p:cTn id="1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2"/>
          <p:cNvSpPr/>
          <p:nvPr/>
        </p:nvSpPr>
        <p:spPr>
          <a:xfrm>
            <a:off x="107640" y="509760"/>
            <a:ext cx="9143640" cy="57816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MODELLI DI RISPOSTA DEL BAMBINO</a:t>
            </a:r>
            <a:endParaRPr lang="it-IT" sz="3200" b="0" strike="noStrike" spc="-1">
              <a:solidFill>
                <a:srgbClr val="000000"/>
              </a:solidFill>
              <a:latin typeface="Arial"/>
            </a:endParaRPr>
          </a:p>
        </p:txBody>
      </p:sp>
      <p:graphicFrame>
        <p:nvGraphicFramePr>
          <p:cNvPr id="2" name="Diagram1"/>
          <p:cNvGraphicFramePr/>
          <p:nvPr>
            <p:extLst>
              <p:ext uri="{D42A27DB-BD31-4B8C-83A1-F6EECF244321}">
                <p14:modId xmlns:p14="http://schemas.microsoft.com/office/powerpoint/2010/main" val="866878292"/>
              </p:ext>
            </p:extLst>
          </p:nvPr>
        </p:nvGraphicFramePr>
        <p:xfrm>
          <a:off x="0" y="1124640"/>
          <a:ext cx="8640720" cy="573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2"/>
          <p:cNvSpPr/>
          <p:nvPr/>
        </p:nvSpPr>
        <p:spPr>
          <a:xfrm>
            <a:off x="107640" y="326880"/>
            <a:ext cx="9143640" cy="943920"/>
          </a:xfrm>
          <a:prstGeom prst="rect">
            <a:avLst/>
          </a:prstGeom>
          <a:noFill/>
          <a:ln w="9525">
            <a:noFill/>
          </a:ln>
        </p:spPr>
        <p:style>
          <a:lnRef idx="0">
            <a:scrgbClr r="0" g="0" b="0"/>
          </a:lnRef>
          <a:fillRef idx="0">
            <a:scrgbClr r="0" g="0" b="0"/>
          </a:fillRef>
          <a:effectRef idx="0">
            <a:scrgbClr r="0" g="0" b="0"/>
          </a:effectRef>
          <a:fontRef idx="minor"/>
        </p:style>
        <p:txBody>
          <a:bodyPr numCol="1" spcCol="0" anchor="ctr">
            <a:spAutoFit/>
          </a:bodyPr>
          <a:lstStyle/>
          <a:p>
            <a:pPr algn="ctr">
              <a:lnSpc>
                <a:spcPct val="100000"/>
              </a:lnSpc>
              <a:tabLst>
                <a:tab pos="0" algn="l"/>
              </a:tabLst>
            </a:pPr>
            <a:r>
              <a:rPr lang="it-IT" sz="3200" b="0" strike="noStrike" spc="-1">
                <a:solidFill>
                  <a:srgbClr val="FF0000"/>
                </a:solidFill>
                <a:latin typeface="Albertus Extra Bold"/>
                <a:ea typeface="Times New Roman"/>
              </a:rPr>
              <a:t>APPLICAZIONE AL LUTTO</a:t>
            </a:r>
            <a:endParaRPr lang="it-IT" sz="3200" b="0" strike="noStrike" spc="-1">
              <a:solidFill>
                <a:srgbClr val="000000"/>
              </a:solidFill>
              <a:latin typeface="Arial"/>
            </a:endParaRPr>
          </a:p>
          <a:p>
            <a:pPr algn="ctr">
              <a:lnSpc>
                <a:spcPct val="100000"/>
              </a:lnSpc>
              <a:tabLst>
                <a:tab pos="0" algn="l"/>
              </a:tabLst>
            </a:pPr>
            <a:r>
              <a:rPr lang="it-IT" sz="2400" b="0" strike="noStrike" spc="-1">
                <a:solidFill>
                  <a:srgbClr val="000000"/>
                </a:solidFill>
                <a:latin typeface="Albertus MT Lt"/>
                <a:ea typeface="Times New Roman"/>
              </a:rPr>
              <a:t>Quando la persona vive il lutto</a:t>
            </a:r>
            <a:endParaRPr lang="it-IT" sz="2400" b="0" strike="noStrike" spc="-1">
              <a:solidFill>
                <a:srgbClr val="000000"/>
              </a:solidFill>
              <a:latin typeface="Arial"/>
            </a:endParaRPr>
          </a:p>
        </p:txBody>
      </p:sp>
      <p:graphicFrame>
        <p:nvGraphicFramePr>
          <p:cNvPr id="2" name="Diagram2"/>
          <p:cNvGraphicFramePr/>
          <p:nvPr>
            <p:extLst>
              <p:ext uri="{D42A27DB-BD31-4B8C-83A1-F6EECF244321}">
                <p14:modId xmlns:p14="http://schemas.microsoft.com/office/powerpoint/2010/main" val="632272240"/>
              </p:ext>
            </p:extLst>
          </p:nvPr>
        </p:nvGraphicFramePr>
        <p:xfrm>
          <a:off x="395640" y="1124640"/>
          <a:ext cx="8640720" cy="573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137</TotalTime>
  <Words>2334</Words>
  <Application>Microsoft Office PowerPoint</Application>
  <PresentationFormat>Presentazione su schermo (4:3)</PresentationFormat>
  <Paragraphs>127</Paragraphs>
  <Slides>20</Slides>
  <Notes>0</Notes>
  <HiddenSlides>0</HiddenSlides>
  <MMClips>0</MMClips>
  <ScaleCrop>false</ScaleCrop>
  <HeadingPairs>
    <vt:vector size="6" baseType="variant">
      <vt:variant>
        <vt:lpstr>Caratteri utilizzati</vt:lpstr>
      </vt:variant>
      <vt:variant>
        <vt:i4>10</vt:i4>
      </vt:variant>
      <vt:variant>
        <vt:lpstr>Tema</vt:lpstr>
      </vt:variant>
      <vt:variant>
        <vt:i4>2</vt:i4>
      </vt:variant>
      <vt:variant>
        <vt:lpstr>Titoli diapositive</vt:lpstr>
      </vt:variant>
      <vt:variant>
        <vt:i4>20</vt:i4>
      </vt:variant>
    </vt:vector>
  </HeadingPairs>
  <TitlesOfParts>
    <vt:vector size="32" baseType="lpstr">
      <vt:lpstr>Albertus Extra Bold</vt:lpstr>
      <vt:lpstr>Albertus MT Lt</vt:lpstr>
      <vt:lpstr>Arial</vt:lpstr>
      <vt:lpstr>Calibri</vt:lpstr>
      <vt:lpstr>Gill Sans MT</vt:lpstr>
      <vt:lpstr>Symbol</vt:lpstr>
      <vt:lpstr>Times New Roman</vt:lpstr>
      <vt:lpstr>Verdana</vt:lpstr>
      <vt:lpstr>Wingdings</vt:lpstr>
      <vt:lpstr>Wingdings 2</vt:lpstr>
      <vt:lpstr>Solstizio</vt:lpstr>
      <vt:lpstr>Solstizio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Pierpaolo</dc:creator>
  <dc:description/>
  <cp:lastModifiedBy>Maurizio Lucini</cp:lastModifiedBy>
  <cp:revision>22</cp:revision>
  <dcterms:created xsi:type="dcterms:W3CDTF">2014-02-11T14:37:45Z</dcterms:created>
  <dcterms:modified xsi:type="dcterms:W3CDTF">2023-05-12T06:35:42Z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20</vt:i4>
  </property>
</Properties>
</file>